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0" r:id="rId2"/>
    <p:sldId id="371" r:id="rId3"/>
    <p:sldId id="352" r:id="rId4"/>
    <p:sldId id="376" r:id="rId5"/>
    <p:sldId id="373" r:id="rId6"/>
    <p:sldId id="390" r:id="rId7"/>
    <p:sldId id="374" r:id="rId8"/>
    <p:sldId id="377" r:id="rId9"/>
    <p:sldId id="378" r:id="rId10"/>
    <p:sldId id="382" r:id="rId11"/>
    <p:sldId id="379" r:id="rId12"/>
    <p:sldId id="380" r:id="rId13"/>
    <p:sldId id="383" r:id="rId14"/>
    <p:sldId id="381" r:id="rId15"/>
    <p:sldId id="384" r:id="rId16"/>
    <p:sldId id="388" r:id="rId17"/>
    <p:sldId id="385" r:id="rId18"/>
    <p:sldId id="386" r:id="rId19"/>
    <p:sldId id="387" r:id="rId20"/>
    <p:sldId id="389" r:id="rId21"/>
    <p:sldId id="391" r:id="rId22"/>
    <p:sldId id="394" r:id="rId23"/>
    <p:sldId id="3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3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6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2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79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6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2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3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9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7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9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7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7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6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1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2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4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0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MRM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 Learning 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11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03 Neural Network with Weight Decay (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NWD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 :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C5E5D9-39AE-4C11-85B2-F856B5A60F2D}"/>
              </a:ext>
            </a:extLst>
          </p:cNvPr>
          <p:cNvSpPr txBox="1"/>
          <p:nvPr/>
        </p:nvSpPr>
        <p:spPr>
          <a:xfrm>
            <a:off x="1182538" y="1626660"/>
            <a:ext cx="912152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Overfitting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을 막기 위한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Regularization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기법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(Deep Learning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에서의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Ridge Regression)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01D4FC-87E0-42A7-B6EB-4F757DB2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397" y="3549972"/>
            <a:ext cx="3468103" cy="7519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B72B7E-4C7A-4082-B05B-4115D9300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091" b="12563"/>
          <a:stretch/>
        </p:blipFill>
        <p:spPr>
          <a:xfrm>
            <a:off x="3989678" y="2383804"/>
            <a:ext cx="3588569" cy="8463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AC60C2-B7C9-4D84-8FEB-46C47D37F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397" y="4568506"/>
            <a:ext cx="3476625" cy="609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5B076E-3478-48CD-B6FF-27E49C8012F0}"/>
              </a:ext>
            </a:extLst>
          </p:cNvPr>
          <p:cNvSpPr txBox="1"/>
          <p:nvPr/>
        </p:nvSpPr>
        <p:spPr>
          <a:xfrm>
            <a:off x="2951139" y="5444707"/>
            <a:ext cx="626604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가중치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(weight)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의 값이 커지는 것을 방지하기 위해 각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iteration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마다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weight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의 값을 인위적으로 감소시키는 기법</a:t>
            </a:r>
            <a:endParaRPr lang="ko-KR" altLang="en-US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991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11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03 Neural Network with Weight Decay (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NWD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 :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52D8E710-0550-4542-A2AD-BC627AFD72A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858DC1-0178-454D-BE4C-475F4B28D41D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63857476-3C94-4C8C-91C9-E962BC329DC3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31D6050D-6F39-48B6-9CAD-7B073674F39A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436D1-4D02-4346-A344-98DEDAFBAF94}"/>
              </a:ext>
            </a:extLst>
          </p:cNvPr>
          <p:cNvSpPr txBox="1"/>
          <p:nvPr/>
        </p:nvSpPr>
        <p:spPr>
          <a:xfrm>
            <a:off x="10441807" y="2565359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(Pos/Neg)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639CE-135B-4C5D-AEAB-83DCA4941A84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C42BE-89B9-43F0-A8C0-E35791F30DC3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CC0C1-E6A7-4344-B1F8-967C1EE1B3EC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88179-6405-4896-8F4B-858825CD3D74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2F6EDA-598B-4359-AB90-0C20FB799887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C42AE3-F9D4-4FC0-85A2-2060C21255EC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34EF22-6728-43B6-8869-50C1A9FAB9DA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8D761-A8CD-48D1-AC8A-A64D9A418CB6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3FE1B-EA5E-4279-95F1-488962C791CB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BC4FDED-86FF-4942-8245-495710B94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" r="25409"/>
          <a:stretch/>
        </p:blipFill>
        <p:spPr>
          <a:xfrm>
            <a:off x="8642793" y="5440219"/>
            <a:ext cx="3012424" cy="7045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C82F1B-FE92-4EE0-B5E9-B43975D530C4}"/>
              </a:ext>
            </a:extLst>
          </p:cNvPr>
          <p:cNvSpPr txBox="1"/>
          <p:nvPr/>
        </p:nvSpPr>
        <p:spPr>
          <a:xfrm>
            <a:off x="705471" y="5560664"/>
            <a:ext cx="716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optimizer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torch.optim.</a:t>
            </a:r>
            <a:r>
              <a:rPr lang="en-US" altLang="ko-KR" b="0" i="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SGD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US" altLang="ko-KR" b="0" i="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457D5C7-3C85-4C17-976B-DC89AA4C8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851" y="6009260"/>
            <a:ext cx="2935548" cy="5147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9B0F8E-6E53-4AC9-BAF6-00B7783FAAA6}"/>
              </a:ext>
            </a:extLst>
          </p:cNvPr>
          <p:cNvSpPr/>
          <p:nvPr/>
        </p:nvSpPr>
        <p:spPr>
          <a:xfrm>
            <a:off x="705471" y="5503429"/>
            <a:ext cx="7341249" cy="499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53DE24-B79B-499C-868A-A2AE088CC83A}"/>
              </a:ext>
            </a:extLst>
          </p:cNvPr>
          <p:cNvSpPr/>
          <p:nvPr/>
        </p:nvSpPr>
        <p:spPr>
          <a:xfrm>
            <a:off x="4105686" y="6018155"/>
            <a:ext cx="389312" cy="505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11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04 Neural Network with Dropout (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NDO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CA506-86F0-47E6-906A-80BEC9EDCDBD}"/>
              </a:ext>
            </a:extLst>
          </p:cNvPr>
          <p:cNvSpPr txBox="1"/>
          <p:nvPr/>
        </p:nvSpPr>
        <p:spPr>
          <a:xfrm>
            <a:off x="1182538" y="1626660"/>
            <a:ext cx="912152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Overfitting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을 막기 위한 기법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직접 모델에서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Random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으로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Parameter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를 무효화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22F2EC-A9F1-4BAB-99D3-F16EEB411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8" r="2861"/>
          <a:stretch/>
        </p:blipFill>
        <p:spPr>
          <a:xfrm>
            <a:off x="2435193" y="2544723"/>
            <a:ext cx="6554804" cy="33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52D8E710-0550-4542-A2AD-BC627AFD72A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858DC1-0178-454D-BE4C-475F4B28D41D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63857476-3C94-4C8C-91C9-E962BC329DC3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31D6050D-6F39-48B6-9CAD-7B073674F39A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436D1-4D02-4346-A344-98DEDAFBAF94}"/>
              </a:ext>
            </a:extLst>
          </p:cNvPr>
          <p:cNvSpPr txBox="1"/>
          <p:nvPr/>
        </p:nvSpPr>
        <p:spPr>
          <a:xfrm>
            <a:off x="10441807" y="2565359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(Pos/Neg)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639CE-135B-4C5D-AEAB-83DCA4941A84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C42BE-89B9-43F0-A8C0-E35791F30DC3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CC0C1-E6A7-4344-B1F8-967C1EE1B3EC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88179-6405-4896-8F4B-858825CD3D74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2F6EDA-598B-4359-AB90-0C20FB799887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C42AE3-F9D4-4FC0-85A2-2060C21255EC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34EF22-6728-43B6-8869-50C1A9FAB9DA}"/>
              </a:ext>
            </a:extLst>
          </p:cNvPr>
          <p:cNvSpPr txBox="1"/>
          <p:nvPr/>
        </p:nvSpPr>
        <p:spPr>
          <a:xfrm>
            <a:off x="2270087" y="4702465"/>
            <a:ext cx="183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+ Dropout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8D761-A8CD-48D1-AC8A-A64D9A418CB6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3FE1B-EA5E-4279-95F1-488962C791CB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BC4FDED-86FF-4942-8245-495710B94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" r="25409"/>
          <a:stretch/>
        </p:blipFill>
        <p:spPr>
          <a:xfrm>
            <a:off x="8642793" y="5440219"/>
            <a:ext cx="3012424" cy="704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9B0F8E-6E53-4AC9-BAF6-00B7783FAAA6}"/>
              </a:ext>
            </a:extLst>
          </p:cNvPr>
          <p:cNvSpPr/>
          <p:nvPr/>
        </p:nvSpPr>
        <p:spPr>
          <a:xfrm>
            <a:off x="705472" y="5503429"/>
            <a:ext cx="4550434" cy="499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04069-943C-4A67-8B48-63D39D1C3943}"/>
              </a:ext>
            </a:extLst>
          </p:cNvPr>
          <p:cNvSpPr txBox="1"/>
          <p:nvPr/>
        </p:nvSpPr>
        <p:spPr>
          <a:xfrm>
            <a:off x="1065423" y="963533"/>
            <a:ext cx="511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04 Neural Network with Dropout (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NDO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F2FDEC-76CD-4608-B564-2CF3DC20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23" y="5608803"/>
            <a:ext cx="4097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dropout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torch.nn.Dropout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0.8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649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05 Neural Network with Weight Decay and Dropout(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NWDDO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70E7CBEA-A930-4290-B14A-9F75ADAFFCE5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EFE71F-1549-4A0C-ADA0-219780A06010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A2222860-C8A4-44EF-BB85-F986331BF2CE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8FCBD47D-0F3B-4619-A56E-691554F1D5B2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F714EF-D1E9-454D-82DB-A58F43C184B1}"/>
              </a:ext>
            </a:extLst>
          </p:cNvPr>
          <p:cNvSpPr txBox="1"/>
          <p:nvPr/>
        </p:nvSpPr>
        <p:spPr>
          <a:xfrm>
            <a:off x="10441807" y="2565359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(Pos/Neg)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15C4D-96A2-4F92-AB72-7E1297155576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77604E-CF79-4777-B99A-C197B93617F3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E0587-8FFF-4E7C-9422-D8A9E6047961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EE2A511-0520-46CA-921C-665234BFF55C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62ACBA-8030-494E-8CB0-C1EE60F54DCA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5163CB-F6B2-42CC-896D-04CE7EF7A0E1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B0989E-8589-47DF-9F6E-ECF6A5263507}"/>
              </a:ext>
            </a:extLst>
          </p:cNvPr>
          <p:cNvSpPr txBox="1"/>
          <p:nvPr/>
        </p:nvSpPr>
        <p:spPr>
          <a:xfrm>
            <a:off x="2270087" y="4702465"/>
            <a:ext cx="183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+ Dropout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24F9D-125F-43E2-95E7-0C68E8E2C7B6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AAA44-E431-4F8A-B1E7-03D9AC90D09F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C35AF56-CFE2-4A88-9133-FF9B18C26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" r="25409"/>
          <a:stretch/>
        </p:blipFill>
        <p:spPr>
          <a:xfrm>
            <a:off x="8642793" y="5440219"/>
            <a:ext cx="3012424" cy="70450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29F01-1FDE-4B68-A136-6CAD7283B835}"/>
              </a:ext>
            </a:extLst>
          </p:cNvPr>
          <p:cNvSpPr/>
          <p:nvPr/>
        </p:nvSpPr>
        <p:spPr>
          <a:xfrm>
            <a:off x="537293" y="5513126"/>
            <a:ext cx="7318233" cy="1023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AA6E5311-41FB-4E72-A9A2-1D095335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23" y="5624192"/>
            <a:ext cx="3701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dropout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torch.nn.Dropout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0.8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03A85-CBDF-4A49-96C8-988C7719B887}"/>
              </a:ext>
            </a:extLst>
          </p:cNvPr>
          <p:cNvSpPr txBox="1"/>
          <p:nvPr/>
        </p:nvSpPr>
        <p:spPr>
          <a:xfrm>
            <a:off x="687533" y="6034472"/>
            <a:ext cx="716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optimizer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torch.optim.</a:t>
            </a:r>
            <a:r>
              <a:rPr lang="en-US" altLang="ko-KR" b="0" i="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SGD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US" altLang="ko-KR" b="0" i="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44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432785" y="2948357"/>
            <a:ext cx="7538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Performance of Deep Learning Prediction</a:t>
            </a:r>
          </a:p>
        </p:txBody>
      </p:sp>
    </p:spTree>
    <p:extLst>
      <p:ext uri="{BB962C8B-B14F-4D97-AF65-F5344CB8AC3E}">
        <p14:creationId xmlns:p14="http://schemas.microsoft.com/office/powerpoint/2010/main" val="32839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53CC-C329-480F-B8F5-FE462A3A8A67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A3A1E-2081-4198-ABEA-36CD91DEF01A}"/>
              </a:ext>
            </a:extLst>
          </p:cNvPr>
          <p:cNvSpPr txBox="1"/>
          <p:nvPr/>
        </p:nvSpPr>
        <p:spPr>
          <a:xfrm>
            <a:off x="3259982" y="2436199"/>
            <a:ext cx="511759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HisCoM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(without activation)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1867" dirty="0">
                <a:latin typeface="12롯데마트드림Medium"/>
              </a:rPr>
              <a:t>Unregularized Neural Network (</a:t>
            </a:r>
            <a:r>
              <a:rPr lang="en-US" altLang="ko-KR" sz="1867" b="1" dirty="0">
                <a:latin typeface="12롯데마트드림Medium"/>
              </a:rPr>
              <a:t>N</a:t>
            </a:r>
            <a:r>
              <a:rPr lang="en-US" altLang="ko-KR" sz="1867" dirty="0">
                <a:latin typeface="12롯데마트드림Medium"/>
              </a:rPr>
              <a:t>)</a:t>
            </a:r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A52D-6198-44DE-BC4B-4E511601FB56}"/>
              </a:ext>
            </a:extLst>
          </p:cNvPr>
          <p:cNvSpPr/>
          <p:nvPr/>
        </p:nvSpPr>
        <p:spPr>
          <a:xfrm>
            <a:off x="3262159" y="3607096"/>
            <a:ext cx="6286208" cy="1816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03 Neural Network with Weight Decay (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NWD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04 Neural Network with Dropout (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NDO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05 Neural Network with Weight Decay and Dropout(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NWDDO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55FBEBB2-70A2-4CC7-9277-874F98031C4E}"/>
              </a:ext>
            </a:extLst>
          </p:cNvPr>
          <p:cNvSpPr/>
          <p:nvPr/>
        </p:nvSpPr>
        <p:spPr>
          <a:xfrm>
            <a:off x="4461636" y="1883264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A2E5E6A1-A281-4AD3-A90A-2904EE1F159A}"/>
              </a:ext>
            </a:extLst>
          </p:cNvPr>
          <p:cNvSpPr/>
          <p:nvPr/>
        </p:nvSpPr>
        <p:spPr>
          <a:xfrm rot="16200000" flipH="1">
            <a:off x="3990028" y="190679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7C14E-68DF-4D52-8522-D164F0B2A738}"/>
              </a:ext>
            </a:extLst>
          </p:cNvPr>
          <p:cNvSpPr/>
          <p:nvPr/>
        </p:nvSpPr>
        <p:spPr>
          <a:xfrm>
            <a:off x="4298583" y="190382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9404E2-7D7A-4BD3-9CDC-63D3CD1D4081}"/>
              </a:ext>
            </a:extLst>
          </p:cNvPr>
          <p:cNvSpPr/>
          <p:nvPr/>
        </p:nvSpPr>
        <p:spPr>
          <a:xfrm>
            <a:off x="3238209" y="1903827"/>
            <a:ext cx="1656169" cy="2809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96BA1-46E2-422B-B2CE-ADAA35626275}"/>
              </a:ext>
            </a:extLst>
          </p:cNvPr>
          <p:cNvSpPr txBox="1"/>
          <p:nvPr/>
        </p:nvSpPr>
        <p:spPr>
          <a:xfrm>
            <a:off x="3289221" y="190608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DL Models</a:t>
            </a:r>
            <a:endParaRPr lang="ko-KR" altLang="en-US" sz="13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27A35C-1241-4E5F-8181-EACC257780EF}"/>
              </a:ext>
            </a:extLst>
          </p:cNvPr>
          <p:cNvSpPr txBox="1"/>
          <p:nvPr/>
        </p:nvSpPr>
        <p:spPr>
          <a:xfrm>
            <a:off x="8218882" y="277777"/>
            <a:ext cx="409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Performance of Deep Learning Prediction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3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8218882" y="277777"/>
            <a:ext cx="409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Performance of Deep Learning Prediction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2094640" y="1210557"/>
            <a:ext cx="649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Training Acc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10C3C-CB5F-48BB-994C-F91B7D265415}"/>
              </a:ext>
            </a:extLst>
          </p:cNvPr>
          <p:cNvSpPr txBox="1"/>
          <p:nvPr/>
        </p:nvSpPr>
        <p:spPr>
          <a:xfrm>
            <a:off x="8513086" y="1210557"/>
            <a:ext cx="649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Test Acc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CC8BA5-2F25-4C3D-A980-63E1DA89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7" y="1990121"/>
            <a:ext cx="5438409" cy="44276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3469FA-DF94-41F2-9DE5-ACCD3236D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1" y="1913121"/>
            <a:ext cx="5957857" cy="4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8218882" y="277777"/>
            <a:ext cx="409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Performance of Deep Learning Prediction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649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Mean Test error for 100 different test set 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93947E-A7C4-4DF7-9525-09A869F05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08" y="1765185"/>
            <a:ext cx="6181836" cy="47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8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1793507" y="2844225"/>
            <a:ext cx="8604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Feature Selection Using DNN</a:t>
            </a:r>
          </a:p>
        </p:txBody>
      </p:sp>
    </p:spTree>
    <p:extLst>
      <p:ext uri="{BB962C8B-B14F-4D97-AF65-F5344CB8AC3E}">
        <p14:creationId xmlns:p14="http://schemas.microsoft.com/office/powerpoint/2010/main" val="105182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9125" y="2474700"/>
            <a:ext cx="511759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Outline of Deep Neural Network structure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1867" dirty="0">
                <a:latin typeface="12롯데마트드림Medium"/>
              </a:rPr>
              <a:t>Performance of Deep Learning Prediction</a:t>
            </a:r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71302" y="3645597"/>
            <a:ext cx="3243901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03 Feature Selection using DNN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7352" y="1942328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624823" y="1942327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13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368577" y="1942328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399171" y="1945292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4707726" y="1942327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3669125" y="4312574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749299" y="280371"/>
            <a:ext cx="409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Feature Selection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2337A3-E336-4496-AD2E-3E13AB44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39" y="2018297"/>
            <a:ext cx="9382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7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749299" y="280371"/>
            <a:ext cx="409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Feature Selection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DB1A3E-DFB6-48FD-80CF-B1EC5B52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45" y="1303623"/>
            <a:ext cx="3361358" cy="512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9D30D8-4839-4DC4-A20B-7534F58D1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95" y="1899316"/>
            <a:ext cx="1874364" cy="474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08B787-F539-411A-8063-9537B554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62" y="2369174"/>
            <a:ext cx="1999322" cy="4248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F0F678-6612-4F9C-BBB8-8D4FEEC3816D}"/>
              </a:ext>
            </a:extLst>
          </p:cNvPr>
          <p:cNvSpPr txBox="1"/>
          <p:nvPr/>
        </p:nvSpPr>
        <p:spPr>
          <a:xfrm>
            <a:off x="4681807" y="2317293"/>
            <a:ext cx="692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12롯데마트드림Medium"/>
              </a:rPr>
              <a:t>i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dimension of the input connected to</a:t>
            </a:r>
            <a:r>
              <a:rPr lang="en-US" altLang="ko-KR" b="1" dirty="0">
                <a:latin typeface="12롯데마트드림Medium"/>
              </a:rPr>
              <a:t> </a:t>
            </a:r>
            <a:r>
              <a:rPr lang="en-US" altLang="ko-KR" b="1" dirty="0" err="1">
                <a:latin typeface="12롯데마트드림Medium"/>
              </a:rPr>
              <a:t>j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hidden neuron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688435-8B9B-4867-806B-A9EF391F7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175" y="3419751"/>
            <a:ext cx="2153028" cy="915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AA708A-F9D1-4389-A811-673C05747408}"/>
              </a:ext>
            </a:extLst>
          </p:cNvPr>
          <p:cNvSpPr txBox="1"/>
          <p:nvPr/>
        </p:nvSpPr>
        <p:spPr>
          <a:xfrm>
            <a:off x="1616170" y="5117923"/>
            <a:ext cx="8917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Medium"/>
              </a:rPr>
              <a:t>it can be concluded that the features with highest </a:t>
            </a:r>
            <a:r>
              <a:rPr lang="en-US" altLang="ko-KR" b="1" dirty="0">
                <a:latin typeface="12롯데마트드림Medium"/>
              </a:rPr>
              <a:t>c+ </a:t>
            </a:r>
            <a:r>
              <a:rPr lang="en-US" altLang="ko-KR" dirty="0">
                <a:latin typeface="12롯데마트드림Medium"/>
              </a:rPr>
              <a:t>are more likely to instigate the neurons to participate in classification.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EBC4C95-465D-4358-AEFF-F39487EEE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990" y="3465271"/>
            <a:ext cx="2105025" cy="8667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3BB16B3-DEE5-4C10-BCC2-15D4EC7168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999" y="3465271"/>
            <a:ext cx="2153722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4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749299" y="280371"/>
            <a:ext cx="409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Feature Selection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DB1A3E-DFB6-48FD-80CF-B1EC5B52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45" y="1303623"/>
            <a:ext cx="3361358" cy="512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9D30D8-4839-4DC4-A20B-7534F58D1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95" y="1899316"/>
            <a:ext cx="1874364" cy="474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08B787-F539-411A-8063-9537B554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62" y="2369174"/>
            <a:ext cx="1999322" cy="4248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F0F678-6612-4F9C-BBB8-8D4FEEC3816D}"/>
              </a:ext>
            </a:extLst>
          </p:cNvPr>
          <p:cNvSpPr txBox="1"/>
          <p:nvPr/>
        </p:nvSpPr>
        <p:spPr>
          <a:xfrm>
            <a:off x="4681807" y="2317293"/>
            <a:ext cx="692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12롯데마트드림Medium"/>
              </a:rPr>
              <a:t>i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dimension of the input connected to</a:t>
            </a:r>
            <a:r>
              <a:rPr lang="en-US" altLang="ko-KR" b="1" dirty="0">
                <a:latin typeface="12롯데마트드림Medium"/>
              </a:rPr>
              <a:t> </a:t>
            </a:r>
            <a:r>
              <a:rPr lang="en-US" altLang="ko-KR" b="1" dirty="0" err="1">
                <a:latin typeface="12롯데마트드림Medium"/>
              </a:rPr>
              <a:t>j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hidden neuron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688435-8B9B-4867-806B-A9EF391F7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175" y="3419751"/>
            <a:ext cx="2153028" cy="915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AA708A-F9D1-4389-A811-673C05747408}"/>
              </a:ext>
            </a:extLst>
          </p:cNvPr>
          <p:cNvSpPr txBox="1"/>
          <p:nvPr/>
        </p:nvSpPr>
        <p:spPr>
          <a:xfrm>
            <a:off x="1616170" y="5117923"/>
            <a:ext cx="8917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Medium"/>
              </a:rPr>
              <a:t>it can be concluded that the features with highest </a:t>
            </a:r>
            <a:r>
              <a:rPr lang="en-US" altLang="ko-KR" b="1" dirty="0">
                <a:latin typeface="12롯데마트드림Medium"/>
              </a:rPr>
              <a:t>c+ </a:t>
            </a:r>
            <a:r>
              <a:rPr lang="en-US" altLang="ko-KR" dirty="0">
                <a:latin typeface="12롯데마트드림Medium"/>
              </a:rPr>
              <a:t>are more likely to instigate the neurons to participate in classification.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EBC4C95-465D-4358-AEFF-F39487EEE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990" y="3465271"/>
            <a:ext cx="2105025" cy="8667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3BB16B3-DEE5-4C10-BCC2-15D4EC7168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999" y="3465271"/>
            <a:ext cx="2153722" cy="91916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FC49-1861-4FEB-9BDC-8AB03F45D44B}"/>
              </a:ext>
            </a:extLst>
          </p:cNvPr>
          <p:cNvSpPr/>
          <p:nvPr/>
        </p:nvSpPr>
        <p:spPr>
          <a:xfrm>
            <a:off x="4539585" y="812490"/>
            <a:ext cx="7414991" cy="918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C438F-411D-4A6B-ABAD-CFB9DE47145E}"/>
              </a:ext>
            </a:extLst>
          </p:cNvPr>
          <p:cNvSpPr txBox="1"/>
          <p:nvPr/>
        </p:nvSpPr>
        <p:spPr>
          <a:xfrm>
            <a:off x="4614430" y="905457"/>
            <a:ext cx="8917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/>
              </a:rPr>
              <a:t>최종적으로 학습된 모델에서</a:t>
            </a:r>
            <a:r>
              <a:rPr lang="en-US" altLang="ko-KR" dirty="0">
                <a:latin typeface="12롯데마트드림Medium"/>
              </a:rPr>
              <a:t>, </a:t>
            </a:r>
          </a:p>
          <a:p>
            <a:r>
              <a:rPr lang="ko-KR" altLang="en-US" dirty="0">
                <a:latin typeface="12롯데마트드림Medium"/>
              </a:rPr>
              <a:t>각 </a:t>
            </a:r>
            <a:r>
              <a:rPr lang="en-US" altLang="ko-KR" dirty="0">
                <a:latin typeface="12롯데마트드림Medium"/>
              </a:rPr>
              <a:t>input</a:t>
            </a:r>
            <a:r>
              <a:rPr lang="ko-KR" altLang="en-US" dirty="0">
                <a:latin typeface="12롯데마트드림Medium"/>
              </a:rPr>
              <a:t>에 연결된 다음 </a:t>
            </a:r>
            <a:r>
              <a:rPr lang="en-US" altLang="ko-KR" dirty="0">
                <a:latin typeface="12롯데마트드림Medium"/>
              </a:rPr>
              <a:t>hidden node</a:t>
            </a:r>
            <a:r>
              <a:rPr lang="ko-KR" altLang="en-US" dirty="0">
                <a:latin typeface="12롯데마트드림Medium"/>
              </a:rPr>
              <a:t>들의 </a:t>
            </a:r>
            <a:r>
              <a:rPr lang="en-US" altLang="ko-KR" dirty="0">
                <a:latin typeface="12롯데마트드림Medium"/>
              </a:rPr>
              <a:t>a </a:t>
            </a:r>
            <a:r>
              <a:rPr lang="ko-KR" altLang="en-US" dirty="0">
                <a:latin typeface="12롯데마트드림Medium"/>
              </a:rPr>
              <a:t>값이 클수록 중요한 </a:t>
            </a:r>
            <a:r>
              <a:rPr lang="en-US" altLang="ko-KR" dirty="0">
                <a:latin typeface="12롯데마트드림Medium"/>
              </a:rPr>
              <a:t>feature</a:t>
            </a:r>
          </a:p>
          <a:p>
            <a:endParaRPr lang="en-US" altLang="ko-KR" dirty="0">
              <a:latin typeface="12롯데마트드림Medium"/>
            </a:endParaRPr>
          </a:p>
          <a:p>
            <a:r>
              <a:rPr lang="ko-KR" altLang="en-US" dirty="0">
                <a:latin typeface="12롯데마트드림Medium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9110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2000" dirty="0">
                <a:latin typeface="12롯데마트드림Medium"/>
              </a:rPr>
              <a:t>Unregularized Neural Network (</a:t>
            </a:r>
            <a:r>
              <a:rPr lang="en-US" altLang="ko-KR" sz="2000" b="1" dirty="0">
                <a:latin typeface="12롯데마트드림Medium"/>
              </a:rPr>
              <a:t>N</a:t>
            </a:r>
            <a:r>
              <a:rPr lang="en-US" altLang="ko-KR" sz="2000" dirty="0">
                <a:latin typeface="12롯데마트드림Medium"/>
              </a:rPr>
              <a:t>) (With Activation)</a:t>
            </a: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41807" y="2565359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(Pos/Neg)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D95F6-09EA-468A-B278-C82EB99A79A1}"/>
              </a:ext>
            </a:extLst>
          </p:cNvPr>
          <p:cNvSpPr txBox="1"/>
          <p:nvPr/>
        </p:nvSpPr>
        <p:spPr>
          <a:xfrm>
            <a:off x="2843473" y="5632857"/>
            <a:ext cx="353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12롯데마트드림Medium"/>
              </a:rPr>
              <a:t>각 </a:t>
            </a:r>
            <a:r>
              <a:rPr lang="en-US" altLang="ko-KR" sz="1400" dirty="0">
                <a:latin typeface="12롯데마트드림Medium"/>
              </a:rPr>
              <a:t>Peptide</a:t>
            </a:r>
            <a:r>
              <a:rPr lang="ko-KR" altLang="en-US" sz="1400" dirty="0">
                <a:latin typeface="12롯데마트드림Medium"/>
              </a:rPr>
              <a:t>에 연결된 </a:t>
            </a:r>
            <a:r>
              <a:rPr lang="en-US" altLang="ko-KR" sz="1400" dirty="0">
                <a:latin typeface="12롯데마트드림Medium"/>
              </a:rPr>
              <a:t>Protein</a:t>
            </a:r>
            <a:r>
              <a:rPr lang="ko-KR" altLang="en-US" sz="1400" dirty="0">
                <a:latin typeface="12롯데마트드림Medium"/>
              </a:rPr>
              <a:t>에 해당하는 </a:t>
            </a:r>
            <a:endParaRPr lang="en-US" altLang="ko-KR" sz="1400" dirty="0">
              <a:latin typeface="12롯데마트드림Medium"/>
            </a:endParaRPr>
          </a:p>
          <a:p>
            <a:r>
              <a:rPr lang="ko-KR" altLang="en-US" sz="1400" dirty="0">
                <a:latin typeface="12롯데마트드림Medium"/>
              </a:rPr>
              <a:t>가중치</a:t>
            </a:r>
            <a:r>
              <a:rPr lang="en-US" altLang="ko-KR" sz="1400" dirty="0">
                <a:latin typeface="12롯데마트드림Medium"/>
              </a:rPr>
              <a:t>(</a:t>
            </a:r>
            <a:r>
              <a:rPr lang="en-US" altLang="ko-KR" sz="1400" dirty="0" err="1">
                <a:latin typeface="12롯데마트드림Medium"/>
              </a:rPr>
              <a:t>ReLu</a:t>
            </a:r>
            <a:r>
              <a:rPr lang="ko-KR" altLang="en-US" sz="1400" dirty="0">
                <a:latin typeface="12롯데마트드림Medium"/>
              </a:rPr>
              <a:t>값</a:t>
            </a:r>
            <a:r>
              <a:rPr lang="en-US" altLang="ko-KR" sz="1400" dirty="0">
                <a:latin typeface="12롯데마트드림Medium"/>
              </a:rPr>
              <a:t>)</a:t>
            </a:r>
            <a:r>
              <a:rPr lang="ko-KR" altLang="en-US" sz="1400" dirty="0">
                <a:latin typeface="12롯데마트드림Medium"/>
              </a:rPr>
              <a:t>이 클수록 더 중요한 </a:t>
            </a:r>
            <a:r>
              <a:rPr lang="en-US" altLang="ko-KR" sz="1400" dirty="0">
                <a:latin typeface="12롯데마트드림Medium"/>
              </a:rPr>
              <a:t>Peptide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5777FCB-2433-4E16-9845-341AF2F3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7" y="4685958"/>
            <a:ext cx="2297819" cy="18295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4F8BD2-82AD-47CF-B1C2-2E4E5D5E39AB}"/>
              </a:ext>
            </a:extLst>
          </p:cNvPr>
          <p:cNvSpPr txBox="1"/>
          <p:nvPr/>
        </p:nvSpPr>
        <p:spPr>
          <a:xfrm>
            <a:off x="6903731" y="5632857"/>
            <a:ext cx="3820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12롯데마트드림Medium"/>
              </a:rPr>
              <a:t>각 </a:t>
            </a:r>
            <a:r>
              <a:rPr lang="en-US" altLang="ko-KR" sz="1400" dirty="0">
                <a:latin typeface="12롯데마트드림Medium"/>
              </a:rPr>
              <a:t>Protein</a:t>
            </a:r>
            <a:r>
              <a:rPr lang="ko-KR" altLang="en-US" sz="1400" dirty="0">
                <a:latin typeface="12롯데마트드림Medium"/>
              </a:rPr>
              <a:t>에 연결된 </a:t>
            </a:r>
            <a:r>
              <a:rPr lang="en-US" altLang="ko-KR" sz="1400" dirty="0">
                <a:latin typeface="12롯데마트드림Medium"/>
              </a:rPr>
              <a:t>hidden node</a:t>
            </a:r>
            <a:r>
              <a:rPr lang="ko-KR" altLang="en-US" sz="1400" dirty="0">
                <a:latin typeface="12롯데마트드림Medium"/>
              </a:rPr>
              <a:t>에 해당하는 </a:t>
            </a:r>
            <a:endParaRPr lang="en-US" altLang="ko-KR" sz="1400" dirty="0">
              <a:latin typeface="12롯데마트드림Medium"/>
            </a:endParaRPr>
          </a:p>
          <a:p>
            <a:r>
              <a:rPr lang="ko-KR" altLang="en-US" sz="1400" dirty="0">
                <a:latin typeface="12롯데마트드림Medium"/>
              </a:rPr>
              <a:t>가중치</a:t>
            </a:r>
            <a:r>
              <a:rPr lang="en-US" altLang="ko-KR" sz="1400" dirty="0">
                <a:latin typeface="12롯데마트드림Medium"/>
              </a:rPr>
              <a:t>(</a:t>
            </a:r>
            <a:r>
              <a:rPr lang="en-US" altLang="ko-KR" sz="1400" dirty="0" err="1">
                <a:latin typeface="12롯데마트드림Medium"/>
              </a:rPr>
              <a:t>ReLu</a:t>
            </a:r>
            <a:r>
              <a:rPr lang="ko-KR" altLang="en-US" sz="1400" dirty="0">
                <a:latin typeface="12롯데마트드림Medium"/>
              </a:rPr>
              <a:t>값</a:t>
            </a:r>
            <a:r>
              <a:rPr lang="en-US" altLang="ko-KR" sz="1400" dirty="0">
                <a:latin typeface="12롯데마트드림Medium"/>
              </a:rPr>
              <a:t>)</a:t>
            </a:r>
            <a:r>
              <a:rPr lang="ko-KR" altLang="en-US" sz="1400" dirty="0">
                <a:latin typeface="12롯데마트드림Medium"/>
              </a:rPr>
              <a:t>이 클수록 더 중요한 </a:t>
            </a:r>
            <a:r>
              <a:rPr lang="en-US" altLang="ko-KR" sz="1400" dirty="0">
                <a:latin typeface="12롯데마트드림Medium"/>
              </a:rPr>
              <a:t>Peptide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1C3FFF4-ABE3-4680-A655-70B03F10AC16}"/>
              </a:ext>
            </a:extLst>
          </p:cNvPr>
          <p:cNvCxnSpPr>
            <a:cxnSpLocks/>
            <a:stCxn id="31" idx="3"/>
            <a:endCxn id="36" idx="0"/>
          </p:cNvCxnSpPr>
          <p:nvPr/>
        </p:nvCxnSpPr>
        <p:spPr>
          <a:xfrm>
            <a:off x="3838494" y="5042630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199D81-C41F-4EA9-A5AA-2D502F492B6C}"/>
              </a:ext>
            </a:extLst>
          </p:cNvPr>
          <p:cNvCxnSpPr>
            <a:cxnSpLocks/>
          </p:cNvCxnSpPr>
          <p:nvPr/>
        </p:nvCxnSpPr>
        <p:spPr>
          <a:xfrm>
            <a:off x="7289379" y="5036990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857324" y="290023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Outline of DNN structure</a:t>
            </a:r>
          </a:p>
        </p:txBody>
      </p:sp>
    </p:spTree>
    <p:extLst>
      <p:ext uri="{BB962C8B-B14F-4D97-AF65-F5344CB8AC3E}">
        <p14:creationId xmlns:p14="http://schemas.microsoft.com/office/powerpoint/2010/main" val="22743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61F387C-0908-40C0-968E-9C65A77EF5F9}"/>
              </a:ext>
            </a:extLst>
          </p:cNvPr>
          <p:cNvSpPr/>
          <p:nvPr/>
        </p:nvSpPr>
        <p:spPr>
          <a:xfrm>
            <a:off x="234805" y="3158160"/>
            <a:ext cx="1109708" cy="3574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CA19-9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5485514" y="4527869"/>
            <a:ext cx="6627890" cy="214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12롯데마트드림Medium"/>
              </a:rPr>
              <a:t>58 Peptide</a:t>
            </a:r>
          </a:p>
          <a:p>
            <a:r>
              <a:rPr lang="en-US" altLang="ko-KR" sz="2000" dirty="0">
                <a:latin typeface="12롯데마트드림Medium"/>
              </a:rPr>
              <a:t>45 Protein</a:t>
            </a:r>
          </a:p>
          <a:p>
            <a:endParaRPr lang="en-US" altLang="ko-KR" sz="2000" dirty="0">
              <a:latin typeface="12롯데마트드림Medium"/>
            </a:endParaRPr>
          </a:p>
          <a:p>
            <a:r>
              <a:rPr lang="en-US" altLang="ko-KR" sz="2000" dirty="0">
                <a:latin typeface="12롯데마트드림Medium"/>
              </a:rPr>
              <a:t>13 Protein of 26 Multiple Peptide </a:t>
            </a:r>
          </a:p>
          <a:p>
            <a:r>
              <a:rPr lang="en-US" altLang="ko-KR" sz="2000" dirty="0">
                <a:latin typeface="12롯데마트드림Medium"/>
              </a:rPr>
              <a:t>(2 Peptide per each protein)</a:t>
            </a:r>
            <a:endParaRPr lang="ko-KR" altLang="en-US" sz="2000" dirty="0">
              <a:latin typeface="12롯데마트드림Medium"/>
            </a:endParaRPr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E33B25B5-76B1-4F06-A1EB-7270D8605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61367"/>
              </p:ext>
            </p:extLst>
          </p:nvPr>
        </p:nvGraphicFramePr>
        <p:xfrm>
          <a:off x="4982868" y="834920"/>
          <a:ext cx="3177166" cy="3416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619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4954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Gene Name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Sequence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</a:tbl>
          </a:graphicData>
        </a:graphic>
      </p:graphicFrame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49AF7BF-785B-4430-9B20-853C1ADC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70434"/>
              </p:ext>
            </p:extLst>
          </p:nvPr>
        </p:nvGraphicFramePr>
        <p:xfrm>
          <a:off x="1480531" y="832539"/>
          <a:ext cx="3502336" cy="5711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168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751168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Gene Name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Sequence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C5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868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2194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</a:tbl>
          </a:graphicData>
        </a:graphic>
      </p:graphicFrame>
      <p:graphicFrame>
        <p:nvGraphicFramePr>
          <p:cNvPr id="32" name="표 6">
            <a:extLst>
              <a:ext uri="{FF2B5EF4-FFF2-40B4-BE49-F238E27FC236}">
                <a16:creationId xmlns:a16="http://schemas.microsoft.com/office/drawing/2014/main" id="{53226CAF-F476-4B76-88FF-F2654C11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5564"/>
              </p:ext>
            </p:extLst>
          </p:nvPr>
        </p:nvGraphicFramePr>
        <p:xfrm>
          <a:off x="8167424" y="832539"/>
          <a:ext cx="3177167" cy="3614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620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4954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Gene Name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Sequence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71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746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60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854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73C15D-0943-4F7C-A01C-402B54C4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99956"/>
              </p:ext>
            </p:extLst>
          </p:nvPr>
        </p:nvGraphicFramePr>
        <p:xfrm>
          <a:off x="4982867" y="4240655"/>
          <a:ext cx="3177166" cy="20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619">
                  <a:extLst>
                    <a:ext uri="{9D8B030D-6E8A-4147-A177-3AD203B41FA5}">
                      <a16:colId xmlns:a16="http://schemas.microsoft.com/office/drawing/2014/main" val="446907820"/>
                    </a:ext>
                  </a:extLst>
                </a:gridCol>
                <a:gridCol w="1549547">
                  <a:extLst>
                    <a:ext uri="{9D8B030D-6E8A-4147-A177-3AD203B41FA5}">
                      <a16:colId xmlns:a16="http://schemas.microsoft.com/office/drawing/2014/main" val="1381760964"/>
                    </a:ext>
                  </a:extLst>
                </a:gridCol>
              </a:tblGrid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3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53CC-C329-480F-B8F5-FE462A3A8A67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2D126-04E2-4CB9-8924-3986A12A7937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8930F2-A297-48C2-BDFB-DF1BD42E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95" y="1873824"/>
            <a:ext cx="5863448" cy="38193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C7B976-66C8-460A-AA27-DCA822623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37" y="2379970"/>
            <a:ext cx="5863448" cy="2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53CC-C329-480F-B8F5-FE462A3A8A67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2D126-04E2-4CB9-8924-3986A12A7937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A3A1E-2081-4198-ABEA-36CD91DEF01A}"/>
              </a:ext>
            </a:extLst>
          </p:cNvPr>
          <p:cNvSpPr txBox="1"/>
          <p:nvPr/>
        </p:nvSpPr>
        <p:spPr>
          <a:xfrm>
            <a:off x="3259982" y="2436199"/>
            <a:ext cx="511759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HisCoM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(without activation)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1867" dirty="0">
                <a:latin typeface="12롯데마트드림Medium"/>
              </a:rPr>
              <a:t>Unregularized Neural Network (</a:t>
            </a:r>
            <a:r>
              <a:rPr lang="en-US" altLang="ko-KR" sz="1867" b="1" dirty="0">
                <a:latin typeface="12롯데마트드림Medium"/>
              </a:rPr>
              <a:t>N</a:t>
            </a:r>
            <a:r>
              <a:rPr lang="en-US" altLang="ko-KR" sz="1867" dirty="0">
                <a:latin typeface="12롯데마트드림Medium"/>
              </a:rPr>
              <a:t>)</a:t>
            </a:r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A52D-6198-44DE-BC4B-4E511601FB56}"/>
              </a:ext>
            </a:extLst>
          </p:cNvPr>
          <p:cNvSpPr/>
          <p:nvPr/>
        </p:nvSpPr>
        <p:spPr>
          <a:xfrm>
            <a:off x="3262159" y="3607096"/>
            <a:ext cx="6286208" cy="1816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03 Neural Network with Weight Decay (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NWD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04 Neural Network with Dropout (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NDO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05 Neural Network with Weight Decay and Dropout(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NWDDO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)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55FBEBB2-70A2-4CC7-9277-874F98031C4E}"/>
              </a:ext>
            </a:extLst>
          </p:cNvPr>
          <p:cNvSpPr/>
          <p:nvPr/>
        </p:nvSpPr>
        <p:spPr>
          <a:xfrm>
            <a:off x="4461636" y="1883264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A2E5E6A1-A281-4AD3-A90A-2904EE1F159A}"/>
              </a:ext>
            </a:extLst>
          </p:cNvPr>
          <p:cNvSpPr/>
          <p:nvPr/>
        </p:nvSpPr>
        <p:spPr>
          <a:xfrm rot="16200000" flipH="1">
            <a:off x="3990028" y="190679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7C14E-68DF-4D52-8522-D164F0B2A738}"/>
              </a:ext>
            </a:extLst>
          </p:cNvPr>
          <p:cNvSpPr/>
          <p:nvPr/>
        </p:nvSpPr>
        <p:spPr>
          <a:xfrm>
            <a:off x="4298583" y="190382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9404E2-7D7A-4BD3-9CDC-63D3CD1D4081}"/>
              </a:ext>
            </a:extLst>
          </p:cNvPr>
          <p:cNvSpPr/>
          <p:nvPr/>
        </p:nvSpPr>
        <p:spPr>
          <a:xfrm>
            <a:off x="3238209" y="1903827"/>
            <a:ext cx="1656169" cy="2809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96BA1-46E2-422B-B2CE-ADAA35626275}"/>
              </a:ext>
            </a:extLst>
          </p:cNvPr>
          <p:cNvSpPr txBox="1"/>
          <p:nvPr/>
        </p:nvSpPr>
        <p:spPr>
          <a:xfrm>
            <a:off x="3289221" y="190608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DL Models</a:t>
            </a:r>
            <a:endParaRPr lang="ko-KR" altLang="en-US" sz="13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3FFA93D-9282-4054-8939-9D90AECC6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65188"/>
              </p:ext>
            </p:extLst>
          </p:nvPr>
        </p:nvGraphicFramePr>
        <p:xfrm>
          <a:off x="795469" y="944985"/>
          <a:ext cx="2396691" cy="5762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6691">
                  <a:extLst>
                    <a:ext uri="{9D8B030D-6E8A-4147-A177-3AD203B41FA5}">
                      <a16:colId xmlns:a16="http://schemas.microsoft.com/office/drawing/2014/main" val="3618365087"/>
                    </a:ext>
                  </a:extLst>
                </a:gridCol>
              </a:tblGrid>
              <a:tr h="277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(26)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729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231675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54523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51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0195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8614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002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5579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68390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0800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4358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2071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43875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05204"/>
                  </a:ext>
                </a:extLst>
              </a:tr>
              <a:tr h="241309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40820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5965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08461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772214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60312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9618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906"/>
                  </a:ext>
                </a:extLst>
              </a:tr>
              <a:tr h="241309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50909"/>
                  </a:ext>
                </a:extLst>
              </a:tr>
              <a:tr h="214496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6111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26285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3685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6260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85485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16A982-315A-447A-B3E7-2F1FE86DB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7939"/>
              </p:ext>
            </p:extLst>
          </p:nvPr>
        </p:nvGraphicFramePr>
        <p:xfrm>
          <a:off x="4264652" y="931455"/>
          <a:ext cx="1522413" cy="5657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071301291"/>
                    </a:ext>
                  </a:extLst>
                </a:gridCol>
              </a:tblGrid>
              <a:tr h="2978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Protein (13)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231"/>
                  </a:ext>
                </a:extLst>
              </a:tr>
              <a:tr h="4990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CLU</a:t>
                      </a:r>
                    </a:p>
                    <a:p>
                      <a:pPr algn="ctr"/>
                      <a:endParaRPr lang="en-US" altLang="ko-Kore-KR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88289"/>
                  </a:ext>
                </a:extLst>
              </a:tr>
              <a:tr h="4990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C5</a:t>
                      </a:r>
                    </a:p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03658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66719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86396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407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74154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76293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72828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8731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24993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626452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48365"/>
                  </a:ext>
                </a:extLst>
              </a:tr>
              <a:tr h="21129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95331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1D7974B-1093-4221-A070-81498ACEDE97}"/>
              </a:ext>
            </a:extLst>
          </p:cNvPr>
          <p:cNvCxnSpPr>
            <a:cxnSpLocks/>
          </p:cNvCxnSpPr>
          <p:nvPr/>
        </p:nvCxnSpPr>
        <p:spPr>
          <a:xfrm>
            <a:off x="6266046" y="808428"/>
            <a:ext cx="0" cy="5972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5FFFCD0-FDE3-4AAC-82F7-D47B36D4E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66084"/>
              </p:ext>
            </p:extLst>
          </p:nvPr>
        </p:nvGraphicFramePr>
        <p:xfrm>
          <a:off x="6482753" y="551500"/>
          <a:ext cx="2410990" cy="623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990">
                  <a:extLst>
                    <a:ext uri="{9D8B030D-6E8A-4147-A177-3AD203B41FA5}">
                      <a16:colId xmlns:a16="http://schemas.microsoft.com/office/drawing/2014/main" val="3357853365"/>
                    </a:ext>
                  </a:extLst>
                </a:gridCol>
              </a:tblGrid>
              <a:tr h="2672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Peptide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2667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934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60543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8896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7354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928204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9264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46109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20574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4870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778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3919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2248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6294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9882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3652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8081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89369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5809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9526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9394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3051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8684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96466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36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8493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53708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12544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45336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22889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9848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5341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8712CCE-2A02-4101-B859-D7B98AEA0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17104"/>
              </p:ext>
            </p:extLst>
          </p:nvPr>
        </p:nvGraphicFramePr>
        <p:xfrm>
          <a:off x="10096904" y="522535"/>
          <a:ext cx="1709821" cy="6284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821">
                  <a:extLst>
                    <a:ext uri="{9D8B030D-6E8A-4147-A177-3AD203B41FA5}">
                      <a16:colId xmlns:a16="http://schemas.microsoft.com/office/drawing/2014/main" val="618916333"/>
                    </a:ext>
                  </a:extLst>
                </a:gridCol>
              </a:tblGrid>
              <a:tr h="26891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Protein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93661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0937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59718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6097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8626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782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7224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04314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9898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132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5368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4932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7553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1143"/>
                  </a:ext>
                </a:extLst>
              </a:tr>
              <a:tr h="21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957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41258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1275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69905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6619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0845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91094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8341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99011"/>
                  </a:ext>
                </a:extLst>
              </a:tr>
              <a:tr h="21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48352"/>
                  </a:ext>
                </a:extLst>
              </a:tr>
              <a:tr h="1912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74766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5434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2682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2721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8797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0508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5004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88783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6FF067-07D5-4055-AD13-C6EB0D813582}"/>
              </a:ext>
            </a:extLst>
          </p:cNvPr>
          <p:cNvCxnSpPr>
            <a:cxnSpLocks/>
          </p:cNvCxnSpPr>
          <p:nvPr/>
        </p:nvCxnSpPr>
        <p:spPr>
          <a:xfrm>
            <a:off x="3176337" y="1337912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6CBCCB0-F2D9-4229-A033-A46A02AEE340}"/>
              </a:ext>
            </a:extLst>
          </p:cNvPr>
          <p:cNvCxnSpPr>
            <a:cxnSpLocks/>
          </p:cNvCxnSpPr>
          <p:nvPr/>
        </p:nvCxnSpPr>
        <p:spPr>
          <a:xfrm>
            <a:off x="3176337" y="1836821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7E8669-7E93-4F30-98E1-6D5D5C86DC60}"/>
              </a:ext>
            </a:extLst>
          </p:cNvPr>
          <p:cNvCxnSpPr>
            <a:cxnSpLocks/>
          </p:cNvCxnSpPr>
          <p:nvPr/>
        </p:nvCxnSpPr>
        <p:spPr>
          <a:xfrm>
            <a:off x="3176337" y="2212207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015816-238F-49B6-A11B-5407A88F9610}"/>
              </a:ext>
            </a:extLst>
          </p:cNvPr>
          <p:cNvCxnSpPr>
            <a:cxnSpLocks/>
          </p:cNvCxnSpPr>
          <p:nvPr/>
        </p:nvCxnSpPr>
        <p:spPr>
          <a:xfrm>
            <a:off x="3176337" y="2597217"/>
            <a:ext cx="1088315" cy="2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17FBB0-82A9-4FEC-90CD-5EC57B3F80BE}"/>
              </a:ext>
            </a:extLst>
          </p:cNvPr>
          <p:cNvCxnSpPr>
            <a:cxnSpLocks/>
          </p:cNvCxnSpPr>
          <p:nvPr/>
        </p:nvCxnSpPr>
        <p:spPr>
          <a:xfrm>
            <a:off x="3176337" y="3049604"/>
            <a:ext cx="1088315" cy="20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40B1F6-9D55-45DD-9A8C-1FD1954C275F}"/>
              </a:ext>
            </a:extLst>
          </p:cNvPr>
          <p:cNvCxnSpPr>
            <a:cxnSpLocks/>
          </p:cNvCxnSpPr>
          <p:nvPr/>
        </p:nvCxnSpPr>
        <p:spPr>
          <a:xfrm>
            <a:off x="3176337" y="3429000"/>
            <a:ext cx="1088315" cy="2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4507A7-540C-419D-851A-0D4D3DB7E91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192160" y="3826239"/>
            <a:ext cx="1088315" cy="11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5743E5C-D764-424C-8342-48383CB4EF32}"/>
              </a:ext>
            </a:extLst>
          </p:cNvPr>
          <p:cNvCxnSpPr>
            <a:cxnSpLocks/>
          </p:cNvCxnSpPr>
          <p:nvPr/>
        </p:nvCxnSpPr>
        <p:spPr>
          <a:xfrm>
            <a:off x="3176337" y="4302493"/>
            <a:ext cx="1088315" cy="19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BDBFDD6-7658-4E18-BFB2-71256E99002B}"/>
              </a:ext>
            </a:extLst>
          </p:cNvPr>
          <p:cNvCxnSpPr>
            <a:cxnSpLocks/>
          </p:cNvCxnSpPr>
          <p:nvPr/>
        </p:nvCxnSpPr>
        <p:spPr>
          <a:xfrm>
            <a:off x="3176337" y="4735629"/>
            <a:ext cx="1088315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6BFF4D-47E4-4F13-BA48-12AE80B934E4}"/>
              </a:ext>
            </a:extLst>
          </p:cNvPr>
          <p:cNvCxnSpPr>
            <a:cxnSpLocks/>
          </p:cNvCxnSpPr>
          <p:nvPr/>
        </p:nvCxnSpPr>
        <p:spPr>
          <a:xfrm>
            <a:off x="3176337" y="5168766"/>
            <a:ext cx="1088315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DCAD62C-F6AD-4654-AFD4-E286EE451B08}"/>
              </a:ext>
            </a:extLst>
          </p:cNvPr>
          <p:cNvCxnSpPr>
            <a:cxnSpLocks/>
          </p:cNvCxnSpPr>
          <p:nvPr/>
        </p:nvCxnSpPr>
        <p:spPr>
          <a:xfrm>
            <a:off x="3176337" y="5630779"/>
            <a:ext cx="1088315" cy="12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45C240-B2F2-4993-B09E-04049639F397}"/>
              </a:ext>
            </a:extLst>
          </p:cNvPr>
          <p:cNvCxnSpPr>
            <a:cxnSpLocks/>
          </p:cNvCxnSpPr>
          <p:nvPr/>
        </p:nvCxnSpPr>
        <p:spPr>
          <a:xfrm>
            <a:off x="3176337" y="6015789"/>
            <a:ext cx="1088315" cy="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42CECA8-3E6B-4D42-86B7-128F260488A8}"/>
              </a:ext>
            </a:extLst>
          </p:cNvPr>
          <p:cNvCxnSpPr>
            <a:cxnSpLocks/>
          </p:cNvCxnSpPr>
          <p:nvPr/>
        </p:nvCxnSpPr>
        <p:spPr>
          <a:xfrm>
            <a:off x="3176337" y="6439301"/>
            <a:ext cx="1088315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4B7CE9-E2CC-4D6C-A9F7-045B562D0E5B}"/>
              </a:ext>
            </a:extLst>
          </p:cNvPr>
          <p:cNvCxnSpPr>
            <a:cxnSpLocks/>
          </p:cNvCxnSpPr>
          <p:nvPr/>
        </p:nvCxnSpPr>
        <p:spPr>
          <a:xfrm flipV="1">
            <a:off x="3176337" y="1337912"/>
            <a:ext cx="1088315" cy="2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2F206F9-5FC3-474D-94F1-90D28B29DB21}"/>
              </a:ext>
            </a:extLst>
          </p:cNvPr>
          <p:cNvCxnSpPr>
            <a:cxnSpLocks/>
          </p:cNvCxnSpPr>
          <p:nvPr/>
        </p:nvCxnSpPr>
        <p:spPr>
          <a:xfrm flipV="1">
            <a:off x="3176336" y="1836821"/>
            <a:ext cx="1088316" cy="15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0146F6-23A9-42E1-95A9-2C8E641E5579}"/>
              </a:ext>
            </a:extLst>
          </p:cNvPr>
          <p:cNvCxnSpPr>
            <a:cxnSpLocks/>
          </p:cNvCxnSpPr>
          <p:nvPr/>
        </p:nvCxnSpPr>
        <p:spPr>
          <a:xfrm flipV="1">
            <a:off x="3182520" y="2215996"/>
            <a:ext cx="1082132" cy="18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E4FD36F-0AFC-4F31-A179-FFA85B10599A}"/>
              </a:ext>
            </a:extLst>
          </p:cNvPr>
          <p:cNvCxnSpPr>
            <a:cxnSpLocks/>
          </p:cNvCxnSpPr>
          <p:nvPr/>
        </p:nvCxnSpPr>
        <p:spPr>
          <a:xfrm>
            <a:off x="3172799" y="2814297"/>
            <a:ext cx="1090861" cy="2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30DF3C1-3D06-45ED-BF7D-05C258ED2B2F}"/>
              </a:ext>
            </a:extLst>
          </p:cNvPr>
          <p:cNvCxnSpPr>
            <a:cxnSpLocks/>
          </p:cNvCxnSpPr>
          <p:nvPr/>
        </p:nvCxnSpPr>
        <p:spPr>
          <a:xfrm>
            <a:off x="3174353" y="3253339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4F7239-4802-4609-94B9-5705AE397783}"/>
              </a:ext>
            </a:extLst>
          </p:cNvPr>
          <p:cNvCxnSpPr>
            <a:cxnSpLocks/>
          </p:cNvCxnSpPr>
          <p:nvPr/>
        </p:nvCxnSpPr>
        <p:spPr>
          <a:xfrm>
            <a:off x="3172799" y="3636746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C93592-4D1A-4ECA-B888-6873F9D56EF6}"/>
              </a:ext>
            </a:extLst>
          </p:cNvPr>
          <p:cNvCxnSpPr>
            <a:cxnSpLocks/>
          </p:cNvCxnSpPr>
          <p:nvPr/>
        </p:nvCxnSpPr>
        <p:spPr>
          <a:xfrm>
            <a:off x="3172798" y="406025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951ABE-5406-4C96-940D-5311CA0217C6}"/>
              </a:ext>
            </a:extLst>
          </p:cNvPr>
          <p:cNvCxnSpPr>
            <a:cxnSpLocks/>
          </p:cNvCxnSpPr>
          <p:nvPr/>
        </p:nvCxnSpPr>
        <p:spPr>
          <a:xfrm>
            <a:off x="3182520" y="44821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FDEFE3-0DB7-4324-AF25-313F70F3FADE}"/>
              </a:ext>
            </a:extLst>
          </p:cNvPr>
          <p:cNvCxnSpPr>
            <a:cxnSpLocks/>
          </p:cNvCxnSpPr>
          <p:nvPr/>
        </p:nvCxnSpPr>
        <p:spPr>
          <a:xfrm>
            <a:off x="3182520" y="4888030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76E0908-3339-4B20-A222-3B17DCABD04D}"/>
              </a:ext>
            </a:extLst>
          </p:cNvPr>
          <p:cNvCxnSpPr>
            <a:cxnSpLocks/>
          </p:cNvCxnSpPr>
          <p:nvPr/>
        </p:nvCxnSpPr>
        <p:spPr>
          <a:xfrm>
            <a:off x="3182520" y="52826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F8FC863-C113-4D62-8C46-80446B8D68F9}"/>
              </a:ext>
            </a:extLst>
          </p:cNvPr>
          <p:cNvCxnSpPr>
            <a:cxnSpLocks/>
          </p:cNvCxnSpPr>
          <p:nvPr/>
        </p:nvCxnSpPr>
        <p:spPr>
          <a:xfrm>
            <a:off x="3182520" y="5754304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1BFCFE7-EC48-413A-9047-D26F82E4AEFC}"/>
              </a:ext>
            </a:extLst>
          </p:cNvPr>
          <p:cNvCxnSpPr>
            <a:cxnSpLocks/>
          </p:cNvCxnSpPr>
          <p:nvPr/>
        </p:nvCxnSpPr>
        <p:spPr>
          <a:xfrm>
            <a:off x="3172797" y="6112043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8C4B72-52F2-42EC-9FFF-0D6918A995D3}"/>
              </a:ext>
            </a:extLst>
          </p:cNvPr>
          <p:cNvCxnSpPr>
            <a:cxnSpLocks/>
          </p:cNvCxnSpPr>
          <p:nvPr/>
        </p:nvCxnSpPr>
        <p:spPr>
          <a:xfrm>
            <a:off x="3172796" y="663982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DFED3F-C2AE-4C11-AFAD-F101EC8A0D56}"/>
              </a:ext>
            </a:extLst>
          </p:cNvPr>
          <p:cNvCxnSpPr>
            <a:cxnSpLocks/>
          </p:cNvCxnSpPr>
          <p:nvPr/>
        </p:nvCxnSpPr>
        <p:spPr>
          <a:xfrm>
            <a:off x="8893742" y="80842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6956CFD-91E8-4DAC-B339-35551B64D71A}"/>
              </a:ext>
            </a:extLst>
          </p:cNvPr>
          <p:cNvCxnSpPr>
            <a:cxnSpLocks/>
          </p:cNvCxnSpPr>
          <p:nvPr/>
        </p:nvCxnSpPr>
        <p:spPr>
          <a:xfrm>
            <a:off x="8893741" y="977790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DD4929-D149-491C-A911-2715897FCB00}"/>
              </a:ext>
            </a:extLst>
          </p:cNvPr>
          <p:cNvCxnSpPr>
            <a:cxnSpLocks/>
          </p:cNvCxnSpPr>
          <p:nvPr/>
        </p:nvCxnSpPr>
        <p:spPr>
          <a:xfrm>
            <a:off x="8893741" y="11918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C6213DA-F1B2-48E4-8029-D8706860769D}"/>
              </a:ext>
            </a:extLst>
          </p:cNvPr>
          <p:cNvCxnSpPr>
            <a:cxnSpLocks/>
          </p:cNvCxnSpPr>
          <p:nvPr/>
        </p:nvCxnSpPr>
        <p:spPr>
          <a:xfrm>
            <a:off x="8893741" y="141722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D54113-F4A9-4951-96E6-66710653ABEF}"/>
              </a:ext>
            </a:extLst>
          </p:cNvPr>
          <p:cNvCxnSpPr>
            <a:cxnSpLocks/>
          </p:cNvCxnSpPr>
          <p:nvPr/>
        </p:nvCxnSpPr>
        <p:spPr>
          <a:xfrm>
            <a:off x="8893741" y="16041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561AB68-9326-4D3E-A5F3-19DBAA472ACE}"/>
              </a:ext>
            </a:extLst>
          </p:cNvPr>
          <p:cNvCxnSpPr>
            <a:cxnSpLocks/>
          </p:cNvCxnSpPr>
          <p:nvPr/>
        </p:nvCxnSpPr>
        <p:spPr>
          <a:xfrm>
            <a:off x="8901765" y="180785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6202FC-1A94-4AAA-83CD-CED92C64D6E9}"/>
              </a:ext>
            </a:extLst>
          </p:cNvPr>
          <p:cNvCxnSpPr>
            <a:cxnSpLocks/>
          </p:cNvCxnSpPr>
          <p:nvPr/>
        </p:nvCxnSpPr>
        <p:spPr>
          <a:xfrm>
            <a:off x="8893740" y="201428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55DF748-0740-4CBF-B034-C38EB91142D9}"/>
              </a:ext>
            </a:extLst>
          </p:cNvPr>
          <p:cNvCxnSpPr>
            <a:cxnSpLocks/>
          </p:cNvCxnSpPr>
          <p:nvPr/>
        </p:nvCxnSpPr>
        <p:spPr>
          <a:xfrm>
            <a:off x="8901764" y="22105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2B8E21-F8D9-425A-BB86-92DAEEDB5E63}"/>
              </a:ext>
            </a:extLst>
          </p:cNvPr>
          <p:cNvCxnSpPr>
            <a:cxnSpLocks/>
          </p:cNvCxnSpPr>
          <p:nvPr/>
        </p:nvCxnSpPr>
        <p:spPr>
          <a:xfrm>
            <a:off x="8901764" y="23837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35B57B2-F4D6-4005-A9F8-A72180DC0E50}"/>
              </a:ext>
            </a:extLst>
          </p:cNvPr>
          <p:cNvCxnSpPr>
            <a:cxnSpLocks/>
          </p:cNvCxnSpPr>
          <p:nvPr/>
        </p:nvCxnSpPr>
        <p:spPr>
          <a:xfrm>
            <a:off x="8893739" y="257796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A94D07-A87F-4A7E-92AD-C1AEAC56899D}"/>
              </a:ext>
            </a:extLst>
          </p:cNvPr>
          <p:cNvCxnSpPr>
            <a:cxnSpLocks/>
          </p:cNvCxnSpPr>
          <p:nvPr/>
        </p:nvCxnSpPr>
        <p:spPr>
          <a:xfrm>
            <a:off x="8901764" y="277579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8644821-1CB1-4266-98A2-CE8508508652}"/>
              </a:ext>
            </a:extLst>
          </p:cNvPr>
          <p:cNvCxnSpPr>
            <a:cxnSpLocks/>
          </p:cNvCxnSpPr>
          <p:nvPr/>
        </p:nvCxnSpPr>
        <p:spPr>
          <a:xfrm>
            <a:off x="8893738" y="298213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B07619F-F1DE-4F5B-9260-48CA9DB425E1}"/>
              </a:ext>
            </a:extLst>
          </p:cNvPr>
          <p:cNvCxnSpPr>
            <a:cxnSpLocks/>
          </p:cNvCxnSpPr>
          <p:nvPr/>
        </p:nvCxnSpPr>
        <p:spPr>
          <a:xfrm>
            <a:off x="8897610" y="314977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631F564-72DA-4062-9081-F871FEDEF38A}"/>
              </a:ext>
            </a:extLst>
          </p:cNvPr>
          <p:cNvCxnSpPr>
            <a:cxnSpLocks/>
          </p:cNvCxnSpPr>
          <p:nvPr/>
        </p:nvCxnSpPr>
        <p:spPr>
          <a:xfrm>
            <a:off x="8893737" y="335751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AF0D473-1362-4E06-A616-57FC890EB72D}"/>
              </a:ext>
            </a:extLst>
          </p:cNvPr>
          <p:cNvCxnSpPr>
            <a:cxnSpLocks/>
          </p:cNvCxnSpPr>
          <p:nvPr/>
        </p:nvCxnSpPr>
        <p:spPr>
          <a:xfrm>
            <a:off x="8879958" y="353287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51E10-D238-455C-8289-5BEBD93FA86F}"/>
              </a:ext>
            </a:extLst>
          </p:cNvPr>
          <p:cNvCxnSpPr>
            <a:cxnSpLocks/>
          </p:cNvCxnSpPr>
          <p:nvPr/>
        </p:nvCxnSpPr>
        <p:spPr>
          <a:xfrm>
            <a:off x="8895054" y="375429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B148426-E89E-42AA-9F97-DD974B7E0B3C}"/>
              </a:ext>
            </a:extLst>
          </p:cNvPr>
          <p:cNvCxnSpPr>
            <a:cxnSpLocks/>
          </p:cNvCxnSpPr>
          <p:nvPr/>
        </p:nvCxnSpPr>
        <p:spPr>
          <a:xfrm>
            <a:off x="8901764" y="39581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7771703-3D34-493C-8D7B-50CD96417968}"/>
              </a:ext>
            </a:extLst>
          </p:cNvPr>
          <p:cNvCxnSpPr>
            <a:cxnSpLocks/>
          </p:cNvCxnSpPr>
          <p:nvPr/>
        </p:nvCxnSpPr>
        <p:spPr>
          <a:xfrm>
            <a:off x="8879958" y="41564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0B36C23-8559-4B0E-9F66-6A7A9DBD947A}"/>
              </a:ext>
            </a:extLst>
          </p:cNvPr>
          <p:cNvCxnSpPr>
            <a:cxnSpLocks/>
          </p:cNvCxnSpPr>
          <p:nvPr/>
        </p:nvCxnSpPr>
        <p:spPr>
          <a:xfrm>
            <a:off x="8901764" y="434811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B98BE2-F15B-48D1-9F28-2F2D8B5580A3}"/>
              </a:ext>
            </a:extLst>
          </p:cNvPr>
          <p:cNvCxnSpPr>
            <a:cxnSpLocks/>
          </p:cNvCxnSpPr>
          <p:nvPr/>
        </p:nvCxnSpPr>
        <p:spPr>
          <a:xfrm>
            <a:off x="8901763" y="457030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76B6310-F0BC-4944-8AAD-282E2DD2A05D}"/>
              </a:ext>
            </a:extLst>
          </p:cNvPr>
          <p:cNvCxnSpPr>
            <a:cxnSpLocks/>
          </p:cNvCxnSpPr>
          <p:nvPr/>
        </p:nvCxnSpPr>
        <p:spPr>
          <a:xfrm>
            <a:off x="8901763" y="478125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7E8AF2B-8EDA-4D3E-A272-E85E9C5D3395}"/>
              </a:ext>
            </a:extLst>
          </p:cNvPr>
          <p:cNvCxnSpPr>
            <a:cxnSpLocks/>
          </p:cNvCxnSpPr>
          <p:nvPr/>
        </p:nvCxnSpPr>
        <p:spPr>
          <a:xfrm>
            <a:off x="8901763" y="49745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06B3C7-29E5-483E-9353-F5595A3B2735}"/>
              </a:ext>
            </a:extLst>
          </p:cNvPr>
          <p:cNvCxnSpPr>
            <a:cxnSpLocks/>
          </p:cNvCxnSpPr>
          <p:nvPr/>
        </p:nvCxnSpPr>
        <p:spPr>
          <a:xfrm>
            <a:off x="8893737" y="51446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1D63660-AA8F-46D1-B84A-DE2ECC69DFE3}"/>
              </a:ext>
            </a:extLst>
          </p:cNvPr>
          <p:cNvCxnSpPr>
            <a:cxnSpLocks/>
          </p:cNvCxnSpPr>
          <p:nvPr/>
        </p:nvCxnSpPr>
        <p:spPr>
          <a:xfrm>
            <a:off x="8897609" y="531224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FA8C4B-465E-4D9B-8D45-B8D9B2C49D32}"/>
              </a:ext>
            </a:extLst>
          </p:cNvPr>
          <p:cNvCxnSpPr>
            <a:cxnSpLocks/>
          </p:cNvCxnSpPr>
          <p:nvPr/>
        </p:nvCxnSpPr>
        <p:spPr>
          <a:xfrm>
            <a:off x="8893736" y="551999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77D8C1-686E-4D12-B569-1C4FEFD296C8}"/>
              </a:ext>
            </a:extLst>
          </p:cNvPr>
          <p:cNvCxnSpPr>
            <a:cxnSpLocks/>
          </p:cNvCxnSpPr>
          <p:nvPr/>
        </p:nvCxnSpPr>
        <p:spPr>
          <a:xfrm>
            <a:off x="8879957" y="569534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92974C7-FC13-4C91-8232-F4A58F8702EA}"/>
              </a:ext>
            </a:extLst>
          </p:cNvPr>
          <p:cNvCxnSpPr>
            <a:cxnSpLocks/>
          </p:cNvCxnSpPr>
          <p:nvPr/>
        </p:nvCxnSpPr>
        <p:spPr>
          <a:xfrm>
            <a:off x="8895053" y="591677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B724639-3DBC-4519-885F-2473AF6D251E}"/>
              </a:ext>
            </a:extLst>
          </p:cNvPr>
          <p:cNvCxnSpPr>
            <a:cxnSpLocks/>
          </p:cNvCxnSpPr>
          <p:nvPr/>
        </p:nvCxnSpPr>
        <p:spPr>
          <a:xfrm>
            <a:off x="8901763" y="612061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7F5E15F-296D-47A5-B45F-6156DCA28196}"/>
              </a:ext>
            </a:extLst>
          </p:cNvPr>
          <p:cNvCxnSpPr>
            <a:cxnSpLocks/>
          </p:cNvCxnSpPr>
          <p:nvPr/>
        </p:nvCxnSpPr>
        <p:spPr>
          <a:xfrm>
            <a:off x="8879957" y="631889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07BE64D-B4B5-457E-B357-657A488DE0D6}"/>
              </a:ext>
            </a:extLst>
          </p:cNvPr>
          <p:cNvCxnSpPr>
            <a:cxnSpLocks/>
          </p:cNvCxnSpPr>
          <p:nvPr/>
        </p:nvCxnSpPr>
        <p:spPr>
          <a:xfrm>
            <a:off x="8901763" y="651059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4118907-C332-448B-8A8B-4C6B6E205776}"/>
              </a:ext>
            </a:extLst>
          </p:cNvPr>
          <p:cNvCxnSpPr>
            <a:cxnSpLocks/>
          </p:cNvCxnSpPr>
          <p:nvPr/>
        </p:nvCxnSpPr>
        <p:spPr>
          <a:xfrm>
            <a:off x="8901762" y="673277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11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HisCoM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(without activation)</a:t>
            </a: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9" name="순서도: 다중 문서 8">
            <a:extLst>
              <a:ext uri="{FF2B5EF4-FFF2-40B4-BE49-F238E27FC236}">
                <a16:creationId xmlns:a16="http://schemas.microsoft.com/office/drawing/2014/main" id="{E5C6B9B6-4182-4947-851F-D1C558CD5EC6}"/>
              </a:ext>
            </a:extLst>
          </p:cNvPr>
          <p:cNvSpPr/>
          <p:nvPr/>
        </p:nvSpPr>
        <p:spPr>
          <a:xfrm>
            <a:off x="729146" y="1917003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7814B2-E7CB-4E1B-91D1-9456EA03AB02}"/>
              </a:ext>
            </a:extLst>
          </p:cNvPr>
          <p:cNvSpPr/>
          <p:nvPr/>
        </p:nvSpPr>
        <p:spPr>
          <a:xfrm>
            <a:off x="8941036" y="2508161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다중 문서 16">
            <a:extLst>
              <a:ext uri="{FF2B5EF4-FFF2-40B4-BE49-F238E27FC236}">
                <a16:creationId xmlns:a16="http://schemas.microsoft.com/office/drawing/2014/main" id="{241445A2-CAB8-4FBF-AE12-81315F02FC3E}"/>
              </a:ext>
            </a:extLst>
          </p:cNvPr>
          <p:cNvSpPr/>
          <p:nvPr/>
        </p:nvSpPr>
        <p:spPr>
          <a:xfrm>
            <a:off x="4957368" y="186849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41834-AF94-4371-AE58-C4BE643F2B01}"/>
              </a:ext>
            </a:extLst>
          </p:cNvPr>
          <p:cNvSpPr txBox="1"/>
          <p:nvPr/>
        </p:nvSpPr>
        <p:spPr>
          <a:xfrm>
            <a:off x="8998786" y="2613652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(Pos/Neg)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EC975-2BD1-483C-BB9A-F40F46E5C6D3}"/>
              </a:ext>
            </a:extLst>
          </p:cNvPr>
          <p:cNvSpPr txBox="1"/>
          <p:nvPr/>
        </p:nvSpPr>
        <p:spPr>
          <a:xfrm>
            <a:off x="1101549" y="2678639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5334A1-15F9-4D46-8421-A56DE750BE03}"/>
              </a:ext>
            </a:extLst>
          </p:cNvPr>
          <p:cNvSpPr txBox="1"/>
          <p:nvPr/>
        </p:nvSpPr>
        <p:spPr>
          <a:xfrm>
            <a:off x="5424347" y="2737835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3415CE-EFD0-483D-9D2E-405B4F4D403A}"/>
              </a:ext>
            </a:extLst>
          </p:cNvPr>
          <p:cNvCxnSpPr/>
          <p:nvPr/>
        </p:nvCxnSpPr>
        <p:spPr>
          <a:xfrm>
            <a:off x="2553154" y="4542915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A54BD7-DD70-4101-9A49-B473E9E37EF4}"/>
              </a:ext>
            </a:extLst>
          </p:cNvPr>
          <p:cNvCxnSpPr/>
          <p:nvPr/>
        </p:nvCxnSpPr>
        <p:spPr>
          <a:xfrm>
            <a:off x="7593979" y="4561956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BDA33D-2802-49AB-8BFD-80F687519BAD}"/>
              </a:ext>
            </a:extLst>
          </p:cNvPr>
          <p:cNvSpPr txBox="1"/>
          <p:nvPr/>
        </p:nvSpPr>
        <p:spPr>
          <a:xfrm>
            <a:off x="3031380" y="4717309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1F61E-D443-4BC5-B57F-39A3F3988A62}"/>
              </a:ext>
            </a:extLst>
          </p:cNvPr>
          <p:cNvSpPr txBox="1"/>
          <p:nvPr/>
        </p:nvSpPr>
        <p:spPr>
          <a:xfrm>
            <a:off x="794722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23AF3AD-D0AF-411C-9EA4-D3649E21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" r="25409"/>
          <a:stretch/>
        </p:blipFill>
        <p:spPr>
          <a:xfrm>
            <a:off x="7296431" y="5367892"/>
            <a:ext cx="3012424" cy="7045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CDA0913-9BF2-49F4-AAB5-647683E8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" y="5367892"/>
            <a:ext cx="66294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Outline of CNN structure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2000" dirty="0">
                <a:latin typeface="12롯데마트드림Medium"/>
              </a:rPr>
              <a:t>Unregularized Neural Network (</a:t>
            </a:r>
            <a:r>
              <a:rPr lang="en-US" altLang="ko-KR" sz="2000" b="1" dirty="0">
                <a:latin typeface="12롯데마트드림Medium"/>
              </a:rPr>
              <a:t>N</a:t>
            </a:r>
            <a:r>
              <a:rPr lang="en-US" altLang="ko-KR" sz="2000" dirty="0">
                <a:latin typeface="12롯데마트드림Medium"/>
              </a:rPr>
              <a:t>) (With Activation)</a:t>
            </a: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41807" y="2565359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(Pos/Neg)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637093A-FCF0-402D-B94D-8A02D8364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" r="25409"/>
          <a:stretch/>
        </p:blipFill>
        <p:spPr>
          <a:xfrm>
            <a:off x="8642793" y="5440219"/>
            <a:ext cx="3012424" cy="704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ED9E90-9F20-443F-98CB-C2053B929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7" y="4685958"/>
            <a:ext cx="2297819" cy="18295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1D95F6-09EA-468A-B278-C82EB99A79A1}"/>
              </a:ext>
            </a:extLst>
          </p:cNvPr>
          <p:cNvSpPr txBox="1"/>
          <p:nvPr/>
        </p:nvSpPr>
        <p:spPr>
          <a:xfrm>
            <a:off x="2766150" y="5651566"/>
            <a:ext cx="60124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함수를 비선형으로 만들기 위함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</a:t>
            </a:r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보다 작은 경우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</a:t>
            </a:r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을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return</a:t>
            </a:r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하기 때문에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,</a:t>
            </a:r>
          </a:p>
          <a:p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말 그대로 어떤 변수를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‘activate’</a:t>
            </a:r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할지 결정하는 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47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1156</Words>
  <Application>Microsoft Office PowerPoint</Application>
  <PresentationFormat>와이드스크린</PresentationFormat>
  <Paragraphs>411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12롯데마트드림Medium</vt:lpstr>
      <vt:lpstr>Arial Unicode MS</vt:lpstr>
      <vt:lpstr>나눔고딕 ExtraBold</vt:lpstr>
      <vt:lpstr>맑은 고딕</vt:lpstr>
      <vt:lpstr>-윤고딕330</vt:lpstr>
      <vt:lpstr>-윤고딕340</vt:lpstr>
      <vt:lpstr>-윤고딕350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3</cp:revision>
  <dcterms:created xsi:type="dcterms:W3CDTF">2021-07-25T23:13:45Z</dcterms:created>
  <dcterms:modified xsi:type="dcterms:W3CDTF">2021-07-26T01:31:38Z</dcterms:modified>
</cp:coreProperties>
</file>