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8" r:id="rId4"/>
    <p:sldId id="261" r:id="rId5"/>
    <p:sldId id="265" r:id="rId6"/>
    <p:sldId id="262" r:id="rId7"/>
    <p:sldId id="263" r:id="rId8"/>
    <p:sldId id="267" r:id="rId9"/>
    <p:sldId id="268" r:id="rId10"/>
    <p:sldId id="269" r:id="rId11"/>
    <p:sldId id="270" r:id="rId12"/>
    <p:sldId id="276" r:id="rId13"/>
    <p:sldId id="277" r:id="rId14"/>
    <p:sldId id="274" r:id="rId15"/>
    <p:sldId id="271" r:id="rId16"/>
    <p:sldId id="273" r:id="rId17"/>
    <p:sldId id="279" r:id="rId18"/>
    <p:sldId id="275" r:id="rId19"/>
    <p:sldId id="281" r:id="rId20"/>
    <p:sldId id="282"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824" autoAdjust="0"/>
  </p:normalViewPr>
  <p:slideViewPr>
    <p:cSldViewPr snapToGrid="0">
      <p:cViewPr varScale="1">
        <p:scale>
          <a:sx n="56" d="100"/>
          <a:sy n="56" d="100"/>
        </p:scale>
        <p:origin x="10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51FBE-F43B-4590-BAB5-3BA01211A8CB}" type="datetimeFigureOut">
              <a:rPr lang="ko-KR" altLang="en-US" smtClean="0"/>
              <a:t>2021-07-07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0885D-F35F-4795-8954-84B875077C65}" type="slidenum">
              <a:rPr lang="ko-KR" altLang="en-US" smtClean="0"/>
              <a:t>‹#›</a:t>
            </a:fld>
            <a:endParaRPr lang="ko-KR" altLang="en-US"/>
          </a:p>
        </p:txBody>
      </p:sp>
    </p:spTree>
    <p:extLst>
      <p:ext uri="{BB962C8B-B14F-4D97-AF65-F5344CB8AC3E}">
        <p14:creationId xmlns:p14="http://schemas.microsoft.com/office/powerpoint/2010/main" val="11916705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common pathway</a:t>
            </a:r>
            <a:r>
              <a:rPr lang="ko-KR" altLang="en-US" dirty="0"/>
              <a:t>라는 게 </a:t>
            </a:r>
            <a:r>
              <a:rPr lang="en-US" altLang="ko-KR" dirty="0"/>
              <a:t>AAV</a:t>
            </a:r>
            <a:r>
              <a:rPr lang="ko-KR" altLang="en-US" dirty="0"/>
              <a:t>의 종류가 </a:t>
            </a:r>
            <a:r>
              <a:rPr lang="ko-KR" altLang="en-US" dirty="0" err="1"/>
              <a:t>다양한건지</a:t>
            </a:r>
            <a:r>
              <a:rPr lang="en-US" altLang="ko-KR" dirty="0"/>
              <a:t>? </a:t>
            </a:r>
            <a:r>
              <a:rPr lang="ko-KR" altLang="en-US" dirty="0"/>
              <a:t>어떻게 </a:t>
            </a:r>
            <a:r>
              <a:rPr lang="ko-KR" altLang="en-US" dirty="0" err="1"/>
              <a:t>다양한건지</a:t>
            </a:r>
            <a:r>
              <a:rPr lang="en-US" altLang="ko-KR" dirty="0"/>
              <a:t>?</a:t>
            </a:r>
          </a:p>
          <a:p>
            <a:r>
              <a:rPr lang="ko-KR" altLang="en-US" dirty="0"/>
              <a:t>이 때 정확히 </a:t>
            </a:r>
            <a:r>
              <a:rPr lang="en-US" altLang="ko-KR" dirty="0"/>
              <a:t>hypothesis</a:t>
            </a:r>
            <a:r>
              <a:rPr lang="ko-KR" altLang="en-US" dirty="0"/>
              <a:t>가 뭔가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3</a:t>
            </a:fld>
            <a:endParaRPr lang="ko-KR" altLang="en-US"/>
          </a:p>
        </p:txBody>
      </p:sp>
    </p:spTree>
    <p:extLst>
      <p:ext uri="{BB962C8B-B14F-4D97-AF65-F5344CB8AC3E}">
        <p14:creationId xmlns:p14="http://schemas.microsoft.com/office/powerpoint/2010/main" val="106972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여러 </a:t>
            </a:r>
            <a:r>
              <a:rPr lang="en-US" altLang="ko-KR" dirty="0"/>
              <a:t>pathway </a:t>
            </a:r>
            <a:r>
              <a:rPr lang="ko-KR" altLang="en-US" dirty="0"/>
              <a:t>중에서 </a:t>
            </a:r>
            <a:r>
              <a:rPr lang="en-US" altLang="ko-KR" dirty="0"/>
              <a:t>1-d</a:t>
            </a:r>
            <a:r>
              <a:rPr lang="ko-KR" altLang="en-US" dirty="0"/>
              <a:t>만 사용하는 거는 중요한 </a:t>
            </a:r>
            <a:r>
              <a:rPr lang="en-US" altLang="ko-KR" dirty="0"/>
              <a:t>pathogenesis(</a:t>
            </a:r>
            <a:r>
              <a:rPr lang="ko-KR" altLang="en-US" dirty="0"/>
              <a:t>발병원인</a:t>
            </a:r>
            <a:r>
              <a:rPr lang="en-US" altLang="ko-KR" dirty="0"/>
              <a:t>)</a:t>
            </a:r>
            <a:r>
              <a:rPr lang="ko-KR" altLang="en-US" dirty="0"/>
              <a:t>을</a:t>
            </a:r>
            <a:r>
              <a:rPr lang="en-US" altLang="ko-KR" dirty="0"/>
              <a:t> </a:t>
            </a:r>
            <a:r>
              <a:rPr lang="ko-KR" altLang="en-US" dirty="0"/>
              <a:t>찾아내지 </a:t>
            </a:r>
            <a:r>
              <a:rPr lang="ko-KR" altLang="en-US" dirty="0" err="1"/>
              <a:t>못할수도</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17</a:t>
            </a:fld>
            <a:endParaRPr lang="ko-KR" altLang="en-US"/>
          </a:p>
        </p:txBody>
      </p:sp>
    </p:spTree>
    <p:extLst>
      <p:ext uri="{BB962C8B-B14F-4D97-AF65-F5344CB8AC3E}">
        <p14:creationId xmlns:p14="http://schemas.microsoft.com/office/powerpoint/2010/main" val="3714304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Initialization gaussian mixture</a:t>
            </a:r>
            <a:r>
              <a:rPr lang="ko-KR" altLang="en-US" dirty="0"/>
              <a:t>로 </a:t>
            </a:r>
            <a:r>
              <a:rPr lang="en-US" altLang="ko-KR" dirty="0"/>
              <a:t>initial value</a:t>
            </a:r>
            <a:r>
              <a:rPr lang="ko-KR" altLang="en-US" dirty="0"/>
              <a:t>를 </a:t>
            </a:r>
            <a:r>
              <a:rPr lang="ko-KR" altLang="en-US" dirty="0" err="1"/>
              <a:t>구한다는게</a:t>
            </a:r>
            <a:r>
              <a:rPr lang="ko-KR" altLang="en-US" dirty="0"/>
              <a:t> </a:t>
            </a:r>
            <a:r>
              <a:rPr lang="ko-KR" altLang="en-US" dirty="0" err="1"/>
              <a:t>무슨의미인지</a:t>
            </a:r>
            <a:r>
              <a:rPr lang="en-US" altLang="ko-KR" dirty="0"/>
              <a:t>?</a:t>
            </a:r>
          </a:p>
          <a:p>
            <a:r>
              <a:rPr lang="en-US" altLang="ko-KR" dirty="0"/>
              <a:t>M step</a:t>
            </a:r>
            <a:r>
              <a:rPr lang="ko-KR" altLang="en-US" dirty="0"/>
              <a:t>에서 감마를 통해 어떻게 </a:t>
            </a:r>
            <a:r>
              <a:rPr lang="en-US" altLang="ko-KR" dirty="0"/>
              <a:t>f_1</a:t>
            </a:r>
            <a:r>
              <a:rPr lang="ko-KR" altLang="en-US" dirty="0"/>
              <a:t>의 </a:t>
            </a:r>
            <a:r>
              <a:rPr lang="en-US" altLang="ko-KR" dirty="0"/>
              <a:t>estimate</a:t>
            </a:r>
            <a:r>
              <a:rPr lang="ko-KR" altLang="en-US" dirty="0"/>
              <a:t>을 구하는지</a:t>
            </a:r>
            <a:r>
              <a:rPr lang="en-US" altLang="ko-KR" dirty="0"/>
              <a:t>?</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19</a:t>
            </a:fld>
            <a:endParaRPr lang="ko-KR" altLang="en-US"/>
          </a:p>
        </p:txBody>
      </p:sp>
    </p:spTree>
    <p:extLst>
      <p:ext uri="{BB962C8B-B14F-4D97-AF65-F5344CB8AC3E}">
        <p14:creationId xmlns:p14="http://schemas.microsoft.com/office/powerpoint/2010/main" val="86835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두번째단락</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6</a:t>
            </a:fld>
            <a:endParaRPr lang="ko-KR" altLang="en-US"/>
          </a:p>
        </p:txBody>
      </p:sp>
    </p:spTree>
    <p:extLst>
      <p:ext uri="{BB962C8B-B14F-4D97-AF65-F5344CB8AC3E}">
        <p14:creationId xmlns:p14="http://schemas.microsoft.com/office/powerpoint/2010/main" val="172814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S(phi) </a:t>
            </a:r>
            <a:r>
              <a:rPr lang="ko-KR" altLang="en-US" dirty="0"/>
              <a:t>가 저 조건을 만족하면 </a:t>
            </a:r>
            <a:r>
              <a:rPr lang="en-US" altLang="ko-KR" dirty="0"/>
              <a:t>MLE</a:t>
            </a:r>
            <a:r>
              <a:rPr lang="ko-KR" altLang="en-US" dirty="0"/>
              <a:t>를 찾을 수 있다는 뜻인지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7</a:t>
            </a:fld>
            <a:endParaRPr lang="ko-KR" altLang="en-US"/>
          </a:p>
        </p:txBody>
      </p:sp>
    </p:spTree>
    <p:extLst>
      <p:ext uri="{BB962C8B-B14F-4D97-AF65-F5344CB8AC3E}">
        <p14:creationId xmlns:p14="http://schemas.microsoft.com/office/powerpoint/2010/main" val="405199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Initialization gaussian mixture</a:t>
            </a:r>
            <a:r>
              <a:rPr lang="ko-KR" altLang="en-US" dirty="0"/>
              <a:t>로 </a:t>
            </a:r>
            <a:r>
              <a:rPr lang="en-US" altLang="ko-KR" dirty="0"/>
              <a:t>initial value</a:t>
            </a:r>
            <a:r>
              <a:rPr lang="ko-KR" altLang="en-US" dirty="0"/>
              <a:t>를 </a:t>
            </a:r>
            <a:r>
              <a:rPr lang="ko-KR" altLang="en-US" dirty="0" err="1"/>
              <a:t>구한다는게</a:t>
            </a:r>
            <a:r>
              <a:rPr lang="ko-KR" altLang="en-US" dirty="0"/>
              <a:t> </a:t>
            </a:r>
            <a:r>
              <a:rPr lang="ko-KR" altLang="en-US" dirty="0" err="1"/>
              <a:t>무슨의미인지</a:t>
            </a:r>
            <a:r>
              <a:rPr lang="en-US" altLang="ko-KR" dirty="0"/>
              <a:t>?</a:t>
            </a:r>
          </a:p>
          <a:p>
            <a:r>
              <a:rPr lang="en-US" altLang="ko-KR" dirty="0"/>
              <a:t>M step</a:t>
            </a:r>
            <a:r>
              <a:rPr lang="ko-KR" altLang="en-US" dirty="0"/>
              <a:t>에서 감마를 통해 어떻게 </a:t>
            </a:r>
            <a:r>
              <a:rPr lang="en-US" altLang="ko-KR" dirty="0"/>
              <a:t>f_1</a:t>
            </a:r>
            <a:r>
              <a:rPr lang="ko-KR" altLang="en-US" dirty="0"/>
              <a:t>의 </a:t>
            </a:r>
            <a:r>
              <a:rPr lang="en-US" altLang="ko-KR" dirty="0"/>
              <a:t>estimate</a:t>
            </a:r>
            <a:r>
              <a:rPr lang="ko-KR" altLang="en-US" dirty="0"/>
              <a:t>을 구하는지</a:t>
            </a:r>
            <a:r>
              <a:rPr lang="en-US" altLang="ko-KR" dirty="0"/>
              <a:t>?</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8</a:t>
            </a:fld>
            <a:endParaRPr lang="ko-KR" altLang="en-US"/>
          </a:p>
        </p:txBody>
      </p:sp>
    </p:spTree>
    <p:extLst>
      <p:ext uri="{BB962C8B-B14F-4D97-AF65-F5344CB8AC3E}">
        <p14:creationId xmlns:p14="http://schemas.microsoft.com/office/powerpoint/2010/main" val="2242346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Efron’s</a:t>
            </a:r>
            <a:r>
              <a:rPr lang="en-US" altLang="ko-KR" dirty="0"/>
              <a:t> method?</a:t>
            </a:r>
          </a:p>
          <a:p>
            <a:r>
              <a:rPr lang="ko-KR" altLang="en-US" dirty="0"/>
              <a:t>우리의 </a:t>
            </a:r>
            <a:r>
              <a:rPr lang="en-US" altLang="ko-KR" dirty="0"/>
              <a:t>model</a:t>
            </a:r>
            <a:r>
              <a:rPr lang="ko-KR" altLang="en-US" dirty="0"/>
              <a:t>에서는 </a:t>
            </a:r>
            <a:r>
              <a:rPr lang="en-US" altLang="ko-KR" dirty="0"/>
              <a:t>f</a:t>
            </a:r>
            <a:r>
              <a:rPr lang="ko-KR" altLang="en-US" dirty="0"/>
              <a:t>와 </a:t>
            </a:r>
            <a:r>
              <a:rPr lang="en-US" altLang="ko-KR" dirty="0"/>
              <a:t>f_0</a:t>
            </a:r>
            <a:r>
              <a:rPr lang="ko-KR" altLang="en-US" dirty="0"/>
              <a:t>가 어떻게 </a:t>
            </a:r>
            <a:r>
              <a:rPr lang="en-US" altLang="ko-KR" dirty="0"/>
              <a:t>construct </a:t>
            </a:r>
            <a:r>
              <a:rPr lang="ko-KR" altLang="en-US" dirty="0"/>
              <a:t>되는지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9</a:t>
            </a:fld>
            <a:endParaRPr lang="ko-KR" altLang="en-US"/>
          </a:p>
        </p:txBody>
      </p:sp>
    </p:spTree>
    <p:extLst>
      <p:ext uri="{BB962C8B-B14F-4D97-AF65-F5344CB8AC3E}">
        <p14:creationId xmlns:p14="http://schemas.microsoft.com/office/powerpoint/2010/main" val="24830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M=500 monte</a:t>
            </a:r>
            <a:r>
              <a:rPr lang="ko-KR" altLang="en-US" dirty="0"/>
              <a:t> </a:t>
            </a:r>
            <a:r>
              <a:rPr lang="en-US" altLang="ko-KR" dirty="0" err="1"/>
              <a:t>carlo</a:t>
            </a:r>
            <a:r>
              <a:rPr lang="ko-KR" altLang="en-US" dirty="0"/>
              <a:t> </a:t>
            </a:r>
            <a:r>
              <a:rPr lang="en-US" altLang="ko-KR" dirty="0"/>
              <a:t>with</a:t>
            </a:r>
            <a:r>
              <a:rPr lang="ko-KR" altLang="en-US" dirty="0"/>
              <a:t> </a:t>
            </a:r>
            <a:r>
              <a:rPr lang="en-US" altLang="ko-KR" dirty="0"/>
              <a:t>N=1000? </a:t>
            </a:r>
          </a:p>
          <a:p>
            <a:r>
              <a:rPr lang="en-US" altLang="ko-KR" dirty="0"/>
              <a:t>Threshold</a:t>
            </a:r>
            <a:r>
              <a:rPr lang="ko-KR" altLang="en-US" dirty="0" err="1"/>
              <a:t>라는게</a:t>
            </a:r>
            <a:r>
              <a:rPr lang="ko-KR" altLang="en-US" dirty="0"/>
              <a:t> </a:t>
            </a:r>
            <a:r>
              <a:rPr lang="en-US" altLang="ko-KR" dirty="0" err="1"/>
              <a:t>fdr</a:t>
            </a:r>
            <a:r>
              <a:rPr lang="en-US" altLang="ko-KR" dirty="0"/>
              <a:t>&lt;=0.2</a:t>
            </a:r>
            <a:r>
              <a:rPr lang="ko-KR" altLang="en-US" dirty="0"/>
              <a:t>이면 </a:t>
            </a:r>
            <a:r>
              <a:rPr lang="en-US" altLang="ko-KR" dirty="0"/>
              <a:t>H1 </a:t>
            </a:r>
            <a:r>
              <a:rPr lang="ko-KR" altLang="en-US" dirty="0"/>
              <a:t>이라고 생각</a:t>
            </a:r>
            <a:r>
              <a:rPr lang="en-US" altLang="ko-KR" dirty="0"/>
              <a:t>?</a:t>
            </a:r>
          </a:p>
          <a:p>
            <a:r>
              <a:rPr lang="ko-KR" altLang="en-US" dirty="0"/>
              <a:t>왜 </a:t>
            </a:r>
            <a:r>
              <a:rPr lang="en-US" altLang="ko-KR" dirty="0"/>
              <a:t>0.5</a:t>
            </a:r>
            <a:r>
              <a:rPr lang="ko-KR" altLang="en-US" dirty="0"/>
              <a:t>보다 </a:t>
            </a:r>
            <a:r>
              <a:rPr lang="ko-KR" altLang="en-US" dirty="0" err="1"/>
              <a:t>작은값만</a:t>
            </a:r>
            <a:r>
              <a:rPr lang="ko-KR" altLang="en-US" dirty="0"/>
              <a:t> 사용</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10</a:t>
            </a:fld>
            <a:endParaRPr lang="ko-KR" altLang="en-US"/>
          </a:p>
        </p:txBody>
      </p:sp>
    </p:spTree>
    <p:extLst>
      <p:ext uri="{BB962C8B-B14F-4D97-AF65-F5344CB8AC3E}">
        <p14:creationId xmlns:p14="http://schemas.microsoft.com/office/powerpoint/2010/main" val="170046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Boundary</a:t>
            </a:r>
            <a:r>
              <a:rPr lang="ko-KR" altLang="en-US" dirty="0"/>
              <a:t> 근처에서 </a:t>
            </a:r>
            <a:r>
              <a:rPr lang="en-US" altLang="ko-KR" dirty="0" err="1"/>
              <a:t>fdr</a:t>
            </a:r>
            <a:r>
              <a:rPr lang="ko-KR" altLang="en-US" dirty="0"/>
              <a:t>이 작으면 좋은가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14</a:t>
            </a:fld>
            <a:endParaRPr lang="ko-KR" altLang="en-US"/>
          </a:p>
        </p:txBody>
      </p:sp>
    </p:spTree>
    <p:extLst>
      <p:ext uri="{BB962C8B-B14F-4D97-AF65-F5344CB8AC3E}">
        <p14:creationId xmlns:p14="http://schemas.microsoft.com/office/powerpoint/2010/main" val="309988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Sensitivity</a:t>
            </a:r>
            <a:r>
              <a:rPr lang="ko-KR" altLang="en-US" dirty="0"/>
              <a:t>가 커지면 좋은 것</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15</a:t>
            </a:fld>
            <a:endParaRPr lang="ko-KR" altLang="en-US"/>
          </a:p>
        </p:txBody>
      </p:sp>
    </p:spTree>
    <p:extLst>
      <p:ext uri="{BB962C8B-B14F-4D97-AF65-F5344CB8AC3E}">
        <p14:creationId xmlns:p14="http://schemas.microsoft.com/office/powerpoint/2010/main" val="372570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Fdr</a:t>
            </a:r>
            <a:r>
              <a:rPr lang="ko-KR" altLang="en-US" dirty="0"/>
              <a:t>이 </a:t>
            </a:r>
            <a:r>
              <a:rPr lang="en-US" altLang="ko-KR" dirty="0"/>
              <a:t>0.1</a:t>
            </a:r>
            <a:r>
              <a:rPr lang="ko-KR" altLang="en-US" dirty="0"/>
              <a:t>보다 작다는 게 무슨 의미</a:t>
            </a:r>
            <a:r>
              <a:rPr lang="en-US" altLang="ko-KR" dirty="0"/>
              <a:t>? </a:t>
            </a:r>
            <a:r>
              <a:rPr lang="ko-KR" altLang="en-US" dirty="0"/>
              <a:t>질병이 있다는 의미</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2F0885D-F35F-4795-8954-84B875077C65}" type="slidenum">
              <a:rPr lang="ko-KR" altLang="en-US" smtClean="0"/>
              <a:t>16</a:t>
            </a:fld>
            <a:endParaRPr lang="ko-KR" altLang="en-US"/>
          </a:p>
        </p:txBody>
      </p:sp>
    </p:spTree>
    <p:extLst>
      <p:ext uri="{BB962C8B-B14F-4D97-AF65-F5344CB8AC3E}">
        <p14:creationId xmlns:p14="http://schemas.microsoft.com/office/powerpoint/2010/main" val="194520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581D3-E0AB-4E55-83E3-D5B46CF5AFC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958AFB9-4D33-40B6-A443-0471D26FB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FD0CB40-843E-45CA-8BB0-BCD107115499}"/>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14C64F45-AFFB-4378-9456-A52A848C6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3292ABC-9C97-44DF-985D-790EA738ACFF}"/>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34994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8C9D2B-0D2B-49D1-AEC3-DF0B8EB801B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0542AA1-5FDF-4A92-804A-9B168E69FF0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2DFC54E-B928-4A0B-9523-1334D75C1ECB}"/>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6A613E42-F5B5-4740-860D-37A2BBF4DEB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C7CC01-F127-4D49-922D-92293E2A9F14}"/>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322476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4000596-109A-4B2A-9B26-662D29ADC52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1AF2E95-94A5-4972-B20C-5521FC478B0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113816D-2CFE-4CDC-8F46-B79CA20EE1E7}"/>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17B5042C-189C-416E-AFA9-96348CB47C4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0954AA-CF23-41EB-AA79-2B377E0AEEC4}"/>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386493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C05630-D482-4782-9346-923CD23F5CA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CF93FA7-1E43-4C15-8E16-A0D1A31F597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ABB2982-7F2C-4DDC-A76B-270CF9CD798F}"/>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42B82F7F-F6C8-4BC7-889F-C3A6FFA8C01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0A2A29-3ECA-475F-B9A9-297F7CBAC4CC}"/>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20979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2950B2-BBB5-46BA-8047-93D6CF13556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EFA9B4B-34B6-460E-A45F-2A346A0B8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EF15F1F-D1B3-4C55-96F5-0069E1E7E253}"/>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A36DBD6F-A4DB-4D99-8970-C3F023D949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487756-E916-4711-854C-FAB089B1C5F3}"/>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8892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C81FE5-DFBA-4E85-AA6F-4F3F11353FA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E169D8F-3DDD-4168-9FA9-7CBDA816268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5ED54C8-00AF-4E1B-8392-D78A6EB9B5A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96A86C2-C8B9-4A6A-AD31-AD07E83B92B2}"/>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6" name="바닥글 개체 틀 5">
            <a:extLst>
              <a:ext uri="{FF2B5EF4-FFF2-40B4-BE49-F238E27FC236}">
                <a16:creationId xmlns:a16="http://schemas.microsoft.com/office/drawing/2014/main" id="{810F0170-1B9A-4B7F-96D2-CA909BA3F2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C2AB1E-7F94-40F3-AB53-0AC35D2C5FEB}"/>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357723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AB38A0-69F6-4F0B-99A0-7020235C193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1492994-C70D-4E9B-AF77-3A3C76D97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A0D2882-BEF9-4A98-9A9E-77C17D6CD1C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622B6EC-3908-46E2-9716-AC7DEB71C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F239659-2A9F-483E-95EE-FD35DDF5054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81CFB69-611E-4C0D-BB14-B6E0BD8FE639}"/>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8" name="바닥글 개체 틀 7">
            <a:extLst>
              <a:ext uri="{FF2B5EF4-FFF2-40B4-BE49-F238E27FC236}">
                <a16:creationId xmlns:a16="http://schemas.microsoft.com/office/drawing/2014/main" id="{CE3C0EEE-0F83-4BB3-AE58-192C1E3BC8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7A5AF98-ECF9-498A-8B83-01B3AAC6EEB8}"/>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41669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724057-E249-43EC-98D0-14B786EF42D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576F4AC-BD5A-4AB9-9309-B7D74994DFA3}"/>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4" name="바닥글 개체 틀 3">
            <a:extLst>
              <a:ext uri="{FF2B5EF4-FFF2-40B4-BE49-F238E27FC236}">
                <a16:creationId xmlns:a16="http://schemas.microsoft.com/office/drawing/2014/main" id="{AFFB6E25-7F94-4CF9-92F5-51DAC55CD88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FC1B709-E23D-41B7-8DF4-DE51C182E67E}"/>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384261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33D3CD7-5A1A-4452-9A9C-A96FFB7AC222}"/>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3" name="바닥글 개체 틀 2">
            <a:extLst>
              <a:ext uri="{FF2B5EF4-FFF2-40B4-BE49-F238E27FC236}">
                <a16:creationId xmlns:a16="http://schemas.microsoft.com/office/drawing/2014/main" id="{065E7EAF-30F1-457B-B4D1-D8898551771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B2FE4E6-A111-48EE-A10B-872FB10637D5}"/>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29220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4305B8-B54D-481F-80F3-16C5D47C2C4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4109074-127C-400D-8BC8-0B946985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1AC58A4-25BE-4153-8FB4-F8532F99F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E637211-4C1A-4D11-BC4F-C666C70A8BAA}"/>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6" name="바닥글 개체 틀 5">
            <a:extLst>
              <a:ext uri="{FF2B5EF4-FFF2-40B4-BE49-F238E27FC236}">
                <a16:creationId xmlns:a16="http://schemas.microsoft.com/office/drawing/2014/main" id="{20B4624A-E791-4942-AC56-8AC42FAE879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4D08FB7-6B6C-4966-8D8B-A78011323724}"/>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114626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694EB1-C21F-4A6B-8C73-1B8107A2CF3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B3F9698-E0CC-4660-87F1-0F6390210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36D4FB7-D773-4E5C-ADB4-10324CF06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DDF9E86-972F-428C-9021-3E0A72228B28}"/>
              </a:ext>
            </a:extLst>
          </p:cNvPr>
          <p:cNvSpPr>
            <a:spLocks noGrp="1"/>
          </p:cNvSpPr>
          <p:nvPr>
            <p:ph type="dt" sz="half" idx="10"/>
          </p:nvPr>
        </p:nvSpPr>
        <p:spPr/>
        <p:txBody>
          <a:bodyPr/>
          <a:lstStyle/>
          <a:p>
            <a:fld id="{769B48FF-08E9-4C89-8C31-3B5B9D9DC607}" type="datetimeFigureOut">
              <a:rPr lang="ko-KR" altLang="en-US" smtClean="0"/>
              <a:t>2021-07-07</a:t>
            </a:fld>
            <a:endParaRPr lang="ko-KR" altLang="en-US"/>
          </a:p>
        </p:txBody>
      </p:sp>
      <p:sp>
        <p:nvSpPr>
          <p:cNvPr id="6" name="바닥글 개체 틀 5">
            <a:extLst>
              <a:ext uri="{FF2B5EF4-FFF2-40B4-BE49-F238E27FC236}">
                <a16:creationId xmlns:a16="http://schemas.microsoft.com/office/drawing/2014/main" id="{B6F2D226-2372-45E0-9200-86C25465DD5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7FF249-3321-43AC-808A-7B0E3B8DC0F0}"/>
              </a:ext>
            </a:extLst>
          </p:cNvPr>
          <p:cNvSpPr>
            <a:spLocks noGrp="1"/>
          </p:cNvSpPr>
          <p:nvPr>
            <p:ph type="sldNum" sz="quarter" idx="12"/>
          </p:nvPr>
        </p:nvSpPr>
        <p:spPr/>
        <p:txBody>
          <a:body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428867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03536C5-8178-43B1-A1CD-6A7F9F2CE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A19A5D2-F22E-47E9-B2BC-523DAB002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09C0F69-BD88-41D8-870A-2C4D2D5FD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B48FF-08E9-4C89-8C31-3B5B9D9DC607}" type="datetimeFigureOut">
              <a:rPr lang="ko-KR" altLang="en-US" smtClean="0"/>
              <a:t>2021-07-07</a:t>
            </a:fld>
            <a:endParaRPr lang="ko-KR" altLang="en-US"/>
          </a:p>
        </p:txBody>
      </p:sp>
      <p:sp>
        <p:nvSpPr>
          <p:cNvPr id="5" name="바닥글 개체 틀 4">
            <a:extLst>
              <a:ext uri="{FF2B5EF4-FFF2-40B4-BE49-F238E27FC236}">
                <a16:creationId xmlns:a16="http://schemas.microsoft.com/office/drawing/2014/main" id="{99ED47FA-EF70-4FF0-B60B-13BA2CBBF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21CE4A4-4C71-49EF-B933-519A3619A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5A93B-EDF3-4D55-B97B-A0E169A9EB19}" type="slidenum">
              <a:rPr lang="ko-KR" altLang="en-US" smtClean="0"/>
              <a:t>‹#›</a:t>
            </a:fld>
            <a:endParaRPr lang="ko-KR" altLang="en-US"/>
          </a:p>
        </p:txBody>
      </p:sp>
    </p:spTree>
    <p:extLst>
      <p:ext uri="{BB962C8B-B14F-4D97-AF65-F5344CB8AC3E}">
        <p14:creationId xmlns:p14="http://schemas.microsoft.com/office/powerpoint/2010/main" val="154247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542B-5AB7-47E3-A749-CD72B9B18A5A}"/>
              </a:ext>
            </a:extLst>
          </p:cNvPr>
          <p:cNvSpPr>
            <a:spLocks noGrp="1"/>
          </p:cNvSpPr>
          <p:nvPr>
            <p:ph type="ctrTitle"/>
          </p:nvPr>
        </p:nvSpPr>
        <p:spPr>
          <a:xfrm>
            <a:off x="1524000" y="1330157"/>
            <a:ext cx="9144000" cy="2387600"/>
          </a:xfrm>
        </p:spPr>
        <p:txBody>
          <a:bodyPr>
            <a:normAutofit/>
          </a:bodyPr>
          <a:lstStyle/>
          <a:p>
            <a:pPr>
              <a:lnSpc>
                <a:spcPct val="150000"/>
              </a:lnSpc>
            </a:pPr>
            <a:r>
              <a:rPr lang="en-US" altLang="ko-KR" sz="3000" b="1" dirty="0">
                <a:latin typeface="Times New Roman" panose="02020603050405020304" pitchFamily="18" charset="0"/>
                <a:cs typeface="Times New Roman" panose="02020603050405020304" pitchFamily="18" charset="0"/>
              </a:rPr>
              <a:t>A SEMIPARAMETRIC MIXTURE METHOD FOR LOCAL FALSE DISCOVERY RATE ESTIMATION FROM MULTIPLE STUDIES</a:t>
            </a:r>
            <a:endParaRPr lang="ko-KR" altLang="en-US" sz="3000" b="1" dirty="0">
              <a:latin typeface="Times New Roman" panose="02020603050405020304" pitchFamily="18" charset="0"/>
              <a:cs typeface="Times New Roman" panose="02020603050405020304" pitchFamily="18" charset="0"/>
            </a:endParaRPr>
          </a:p>
        </p:txBody>
      </p:sp>
      <p:sp>
        <p:nvSpPr>
          <p:cNvPr id="3" name="부제목 2">
            <a:extLst>
              <a:ext uri="{FF2B5EF4-FFF2-40B4-BE49-F238E27FC236}">
                <a16:creationId xmlns:a16="http://schemas.microsoft.com/office/drawing/2014/main" id="{61D96844-5511-4858-BD0B-A464BC7FB6DA}"/>
              </a:ext>
            </a:extLst>
          </p:cNvPr>
          <p:cNvSpPr>
            <a:spLocks noGrp="1"/>
          </p:cNvSpPr>
          <p:nvPr>
            <p:ph type="subTitle" idx="1"/>
          </p:nvPr>
        </p:nvSpPr>
        <p:spPr>
          <a:xfrm>
            <a:off x="1524000" y="4289175"/>
            <a:ext cx="9144000" cy="1655762"/>
          </a:xfrm>
        </p:spPr>
        <p:txBody>
          <a:bodyPr/>
          <a:lstStyle/>
          <a:p>
            <a:r>
              <a:rPr lang="en-US" altLang="ko-KR" dirty="0">
                <a:latin typeface="Times New Roman" panose="02020603050405020304" pitchFamily="18" charset="0"/>
                <a:cs typeface="Times New Roman" panose="02020603050405020304" pitchFamily="18" charset="0"/>
              </a:rPr>
              <a:t>BY SEOK-OH JEONG, DONGSEOK CHOI AND WONCHEOL JANG</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77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4D9ED42-36BF-494B-AA69-629A30692C85}"/>
                  </a:ext>
                </a:extLst>
              </p:cNvPr>
              <p:cNvSpPr>
                <a:spLocks noGrp="1"/>
              </p:cNvSpPr>
              <p:nvPr>
                <p:ph idx="1"/>
              </p:nvPr>
            </p:nvSpPr>
            <p:spPr>
              <a:xfrm>
                <a:off x="838200" y="1159339"/>
                <a:ext cx="10515600" cy="4351338"/>
              </a:xfrm>
            </p:spPr>
            <p:txBody>
              <a:bodyPr>
                <a:noAutofit/>
              </a:bodyPr>
              <a:lstStyle/>
              <a:p>
                <a:r>
                  <a:rPr lang="en-US" altLang="ko-KR" sz="2100" dirty="0"/>
                  <a:t>We conducted M = 500 Monte Carlo experiments with N = 1000 and considered false positive rate (FPR) and sensitivity with the threshold set to be </a:t>
                </a:r>
                <a:r>
                  <a:rPr lang="en-US" altLang="ko-KR" sz="2100" dirty="0" err="1"/>
                  <a:t>fdr</a:t>
                </a:r>
                <a:r>
                  <a:rPr lang="en-US" altLang="ko-KR" sz="2100" dirty="0"/>
                  <a:t> ≤ 0.2 which is equivalent to the Bayes factor </a:t>
                </a:r>
                <a14:m>
                  <m:oMath xmlns:m="http://schemas.openxmlformats.org/officeDocument/2006/math">
                    <m:f>
                      <m:fPr>
                        <m:ctrlPr>
                          <a:rPr lang="en-US" altLang="ko-KR" sz="2000" b="0" i="1" smtClean="0">
                            <a:latin typeface="Cambria Math" panose="02040503050406030204" pitchFamily="18" charset="0"/>
                          </a:rPr>
                        </m:ctrlPr>
                      </m:fPr>
                      <m:num>
                        <m:sSub>
                          <m:sSubPr>
                            <m:ctrlPr>
                              <a:rPr lang="en-US" altLang="ko-KR" sz="2000" b="0" i="1" smtClean="0">
                                <a:latin typeface="Cambria Math" panose="02040503050406030204" pitchFamily="18" charset="0"/>
                              </a:rPr>
                            </m:ctrlPr>
                          </m:sSubPr>
                          <m:e>
                            <m:r>
                              <m:rPr>
                                <m:sty m:val="p"/>
                              </m:rPr>
                              <a:rPr lang="en-US" altLang="ko-KR" sz="2000" b="0" i="0" smtClean="0">
                                <a:latin typeface="Cambria Math" panose="02040503050406030204" pitchFamily="18" charset="0"/>
                              </a:rPr>
                              <m:t>f</m:t>
                            </m:r>
                          </m:e>
                          <m:sub>
                            <m:r>
                              <a:rPr lang="en-US" altLang="ko-KR" sz="2000" b="0" i="0" smtClean="0">
                                <a:latin typeface="Cambria Math" panose="02040503050406030204" pitchFamily="18" charset="0"/>
                              </a:rPr>
                              <m:t>1</m:t>
                            </m:r>
                          </m:sub>
                        </m:sSub>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num>
                      <m:den>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𝑓</m:t>
                            </m:r>
                          </m:e>
                          <m:sub>
                            <m:r>
                              <a:rPr lang="en-US" altLang="ko-KR" sz="2000" b="0" i="1" smtClean="0">
                                <a:latin typeface="Cambria Math" panose="02040503050406030204" pitchFamily="18" charset="0"/>
                              </a:rPr>
                              <m:t>0</m:t>
                            </m:r>
                          </m:sub>
                        </m:sSub>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den>
                    </m:f>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4</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𝑝</m:t>
                            </m:r>
                          </m:e>
                          <m:sub>
                            <m:r>
                              <a:rPr lang="en-US" altLang="ko-KR" sz="2000" b="0" i="1" smtClean="0">
                                <a:latin typeface="Cambria Math" panose="02040503050406030204" pitchFamily="18" charset="0"/>
                              </a:rPr>
                              <m:t>0</m:t>
                            </m:r>
                          </m:sub>
                        </m:sSub>
                      </m:num>
                      <m:den>
                        <m:r>
                          <a:rPr lang="en-US" altLang="ko-KR" sz="2000" b="0" i="1" smtClean="0">
                            <a:latin typeface="Cambria Math" panose="02040503050406030204" pitchFamily="18" charset="0"/>
                          </a:rPr>
                          <m:t>1−</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𝑝</m:t>
                            </m:r>
                          </m:e>
                          <m:sub>
                            <m:r>
                              <a:rPr lang="en-US" altLang="ko-KR" sz="2000" b="0" i="1" smtClean="0">
                                <a:latin typeface="Cambria Math" panose="02040503050406030204" pitchFamily="18" charset="0"/>
                              </a:rPr>
                              <m:t>0</m:t>
                            </m:r>
                          </m:sub>
                        </m:sSub>
                      </m:den>
                    </m:f>
                  </m:oMath>
                </a14:m>
                <a:endParaRPr lang="en-US" altLang="ko-KR" sz="2100" dirty="0"/>
              </a:p>
              <a:p>
                <a:endParaRPr lang="en-US" altLang="ko-KR" sz="2100" dirty="0"/>
              </a:p>
              <a:p>
                <a:r>
                  <a:rPr lang="en-US" altLang="ko-KR" sz="2100" dirty="0"/>
                  <a:t>Note that the multiple testing can be thought as an unsupervised learning where the nullity of each observation is not known. Since the true nullity of each data point is known during the simulation studies, it is appropriate to use performance measures for classifiers with two classes to investigate the performance of a multiple testing procedure. </a:t>
                </a:r>
              </a:p>
              <a:p>
                <a:pPr marL="0" indent="0">
                  <a:buNone/>
                </a:pPr>
                <a:endParaRPr lang="en-US" altLang="ko-KR" sz="2100" dirty="0"/>
              </a:p>
              <a:p>
                <a:r>
                  <a:rPr lang="en-US" altLang="ko-KR" sz="2100" dirty="0"/>
                  <a:t>Note that we only took account of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𝑧</m:t>
                        </m:r>
                      </m:e>
                      <m:sub>
                        <m:r>
                          <a:rPr lang="en-US" altLang="ko-KR" sz="2400" b="0" i="1" smtClean="0">
                            <a:latin typeface="Cambria Math" panose="02040503050406030204" pitchFamily="18" charset="0"/>
                          </a:rPr>
                          <m:t>𝑖</m:t>
                        </m:r>
                      </m:sub>
                    </m:sSub>
                  </m:oMath>
                </a14:m>
                <a:r>
                  <a:rPr lang="en-US" altLang="ko-KR" sz="2100" dirty="0"/>
                  <a:t>’s with </a:t>
                </a:r>
                <a14:m>
                  <m:oMath xmlns:m="http://schemas.openxmlformats.org/officeDocument/2006/math">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𝑓𝑑𝑟</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𝑧</m:t>
                        </m:r>
                      </m:e>
                      <m:sub>
                        <m:r>
                          <a:rPr lang="en-US" altLang="ko-KR" sz="2400" b="0" i="1" smtClean="0">
                            <a:latin typeface="Cambria Math" panose="02040503050406030204" pitchFamily="18" charset="0"/>
                          </a:rPr>
                          <m:t>𝑖</m:t>
                        </m:r>
                      </m:sub>
                      <m: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m:t>
                        </m:r>
                      </m:sup>
                    </m:sSubSup>
                    <m:r>
                      <a:rPr lang="en-US" altLang="ko-KR" sz="2400" b="0" i="1" smtClean="0">
                        <a:latin typeface="Cambria Math" panose="02040503050406030204" pitchFamily="18" charset="0"/>
                      </a:rPr>
                      <m:t>) </m:t>
                    </m:r>
                  </m:oMath>
                </a14:m>
                <a:r>
                  <a:rPr lang="en-US" altLang="ko-KR" sz="2100" dirty="0"/>
                  <a:t>≤ 0.5 in the definition of the RMSE, because the accuracy of </a:t>
                </a:r>
                <a:r>
                  <a:rPr lang="en-US" altLang="ko-KR" sz="2100" dirty="0" err="1"/>
                  <a:t>fdr</a:t>
                </a:r>
                <a:r>
                  <a:rPr lang="en-US" altLang="ko-KR" sz="2100" dirty="0"/>
                  <a:t> estimation is required mainly for the region where the </a:t>
                </a:r>
                <a:r>
                  <a:rPr lang="en-US" altLang="ko-KR" sz="2100" dirty="0" err="1"/>
                  <a:t>fdr</a:t>
                </a:r>
                <a:r>
                  <a:rPr lang="en-US" altLang="ko-KR" sz="2100" dirty="0"/>
                  <a:t>(z) is small</a:t>
                </a:r>
              </a:p>
              <a:p>
                <a:endParaRPr lang="en-US" altLang="ko-KR" sz="2100" dirty="0"/>
              </a:p>
              <a:p>
                <a:endParaRPr lang="en-US" altLang="ko-KR" sz="2100" dirty="0"/>
              </a:p>
              <a:p>
                <a:endParaRPr lang="en-US" altLang="ko-KR" sz="2100" dirty="0"/>
              </a:p>
              <a:p>
                <a:endParaRPr lang="en-US" altLang="ko-KR" sz="2100" dirty="0"/>
              </a:p>
              <a:p>
                <a:endParaRPr lang="ko-KR" altLang="en-US" sz="2100" dirty="0"/>
              </a:p>
            </p:txBody>
          </p:sp>
        </mc:Choice>
        <mc:Fallback xmlns="">
          <p:sp>
            <p:nvSpPr>
              <p:cNvPr id="3" name="내용 개체 틀 2">
                <a:extLst>
                  <a:ext uri="{FF2B5EF4-FFF2-40B4-BE49-F238E27FC236}">
                    <a16:creationId xmlns:a16="http://schemas.microsoft.com/office/drawing/2014/main" id="{94D9ED42-36BF-494B-AA69-629A30692C85}"/>
                  </a:ext>
                </a:extLst>
              </p:cNvPr>
              <p:cNvSpPr>
                <a:spLocks noGrp="1" noRot="1" noChangeAspect="1" noMove="1" noResize="1" noEditPoints="1" noAdjustHandles="1" noChangeArrowheads="1" noChangeShapeType="1" noTextEdit="1"/>
              </p:cNvSpPr>
              <p:nvPr>
                <p:ph idx="1"/>
              </p:nvPr>
            </p:nvSpPr>
            <p:spPr>
              <a:xfrm>
                <a:off x="838200" y="1159339"/>
                <a:ext cx="10515600" cy="4351338"/>
              </a:xfrm>
              <a:blipFill>
                <a:blip r:embed="rId3"/>
                <a:stretch>
                  <a:fillRect l="-580" t="-1541" r="-1391" b="-9244"/>
                </a:stretch>
              </a:blipFill>
            </p:spPr>
            <p:txBody>
              <a:bodyPr/>
              <a:lstStyle/>
              <a:p>
                <a:r>
                  <a:rPr lang="ko-KR" altLang="en-US">
                    <a:noFill/>
                  </a:rPr>
                  <a:t> </a:t>
                </a:r>
              </a:p>
            </p:txBody>
          </p:sp>
        </mc:Fallback>
      </mc:AlternateContent>
      <p:sp>
        <p:nvSpPr>
          <p:cNvPr id="4" name="제목 1">
            <a:extLst>
              <a:ext uri="{FF2B5EF4-FFF2-40B4-BE49-F238E27FC236}">
                <a16:creationId xmlns:a16="http://schemas.microsoft.com/office/drawing/2014/main" id="{802B6F80-442C-4431-9B9E-8F57AEA37E68}"/>
              </a:ext>
            </a:extLst>
          </p:cNvPr>
          <p:cNvSpPr>
            <a:spLocks noGrp="1"/>
          </p:cNvSpPr>
          <p:nvPr>
            <p:ph type="title"/>
          </p:nvPr>
        </p:nvSpPr>
        <p:spPr>
          <a:xfrm>
            <a:off x="260685" y="-57947"/>
            <a:ext cx="10515600" cy="1325563"/>
          </a:xfrm>
        </p:spPr>
        <p:txBody>
          <a:bodyPr>
            <a:normAutofit/>
          </a:bodyPr>
          <a:lstStyle/>
          <a:p>
            <a:r>
              <a:rPr lang="en-US" altLang="ko-KR" sz="3000" dirty="0"/>
              <a:t>Simulation Studies</a:t>
            </a:r>
            <a:endParaRPr lang="ko-KR" altLang="en-US" sz="3000" dirty="0"/>
          </a:p>
        </p:txBody>
      </p:sp>
      <p:pic>
        <p:nvPicPr>
          <p:cNvPr id="8" name="그림 7">
            <a:extLst>
              <a:ext uri="{FF2B5EF4-FFF2-40B4-BE49-F238E27FC236}">
                <a16:creationId xmlns:a16="http://schemas.microsoft.com/office/drawing/2014/main" id="{5A01AE0D-7AE0-4695-93B4-624608D6A362}"/>
              </a:ext>
            </a:extLst>
          </p:cNvPr>
          <p:cNvPicPr>
            <a:picLocks noChangeAspect="1"/>
          </p:cNvPicPr>
          <p:nvPr/>
        </p:nvPicPr>
        <p:blipFill>
          <a:blip r:embed="rId4"/>
          <a:stretch>
            <a:fillRect/>
          </a:stretch>
        </p:blipFill>
        <p:spPr>
          <a:xfrm>
            <a:off x="2561313" y="5784579"/>
            <a:ext cx="6590400" cy="943384"/>
          </a:xfrm>
          <a:prstGeom prst="rect">
            <a:avLst/>
          </a:prstGeom>
        </p:spPr>
      </p:pic>
    </p:spTree>
    <p:extLst>
      <p:ext uri="{BB962C8B-B14F-4D97-AF65-F5344CB8AC3E}">
        <p14:creationId xmlns:p14="http://schemas.microsoft.com/office/powerpoint/2010/main" val="111329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838200" y="1507104"/>
            <a:ext cx="10515600" cy="4351338"/>
          </a:xfrm>
        </p:spPr>
        <p:txBody>
          <a:bodyPr>
            <a:noAutofit/>
          </a:bodyPr>
          <a:lstStyle/>
          <a:p>
            <a:pPr>
              <a:lnSpc>
                <a:spcPct val="100000"/>
              </a:lnSpc>
            </a:pPr>
            <a:r>
              <a:rPr lang="en-US" altLang="ko-KR" sz="2200" dirty="0"/>
              <a:t>we may practically reckon that they are supported on a bounded interval given by the range of ±3 standard deviation around its mean; </a:t>
            </a:r>
          </a:p>
          <a:p>
            <a:pPr>
              <a:lnSpc>
                <a:spcPct val="100000"/>
              </a:lnSpc>
            </a:pPr>
            <a:r>
              <a:rPr lang="en-US" altLang="ko-KR" sz="2200" dirty="0"/>
              <a:t>Gamma distributions are log concave and are supported on (0,∞), so that there is no issue on the identifiability</a:t>
            </a:r>
          </a:p>
          <a:p>
            <a:pPr>
              <a:lnSpc>
                <a:spcPct val="100000"/>
              </a:lnSpc>
            </a:pPr>
            <a:endParaRPr lang="en-US" altLang="ko-KR" sz="2200" dirty="0"/>
          </a:p>
          <a:p>
            <a:pPr>
              <a:lnSpc>
                <a:spcPct val="100000"/>
              </a:lnSpc>
            </a:pPr>
            <a:endParaRPr lang="en-US" altLang="ko-KR" sz="2200" dirty="0"/>
          </a:p>
          <a:p>
            <a:pPr>
              <a:lnSpc>
                <a:spcPct val="100000"/>
              </a:lnSpc>
            </a:pPr>
            <a:endParaRPr lang="en-US" altLang="ko-KR" sz="2200" dirty="0"/>
          </a:p>
          <a:p>
            <a:pPr>
              <a:lnSpc>
                <a:spcPct val="100000"/>
              </a:lnSpc>
            </a:pPr>
            <a:endParaRPr lang="en-US" altLang="ko-KR" sz="2200" dirty="0"/>
          </a:p>
          <a:p>
            <a:pPr>
              <a:lnSpc>
                <a:spcPct val="100000"/>
              </a:lnSpc>
            </a:pPr>
            <a:endParaRPr lang="en-US" altLang="ko-KR" sz="2200" dirty="0"/>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5"/>
            <a:ext cx="10515600" cy="1325563"/>
          </a:xfrm>
        </p:spPr>
        <p:txBody>
          <a:bodyPr>
            <a:normAutofit/>
          </a:bodyPr>
          <a:lstStyle/>
          <a:p>
            <a:r>
              <a:rPr lang="en-US" altLang="ko-KR" sz="3000" dirty="0"/>
              <a:t>Simulations</a:t>
            </a:r>
            <a:r>
              <a:rPr lang="ko-KR" altLang="en-US" sz="3000" dirty="0"/>
              <a:t> </a:t>
            </a:r>
            <a:r>
              <a:rPr lang="en-US" altLang="ko-KR" sz="3000" dirty="0"/>
              <a:t>of</a:t>
            </a:r>
            <a:r>
              <a:rPr lang="ko-KR" altLang="en-US" sz="3000" dirty="0"/>
              <a:t> </a:t>
            </a:r>
            <a:r>
              <a:rPr lang="en-US" altLang="ko-KR" sz="3000" dirty="0"/>
              <a:t>Single Studies</a:t>
            </a:r>
            <a:endParaRPr lang="ko-KR" altLang="en-US" sz="3000" dirty="0"/>
          </a:p>
        </p:txBody>
      </p:sp>
      <p:pic>
        <p:nvPicPr>
          <p:cNvPr id="6" name="그림 5">
            <a:extLst>
              <a:ext uri="{FF2B5EF4-FFF2-40B4-BE49-F238E27FC236}">
                <a16:creationId xmlns:a16="http://schemas.microsoft.com/office/drawing/2014/main" id="{00192A9C-2179-4A3F-A502-9538420CA400}"/>
              </a:ext>
            </a:extLst>
          </p:cNvPr>
          <p:cNvPicPr>
            <a:picLocks noChangeAspect="1"/>
          </p:cNvPicPr>
          <p:nvPr/>
        </p:nvPicPr>
        <p:blipFill>
          <a:blip r:embed="rId2"/>
          <a:stretch>
            <a:fillRect/>
          </a:stretch>
        </p:blipFill>
        <p:spPr>
          <a:xfrm>
            <a:off x="782150" y="3429000"/>
            <a:ext cx="9994135" cy="1789490"/>
          </a:xfrm>
          <a:prstGeom prst="rect">
            <a:avLst/>
          </a:prstGeom>
        </p:spPr>
      </p:pic>
    </p:spTree>
    <p:extLst>
      <p:ext uri="{BB962C8B-B14F-4D97-AF65-F5344CB8AC3E}">
        <p14:creationId xmlns:p14="http://schemas.microsoft.com/office/powerpoint/2010/main" val="208829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5"/>
            <a:ext cx="10515600" cy="1325563"/>
          </a:xfrm>
        </p:spPr>
        <p:txBody>
          <a:bodyPr>
            <a:normAutofit/>
          </a:bodyPr>
          <a:lstStyle/>
          <a:p>
            <a:r>
              <a:rPr lang="en-US" altLang="ko-KR" sz="3000" dirty="0"/>
              <a:t>Simulations</a:t>
            </a:r>
            <a:r>
              <a:rPr lang="ko-KR" altLang="en-US" sz="3000" dirty="0"/>
              <a:t> </a:t>
            </a:r>
            <a:r>
              <a:rPr lang="en-US" altLang="ko-KR" sz="3000" dirty="0"/>
              <a:t>of</a:t>
            </a:r>
            <a:r>
              <a:rPr lang="ko-KR" altLang="en-US" sz="3000" dirty="0"/>
              <a:t> </a:t>
            </a:r>
            <a:r>
              <a:rPr lang="en-US" altLang="ko-KR" sz="3000" dirty="0"/>
              <a:t>Single Studies</a:t>
            </a:r>
            <a:endParaRPr lang="ko-KR" altLang="en-US" sz="3000" dirty="0"/>
          </a:p>
        </p:txBody>
      </p:sp>
      <p:pic>
        <p:nvPicPr>
          <p:cNvPr id="5" name="그림 4">
            <a:extLst>
              <a:ext uri="{FF2B5EF4-FFF2-40B4-BE49-F238E27FC236}">
                <a16:creationId xmlns:a16="http://schemas.microsoft.com/office/drawing/2014/main" id="{2B98A048-B7EE-448D-99F4-B19D048EC262}"/>
              </a:ext>
            </a:extLst>
          </p:cNvPr>
          <p:cNvPicPr>
            <a:picLocks noChangeAspect="1"/>
          </p:cNvPicPr>
          <p:nvPr/>
        </p:nvPicPr>
        <p:blipFill>
          <a:blip r:embed="rId2"/>
          <a:stretch>
            <a:fillRect/>
          </a:stretch>
        </p:blipFill>
        <p:spPr>
          <a:xfrm>
            <a:off x="1431548" y="2252394"/>
            <a:ext cx="4429606" cy="4517886"/>
          </a:xfrm>
          <a:prstGeom prst="rect">
            <a:avLst/>
          </a:prstGeom>
        </p:spPr>
      </p:pic>
      <p:pic>
        <p:nvPicPr>
          <p:cNvPr id="8" name="그림 7">
            <a:extLst>
              <a:ext uri="{FF2B5EF4-FFF2-40B4-BE49-F238E27FC236}">
                <a16:creationId xmlns:a16="http://schemas.microsoft.com/office/drawing/2014/main" id="{B5521E5E-82DA-48FE-B132-7526C61DF250}"/>
              </a:ext>
            </a:extLst>
          </p:cNvPr>
          <p:cNvPicPr>
            <a:picLocks noChangeAspect="1"/>
          </p:cNvPicPr>
          <p:nvPr/>
        </p:nvPicPr>
        <p:blipFill>
          <a:blip r:embed="rId3"/>
          <a:stretch>
            <a:fillRect/>
          </a:stretch>
        </p:blipFill>
        <p:spPr>
          <a:xfrm>
            <a:off x="6214034" y="2252394"/>
            <a:ext cx="4428032" cy="4546038"/>
          </a:xfrm>
          <a:prstGeom prst="rect">
            <a:avLst/>
          </a:prstGeom>
        </p:spPr>
      </p:pic>
      <p:sp>
        <p:nvSpPr>
          <p:cNvPr id="11" name="내용 개체 틀 2">
            <a:extLst>
              <a:ext uri="{FF2B5EF4-FFF2-40B4-BE49-F238E27FC236}">
                <a16:creationId xmlns:a16="http://schemas.microsoft.com/office/drawing/2014/main" id="{DCE4B26B-2A7C-4A04-92EC-56B999CF4765}"/>
              </a:ext>
            </a:extLst>
          </p:cNvPr>
          <p:cNvSpPr txBox="1">
            <a:spLocks/>
          </p:cNvSpPr>
          <p:nvPr/>
        </p:nvSpPr>
        <p:spPr>
          <a:xfrm>
            <a:off x="838200" y="983508"/>
            <a:ext cx="10515600" cy="13255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200" dirty="0"/>
              <a:t>In the settings with p0 = 0.95 and p0 = 0.90, both </a:t>
            </a:r>
            <a:r>
              <a:rPr lang="en-US" altLang="ko-KR" sz="2200" dirty="0" err="1"/>
              <a:t>Efron’s</a:t>
            </a:r>
            <a:r>
              <a:rPr lang="en-US" altLang="ko-KR" sz="2200" dirty="0"/>
              <a:t> and our method worked reasonably well. However, when p0 = 0.80, </a:t>
            </a:r>
            <a:r>
              <a:rPr lang="en-US" altLang="ko-KR" sz="2200" dirty="0" err="1"/>
              <a:t>Efron’s</a:t>
            </a:r>
            <a:r>
              <a:rPr lang="en-US" altLang="ko-KR" sz="2200" dirty="0"/>
              <a:t> method tends to overestimate p0 and RMSE becomes substantially large. Furthermore, their sensitivity is closer to 0 in most</a:t>
            </a:r>
            <a:endParaRPr lang="ko-KR" altLang="en-US" sz="2200" dirty="0"/>
          </a:p>
        </p:txBody>
      </p:sp>
    </p:spTree>
    <p:extLst>
      <p:ext uri="{BB962C8B-B14F-4D97-AF65-F5344CB8AC3E}">
        <p14:creationId xmlns:p14="http://schemas.microsoft.com/office/powerpoint/2010/main" val="302117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5"/>
            <a:ext cx="10515600" cy="1325563"/>
          </a:xfrm>
        </p:spPr>
        <p:txBody>
          <a:bodyPr>
            <a:normAutofit/>
          </a:bodyPr>
          <a:lstStyle/>
          <a:p>
            <a:r>
              <a:rPr lang="en-US" altLang="ko-KR" sz="3000" dirty="0"/>
              <a:t>Simulations</a:t>
            </a:r>
            <a:r>
              <a:rPr lang="ko-KR" altLang="en-US" sz="3000" dirty="0"/>
              <a:t> </a:t>
            </a:r>
            <a:r>
              <a:rPr lang="en-US" altLang="ko-KR" sz="3000" dirty="0"/>
              <a:t>of</a:t>
            </a:r>
            <a:r>
              <a:rPr lang="ko-KR" altLang="en-US" sz="3000" dirty="0"/>
              <a:t> </a:t>
            </a:r>
            <a:r>
              <a:rPr lang="en-US" altLang="ko-KR" sz="3000" dirty="0"/>
              <a:t>Single Studies</a:t>
            </a:r>
            <a:endParaRPr lang="ko-KR" altLang="en-US" sz="3000" dirty="0"/>
          </a:p>
        </p:txBody>
      </p:sp>
      <p:pic>
        <p:nvPicPr>
          <p:cNvPr id="6" name="그림 5">
            <a:extLst>
              <a:ext uri="{FF2B5EF4-FFF2-40B4-BE49-F238E27FC236}">
                <a16:creationId xmlns:a16="http://schemas.microsoft.com/office/drawing/2014/main" id="{E09A5908-F7CF-4CEB-A151-47F97BA92673}"/>
              </a:ext>
            </a:extLst>
          </p:cNvPr>
          <p:cNvPicPr>
            <a:picLocks noChangeAspect="1"/>
          </p:cNvPicPr>
          <p:nvPr/>
        </p:nvPicPr>
        <p:blipFill>
          <a:blip r:embed="rId2"/>
          <a:stretch>
            <a:fillRect/>
          </a:stretch>
        </p:blipFill>
        <p:spPr>
          <a:xfrm>
            <a:off x="260685" y="3584447"/>
            <a:ext cx="5584050" cy="3255298"/>
          </a:xfrm>
          <a:prstGeom prst="rect">
            <a:avLst/>
          </a:prstGeom>
        </p:spPr>
      </p:pic>
      <p:pic>
        <p:nvPicPr>
          <p:cNvPr id="9" name="그림 8">
            <a:extLst>
              <a:ext uri="{FF2B5EF4-FFF2-40B4-BE49-F238E27FC236}">
                <a16:creationId xmlns:a16="http://schemas.microsoft.com/office/drawing/2014/main" id="{A0A64250-FD7C-49D8-948A-3DBDB6105935}"/>
              </a:ext>
            </a:extLst>
          </p:cNvPr>
          <p:cNvPicPr>
            <a:picLocks noChangeAspect="1"/>
          </p:cNvPicPr>
          <p:nvPr/>
        </p:nvPicPr>
        <p:blipFill>
          <a:blip r:embed="rId3"/>
          <a:stretch>
            <a:fillRect/>
          </a:stretch>
        </p:blipFill>
        <p:spPr>
          <a:xfrm>
            <a:off x="6060261" y="3429000"/>
            <a:ext cx="5886779" cy="3436060"/>
          </a:xfrm>
          <a:prstGeom prst="rect">
            <a:avLst/>
          </a:prstGeom>
        </p:spPr>
      </p:pic>
      <p:sp>
        <p:nvSpPr>
          <p:cNvPr id="10" name="내용 개체 틀 2">
            <a:extLst>
              <a:ext uri="{FF2B5EF4-FFF2-40B4-BE49-F238E27FC236}">
                <a16:creationId xmlns:a16="http://schemas.microsoft.com/office/drawing/2014/main" id="{0917AA04-4958-40E6-BA4D-864518A65CF0}"/>
              </a:ext>
            </a:extLst>
          </p:cNvPr>
          <p:cNvSpPr txBox="1">
            <a:spLocks/>
          </p:cNvSpPr>
          <p:nvPr/>
        </p:nvSpPr>
        <p:spPr>
          <a:xfrm>
            <a:off x="969485" y="1076631"/>
            <a:ext cx="10515600" cy="252906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200" dirty="0"/>
              <a:t>Our log-concavity assumption is indeed robust in testing problems. </a:t>
            </a:r>
          </a:p>
          <a:p>
            <a:r>
              <a:rPr lang="en-US" altLang="ko-KR" sz="2200" dirty="0"/>
              <a:t>To check this, we simulated p-values from Beta(0.3, 1) that does not satisfy log-concavity. But we verified that the distribution of </a:t>
            </a:r>
            <a:r>
              <a:rPr lang="en-US" altLang="ko-KR" sz="2200" dirty="0" err="1"/>
              <a:t>probit</a:t>
            </a:r>
            <a:r>
              <a:rPr lang="en-US" altLang="ko-KR" sz="2200" dirty="0"/>
              <a:t> transformed p-values gets quite close to a log-concave one.</a:t>
            </a:r>
          </a:p>
          <a:p>
            <a:r>
              <a:rPr lang="en-US" altLang="ko-KR" sz="2200" dirty="0"/>
              <a:t>We repeated the above procedure 500 times. While most of the KS test p-values are small, after the </a:t>
            </a:r>
            <a:r>
              <a:rPr lang="en-US" altLang="ko-KR" sz="2200" dirty="0" err="1"/>
              <a:t>probit</a:t>
            </a:r>
            <a:r>
              <a:rPr lang="en-US" altLang="ko-KR" sz="2200" dirty="0"/>
              <a:t> transformation only 0.2% of the KS tests have p-values less than or equal to 0.05</a:t>
            </a:r>
          </a:p>
          <a:p>
            <a:endParaRPr lang="en-US" altLang="ko-KR" sz="2200" dirty="0"/>
          </a:p>
          <a:p>
            <a:endParaRPr lang="ko-KR" altLang="en-US" sz="2200" dirty="0"/>
          </a:p>
        </p:txBody>
      </p:sp>
    </p:spTree>
    <p:extLst>
      <p:ext uri="{BB962C8B-B14F-4D97-AF65-F5344CB8AC3E}">
        <p14:creationId xmlns:p14="http://schemas.microsoft.com/office/powerpoint/2010/main" val="280686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838200" y="1090670"/>
            <a:ext cx="10515600" cy="5086293"/>
          </a:xfrm>
        </p:spPr>
        <p:txBody>
          <a:bodyPr>
            <a:normAutofit/>
          </a:bodyPr>
          <a:lstStyle/>
          <a:p>
            <a:r>
              <a:rPr lang="en-US" altLang="ko-KR" sz="2200" dirty="0"/>
              <a:t>Our method overestimates the alternative density (underestimating </a:t>
            </a:r>
            <a:r>
              <a:rPr lang="en-US" altLang="ko-KR" sz="2200" dirty="0" err="1"/>
              <a:t>fdr</a:t>
            </a:r>
            <a:r>
              <a:rPr lang="en-US" altLang="ko-KR" sz="2200" dirty="0"/>
              <a:t>). However, this area should be declared as alternative, so underestimating </a:t>
            </a:r>
            <a:r>
              <a:rPr lang="en-US" altLang="ko-KR" sz="2200" dirty="0" err="1"/>
              <a:t>fdr</a:t>
            </a:r>
            <a:r>
              <a:rPr lang="en-US" altLang="ko-KR" sz="2200" dirty="0"/>
              <a:t> should not be an issue. </a:t>
            </a:r>
          </a:p>
          <a:p>
            <a:r>
              <a:rPr lang="en-US" altLang="ko-KR" sz="2200" dirty="0"/>
              <a:t>Proposed method is robust even if the alternative distribution violates the log-concavity assumption. </a:t>
            </a:r>
          </a:p>
          <a:p>
            <a:r>
              <a:rPr lang="en-US" altLang="ko-KR" sz="2200" dirty="0"/>
              <a:t>Our </a:t>
            </a:r>
            <a:r>
              <a:rPr lang="en-US" altLang="ko-KR" sz="2200" dirty="0" err="1"/>
              <a:t>fdr</a:t>
            </a:r>
            <a:r>
              <a:rPr lang="en-US" altLang="ko-KR" sz="2200" dirty="0"/>
              <a:t> estimator around boundary is robust even when log-concavity assumption is violated</a:t>
            </a:r>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5"/>
            <a:ext cx="10515600" cy="1072415"/>
          </a:xfrm>
        </p:spPr>
        <p:txBody>
          <a:bodyPr>
            <a:normAutofit/>
          </a:bodyPr>
          <a:lstStyle/>
          <a:p>
            <a:r>
              <a:rPr lang="en-US" altLang="ko-KR" sz="3000" dirty="0"/>
              <a:t>Simulations</a:t>
            </a:r>
            <a:r>
              <a:rPr lang="ko-KR" altLang="en-US" sz="3000" dirty="0"/>
              <a:t> </a:t>
            </a:r>
            <a:r>
              <a:rPr lang="en-US" altLang="ko-KR" sz="3000" dirty="0"/>
              <a:t>of</a:t>
            </a:r>
            <a:r>
              <a:rPr lang="ko-KR" altLang="en-US" sz="3000" dirty="0"/>
              <a:t> </a:t>
            </a:r>
            <a:r>
              <a:rPr lang="en-US" altLang="ko-KR" sz="3000" dirty="0"/>
              <a:t>Single Studies</a:t>
            </a:r>
            <a:endParaRPr lang="ko-KR" altLang="en-US" sz="3000" dirty="0"/>
          </a:p>
        </p:txBody>
      </p:sp>
      <p:pic>
        <p:nvPicPr>
          <p:cNvPr id="5" name="그림 4">
            <a:extLst>
              <a:ext uri="{FF2B5EF4-FFF2-40B4-BE49-F238E27FC236}">
                <a16:creationId xmlns:a16="http://schemas.microsoft.com/office/drawing/2014/main" id="{913045DB-B012-402A-AB71-D0274FAA52B2}"/>
              </a:ext>
            </a:extLst>
          </p:cNvPr>
          <p:cNvPicPr>
            <a:picLocks noChangeAspect="1"/>
          </p:cNvPicPr>
          <p:nvPr/>
        </p:nvPicPr>
        <p:blipFill>
          <a:blip r:embed="rId3"/>
          <a:stretch>
            <a:fillRect/>
          </a:stretch>
        </p:blipFill>
        <p:spPr>
          <a:xfrm>
            <a:off x="1977508" y="3714036"/>
            <a:ext cx="3653797" cy="3143964"/>
          </a:xfrm>
          <a:prstGeom prst="rect">
            <a:avLst/>
          </a:prstGeom>
        </p:spPr>
      </p:pic>
      <p:pic>
        <p:nvPicPr>
          <p:cNvPr id="7" name="그림 6">
            <a:extLst>
              <a:ext uri="{FF2B5EF4-FFF2-40B4-BE49-F238E27FC236}">
                <a16:creationId xmlns:a16="http://schemas.microsoft.com/office/drawing/2014/main" id="{80EB09FB-2D6E-46B7-82CD-F1F8577876FF}"/>
              </a:ext>
            </a:extLst>
          </p:cNvPr>
          <p:cNvPicPr>
            <a:picLocks noChangeAspect="1"/>
          </p:cNvPicPr>
          <p:nvPr/>
        </p:nvPicPr>
        <p:blipFill>
          <a:blip r:embed="rId4"/>
          <a:stretch>
            <a:fillRect/>
          </a:stretch>
        </p:blipFill>
        <p:spPr>
          <a:xfrm>
            <a:off x="6208820" y="3167494"/>
            <a:ext cx="3653797" cy="3672251"/>
          </a:xfrm>
          <a:prstGeom prst="rect">
            <a:avLst/>
          </a:prstGeom>
        </p:spPr>
      </p:pic>
      <p:pic>
        <p:nvPicPr>
          <p:cNvPr id="10" name="그림 9">
            <a:extLst>
              <a:ext uri="{FF2B5EF4-FFF2-40B4-BE49-F238E27FC236}">
                <a16:creationId xmlns:a16="http://schemas.microsoft.com/office/drawing/2014/main" id="{C1AA43F0-C134-4030-A538-DE4C0A9388E1}"/>
              </a:ext>
            </a:extLst>
          </p:cNvPr>
          <p:cNvPicPr>
            <a:picLocks noChangeAspect="1"/>
          </p:cNvPicPr>
          <p:nvPr/>
        </p:nvPicPr>
        <p:blipFill>
          <a:blip r:embed="rId5"/>
          <a:stretch>
            <a:fillRect/>
          </a:stretch>
        </p:blipFill>
        <p:spPr>
          <a:xfrm>
            <a:off x="5631305" y="481012"/>
            <a:ext cx="4314825" cy="400050"/>
          </a:xfrm>
          <a:prstGeom prst="rect">
            <a:avLst/>
          </a:prstGeom>
        </p:spPr>
      </p:pic>
    </p:spTree>
    <p:extLst>
      <p:ext uri="{BB962C8B-B14F-4D97-AF65-F5344CB8AC3E}">
        <p14:creationId xmlns:p14="http://schemas.microsoft.com/office/powerpoint/2010/main" val="283745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838200" y="1068636"/>
            <a:ext cx="10515600" cy="5108327"/>
          </a:xfrm>
        </p:spPr>
        <p:txBody>
          <a:bodyPr>
            <a:normAutofit/>
          </a:bodyPr>
          <a:lstStyle/>
          <a:p>
            <a:r>
              <a:rPr lang="en-US" altLang="ko-KR" sz="2200" dirty="0"/>
              <a:t>All the figures commonly show that md-</a:t>
            </a:r>
            <a:r>
              <a:rPr lang="en-US" altLang="ko-KR" sz="2200" dirty="0" err="1"/>
              <a:t>fdr</a:t>
            </a:r>
            <a:r>
              <a:rPr lang="en-US" altLang="ko-KR" sz="2200" dirty="0"/>
              <a:t> outperforms 1d-fdr. </a:t>
            </a:r>
            <a:endParaRPr lang="ko-KR" altLang="en-US" sz="2200" dirty="0"/>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
            <a:ext cx="10515600" cy="1068636"/>
          </a:xfrm>
        </p:spPr>
        <p:txBody>
          <a:bodyPr>
            <a:normAutofit/>
          </a:bodyPr>
          <a:lstStyle/>
          <a:p>
            <a:r>
              <a:rPr lang="en-US" altLang="ko-KR" sz="3000" dirty="0"/>
              <a:t>Simulations</a:t>
            </a:r>
            <a:r>
              <a:rPr lang="ko-KR" altLang="en-US" sz="3000" dirty="0"/>
              <a:t> </a:t>
            </a:r>
            <a:r>
              <a:rPr lang="en-US" altLang="ko-KR" sz="3000" dirty="0"/>
              <a:t>of</a:t>
            </a:r>
            <a:r>
              <a:rPr lang="ko-KR" altLang="en-US" sz="3000" dirty="0"/>
              <a:t> </a:t>
            </a:r>
            <a:r>
              <a:rPr lang="en-US" altLang="ko-KR" sz="3000" dirty="0"/>
              <a:t>Multiple Studies</a:t>
            </a:r>
            <a:endParaRPr lang="ko-KR" altLang="en-US" sz="3000" dirty="0"/>
          </a:p>
        </p:txBody>
      </p:sp>
      <p:pic>
        <p:nvPicPr>
          <p:cNvPr id="5" name="그림 4">
            <a:extLst>
              <a:ext uri="{FF2B5EF4-FFF2-40B4-BE49-F238E27FC236}">
                <a16:creationId xmlns:a16="http://schemas.microsoft.com/office/drawing/2014/main" id="{9AC7422D-EE5D-417B-A80D-338064276081}"/>
              </a:ext>
            </a:extLst>
          </p:cNvPr>
          <p:cNvPicPr>
            <a:picLocks noChangeAspect="1"/>
          </p:cNvPicPr>
          <p:nvPr/>
        </p:nvPicPr>
        <p:blipFill>
          <a:blip r:embed="rId3"/>
          <a:stretch>
            <a:fillRect/>
          </a:stretch>
        </p:blipFill>
        <p:spPr>
          <a:xfrm>
            <a:off x="2558865" y="1948721"/>
            <a:ext cx="6744485" cy="4350285"/>
          </a:xfrm>
          <a:prstGeom prst="rect">
            <a:avLst/>
          </a:prstGeom>
        </p:spPr>
      </p:pic>
    </p:spTree>
    <p:extLst>
      <p:ext uri="{BB962C8B-B14F-4D97-AF65-F5344CB8AC3E}">
        <p14:creationId xmlns:p14="http://schemas.microsoft.com/office/powerpoint/2010/main" val="175961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549442" y="984838"/>
            <a:ext cx="11093115" cy="5152394"/>
          </a:xfrm>
        </p:spPr>
        <p:txBody>
          <a:bodyPr>
            <a:normAutofit/>
          </a:bodyPr>
          <a:lstStyle/>
          <a:p>
            <a:pPr>
              <a:lnSpc>
                <a:spcPct val="100000"/>
              </a:lnSpc>
            </a:pPr>
            <a:r>
              <a:rPr lang="en-US" altLang="ko-KR" sz="2200" dirty="0"/>
              <a:t>By applying our model to each list of p-values separately, there were 26, 32 and 26 pathways with 1d-fdr &lt; 0.1 for study (1), (2) and (3), respectively. When we fitted our model to estimate md-</a:t>
            </a:r>
            <a:r>
              <a:rPr lang="en-US" altLang="ko-KR" sz="2200" dirty="0" err="1"/>
              <a:t>fdr</a:t>
            </a:r>
            <a:r>
              <a:rPr lang="en-US" altLang="ko-KR" sz="2200" dirty="0"/>
              <a:t> of three lists of p-values, there were 23 pathways with md-</a:t>
            </a:r>
            <a:r>
              <a:rPr lang="en-US" altLang="ko-KR" sz="2200" dirty="0" err="1"/>
              <a:t>fdr</a:t>
            </a:r>
            <a:r>
              <a:rPr lang="en-US" altLang="ko-KR" sz="2200" dirty="0"/>
              <a:t> &lt; 0.1.</a:t>
            </a:r>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6"/>
            <a:ext cx="10515600" cy="1006314"/>
          </a:xfrm>
        </p:spPr>
        <p:txBody>
          <a:bodyPr>
            <a:normAutofit/>
          </a:bodyPr>
          <a:lstStyle/>
          <a:p>
            <a:r>
              <a:rPr lang="en-US" altLang="ko-KR" sz="3000" dirty="0"/>
              <a:t>Common pathways across multiple studies</a:t>
            </a:r>
            <a:endParaRPr lang="ko-KR" altLang="en-US" sz="3000" dirty="0"/>
          </a:p>
        </p:txBody>
      </p:sp>
      <p:pic>
        <p:nvPicPr>
          <p:cNvPr id="5" name="그림 4">
            <a:extLst>
              <a:ext uri="{FF2B5EF4-FFF2-40B4-BE49-F238E27FC236}">
                <a16:creationId xmlns:a16="http://schemas.microsoft.com/office/drawing/2014/main" id="{7BA4BC14-F35F-4943-9850-729FFF7585B6}"/>
              </a:ext>
            </a:extLst>
          </p:cNvPr>
          <p:cNvPicPr>
            <a:picLocks noChangeAspect="1"/>
          </p:cNvPicPr>
          <p:nvPr/>
        </p:nvPicPr>
        <p:blipFill rotWithShape="1">
          <a:blip r:embed="rId3"/>
          <a:srcRect t="7567"/>
          <a:stretch/>
        </p:blipFill>
        <p:spPr>
          <a:xfrm>
            <a:off x="3491507" y="2260249"/>
            <a:ext cx="5735937" cy="4429593"/>
          </a:xfrm>
          <a:prstGeom prst="rect">
            <a:avLst/>
          </a:prstGeom>
        </p:spPr>
      </p:pic>
    </p:spTree>
    <p:extLst>
      <p:ext uri="{BB962C8B-B14F-4D97-AF65-F5344CB8AC3E}">
        <p14:creationId xmlns:p14="http://schemas.microsoft.com/office/powerpoint/2010/main" val="231998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549441" y="1024570"/>
            <a:ext cx="11093115" cy="5152394"/>
          </a:xfrm>
        </p:spPr>
        <p:txBody>
          <a:bodyPr>
            <a:normAutofit/>
          </a:bodyPr>
          <a:lstStyle/>
          <a:p>
            <a:pPr>
              <a:lnSpc>
                <a:spcPct val="100000"/>
              </a:lnSpc>
            </a:pPr>
            <a:r>
              <a:rPr lang="en-US" altLang="ko-KR" sz="2200" dirty="0"/>
              <a:t>Our methods could identify more pathways with md-</a:t>
            </a:r>
            <a:r>
              <a:rPr lang="en-US" altLang="ko-KR" sz="2200" dirty="0" err="1"/>
              <a:t>fdr</a:t>
            </a:r>
            <a:r>
              <a:rPr lang="en-US" altLang="ko-KR" sz="2200" dirty="0"/>
              <a:t>&lt; 0.1, but not necessarily all the 1d-fdr&lt; 0.1. For examples, osteoclast differential pathway had the 1d-fdr&lt; 0.1 in the sinus brushings study only, while cell-surface interactions at the vascular wall pathway had the 1d-fdr&lt; 0.1 in the sinus-brushings and the orbital-tissue studies. The former is known to be important in the pathogenesis of AAV, and the latter is highly relevant in vasculitis. </a:t>
            </a:r>
            <a:endParaRPr lang="ko-KR" altLang="en-US" sz="2200" dirty="0"/>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6"/>
            <a:ext cx="10515600" cy="1006314"/>
          </a:xfrm>
        </p:spPr>
        <p:txBody>
          <a:bodyPr>
            <a:normAutofit/>
          </a:bodyPr>
          <a:lstStyle/>
          <a:p>
            <a:r>
              <a:rPr lang="en-US" altLang="ko-KR" sz="3000" dirty="0"/>
              <a:t>Common pathways across multiple studies</a:t>
            </a:r>
            <a:endParaRPr lang="ko-KR" altLang="en-US" sz="3000" dirty="0"/>
          </a:p>
        </p:txBody>
      </p:sp>
      <p:pic>
        <p:nvPicPr>
          <p:cNvPr id="6" name="내용 개체 틀 4">
            <a:extLst>
              <a:ext uri="{FF2B5EF4-FFF2-40B4-BE49-F238E27FC236}">
                <a16:creationId xmlns:a16="http://schemas.microsoft.com/office/drawing/2014/main" id="{473732F1-E72A-4855-89EC-47FB393C6E97}"/>
              </a:ext>
            </a:extLst>
          </p:cNvPr>
          <p:cNvPicPr>
            <a:picLocks noChangeAspect="1"/>
          </p:cNvPicPr>
          <p:nvPr/>
        </p:nvPicPr>
        <p:blipFill>
          <a:blip r:embed="rId3"/>
          <a:stretch>
            <a:fillRect/>
          </a:stretch>
        </p:blipFill>
        <p:spPr>
          <a:xfrm>
            <a:off x="3935835" y="3025849"/>
            <a:ext cx="4320328" cy="3557918"/>
          </a:xfrm>
          <a:prstGeom prst="rect">
            <a:avLst/>
          </a:prstGeom>
        </p:spPr>
      </p:pic>
    </p:spTree>
    <p:extLst>
      <p:ext uri="{BB962C8B-B14F-4D97-AF65-F5344CB8AC3E}">
        <p14:creationId xmlns:p14="http://schemas.microsoft.com/office/powerpoint/2010/main" val="1305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032AD0E-90F3-46C8-A253-6FDD5D6EC6CC}"/>
              </a:ext>
            </a:extLst>
          </p:cNvPr>
          <p:cNvSpPr>
            <a:spLocks noGrp="1"/>
          </p:cNvSpPr>
          <p:nvPr>
            <p:ph idx="1"/>
          </p:nvPr>
        </p:nvSpPr>
        <p:spPr>
          <a:xfrm>
            <a:off x="838200" y="1035586"/>
            <a:ext cx="10515600" cy="5141377"/>
          </a:xfrm>
        </p:spPr>
        <p:txBody>
          <a:bodyPr>
            <a:normAutofit/>
          </a:bodyPr>
          <a:lstStyle/>
          <a:p>
            <a:pPr>
              <a:lnSpc>
                <a:spcPct val="100000"/>
              </a:lnSpc>
            </a:pPr>
            <a:r>
              <a:rPr lang="en-US" altLang="ko-KR" sz="2200" dirty="0"/>
              <a:t>We presented an EM-type algorithm to implement the proposed estimators for both single high-dimensional and multiple high-dimensional testing results. </a:t>
            </a:r>
          </a:p>
          <a:p>
            <a:pPr>
              <a:lnSpc>
                <a:spcPct val="100000"/>
              </a:lnSpc>
            </a:pPr>
            <a:r>
              <a:rPr lang="en-US" altLang="ko-KR" sz="2200" dirty="0"/>
              <a:t>Our method can estimate </a:t>
            </a:r>
            <a:r>
              <a:rPr lang="en-US" altLang="ko-KR" sz="2200" dirty="0" err="1"/>
              <a:t>fdr</a:t>
            </a:r>
            <a:r>
              <a:rPr lang="en-US" altLang="ko-KR" sz="2200" dirty="0"/>
              <a:t> and the proportion of the null simultaneously and fit the alternative when necessary. </a:t>
            </a:r>
          </a:p>
          <a:p>
            <a:pPr>
              <a:lnSpc>
                <a:spcPct val="100000"/>
              </a:lnSpc>
            </a:pPr>
            <a:r>
              <a:rPr lang="en-US" altLang="ko-KR" sz="2200" dirty="0"/>
              <a:t>Our method is easy to use because it does not require smoothing parameter selection. </a:t>
            </a:r>
          </a:p>
          <a:p>
            <a:pPr>
              <a:lnSpc>
                <a:spcPct val="100000"/>
              </a:lnSpc>
            </a:pPr>
            <a:r>
              <a:rPr lang="en-US" altLang="ko-KR" sz="2200" dirty="0"/>
              <a:t>Our simulation studies showed that the proposed method outperforms other existing method in both single study and multiple studies. </a:t>
            </a:r>
          </a:p>
          <a:p>
            <a:pPr>
              <a:lnSpc>
                <a:spcPct val="100000"/>
              </a:lnSpc>
            </a:pPr>
            <a:r>
              <a:rPr lang="en-US" altLang="ko-KR" sz="2200" dirty="0"/>
              <a:t>We presented an application which demonstrates the unique feature of the proposed semiparametric mixture model and, especially, the advantage of using md-</a:t>
            </a:r>
            <a:r>
              <a:rPr lang="en-US" altLang="ko-KR" sz="2200" dirty="0" err="1"/>
              <a:t>fdr</a:t>
            </a:r>
            <a:r>
              <a:rPr lang="en-US" altLang="ko-KR" sz="2200" dirty="0"/>
              <a:t> over 1d-fdr</a:t>
            </a:r>
          </a:p>
          <a:p>
            <a:pPr>
              <a:lnSpc>
                <a:spcPct val="100000"/>
              </a:lnSpc>
            </a:pPr>
            <a:r>
              <a:rPr lang="en-US" altLang="ko-KR" sz="2200" dirty="0"/>
              <a:t>Conclusion not ended(</a:t>
            </a:r>
            <a:r>
              <a:rPr lang="ko-KR" altLang="en-US" sz="2200" dirty="0"/>
              <a:t>오타</a:t>
            </a:r>
            <a:r>
              <a:rPr lang="en-US" altLang="ko-KR" sz="2200" dirty="0"/>
              <a:t>?)</a:t>
            </a:r>
            <a:endParaRPr lang="ko-KR" altLang="en-US" sz="2200" dirty="0"/>
          </a:p>
        </p:txBody>
      </p:sp>
      <p:sp>
        <p:nvSpPr>
          <p:cNvPr id="4" name="제목 1">
            <a:extLst>
              <a:ext uri="{FF2B5EF4-FFF2-40B4-BE49-F238E27FC236}">
                <a16:creationId xmlns:a16="http://schemas.microsoft.com/office/drawing/2014/main" id="{E76BB360-F1C7-4540-9B6A-B6A8530643DE}"/>
              </a:ext>
            </a:extLst>
          </p:cNvPr>
          <p:cNvSpPr>
            <a:spLocks noGrp="1"/>
          </p:cNvSpPr>
          <p:nvPr>
            <p:ph type="title"/>
          </p:nvPr>
        </p:nvSpPr>
        <p:spPr>
          <a:xfrm>
            <a:off x="260685" y="18255"/>
            <a:ext cx="10515600" cy="1017331"/>
          </a:xfrm>
        </p:spPr>
        <p:txBody>
          <a:bodyPr>
            <a:normAutofit/>
          </a:bodyPr>
          <a:lstStyle/>
          <a:p>
            <a:r>
              <a:rPr lang="en-US" altLang="ko-KR" sz="3000" dirty="0"/>
              <a:t>Discussion</a:t>
            </a:r>
            <a:endParaRPr lang="ko-KR" altLang="en-US" sz="3000" dirty="0"/>
          </a:p>
        </p:txBody>
      </p:sp>
    </p:spTree>
    <p:extLst>
      <p:ext uri="{BB962C8B-B14F-4D97-AF65-F5344CB8AC3E}">
        <p14:creationId xmlns:p14="http://schemas.microsoft.com/office/powerpoint/2010/main" val="224541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7BFB9B35-B996-4E18-9570-A58B5DCCDDB8}"/>
                  </a:ext>
                </a:extLst>
              </p:cNvPr>
              <p:cNvSpPr>
                <a:spLocks noGrp="1"/>
              </p:cNvSpPr>
              <p:nvPr>
                <p:ph idx="1"/>
              </p:nvPr>
            </p:nvSpPr>
            <p:spPr>
              <a:xfrm>
                <a:off x="838200" y="1661362"/>
                <a:ext cx="10515600" cy="4826569"/>
              </a:xfrm>
            </p:spPr>
            <p:txBody>
              <a:bodyPr>
                <a:noAutofit/>
              </a:bodyPr>
              <a:lstStyle/>
              <a:p>
                <a:r>
                  <a:rPr lang="en-US" altLang="ko-KR" sz="2200" b="1" dirty="0"/>
                  <a:t>1. Initialization</a:t>
                </a:r>
                <a:r>
                  <a:rPr lang="en-US" altLang="ko-KR" sz="2200" dirty="0"/>
                  <a:t>: Set </a:t>
                </a:r>
                <a14:m>
                  <m:oMath xmlns:m="http://schemas.openxmlformats.org/officeDocument/2006/math">
                    <m:r>
                      <a:rPr lang="en-US" altLang="ko-KR" sz="2200" b="0" i="1" smtClean="0">
                        <a:latin typeface="Cambria Math" panose="02040503050406030204" pitchFamily="18" charset="0"/>
                      </a:rPr>
                      <m:t>𝑘</m:t>
                    </m:r>
                    <m:r>
                      <a:rPr lang="en-US" altLang="ko-KR" sz="2200" b="0" i="1" smtClean="0">
                        <a:latin typeface="Cambria Math" panose="02040503050406030204" pitchFamily="18" charset="0"/>
                      </a:rPr>
                      <m:t>=0</m:t>
                    </m:r>
                  </m:oMath>
                </a14:m>
                <a:r>
                  <a:rPr lang="en-US" altLang="ko-KR" sz="2200" dirty="0"/>
                  <a:t> and run the EM algorithm for a Gaussian mixture to get initial values </a:t>
                </a:r>
                <a14:m>
                  <m:oMath xmlns:m="http://schemas.openxmlformats.org/officeDocument/2006/math">
                    <m:r>
                      <a:rPr lang="en-US" altLang="ko-KR" sz="2200" b="0" i="1" smtClean="0">
                        <a:latin typeface="Cambria Math" panose="02040503050406030204" pitchFamily="18" charset="0"/>
                      </a:rPr>
                      <m:t>(</m:t>
                    </m:r>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0</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𝜇</m:t>
                        </m:r>
                      </m:e>
                      <m:sup>
                        <m:r>
                          <a:rPr lang="en-US" altLang="ko-KR" sz="2200" b="0" i="1" smtClean="0">
                            <a:latin typeface="Cambria Math" panose="02040503050406030204" pitchFamily="18" charset="0"/>
                          </a:rPr>
                          <m:t>(0)</m:t>
                        </m:r>
                      </m:sup>
                    </m:sSup>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𝜎</m:t>
                        </m:r>
                      </m:e>
                      <m:sup>
                        <m:r>
                          <a:rPr lang="en-US" altLang="ko-KR" sz="2200" b="0" i="1" smtClean="0">
                            <a:latin typeface="Cambria Math" panose="02040503050406030204" pitchFamily="18" charset="0"/>
                          </a:rPr>
                          <m:t>2(0)</m:t>
                        </m:r>
                      </m:sup>
                    </m:sSup>
                    <m:r>
                      <a:rPr lang="en-US" altLang="ko-KR" sz="2200" b="0" i="1" smtClean="0">
                        <a:latin typeface="Cambria Math" panose="02040503050406030204" pitchFamily="18" charset="0"/>
                      </a:rPr>
                      <m:t>)</m:t>
                    </m:r>
                  </m:oMath>
                </a14:m>
                <a:r>
                  <a:rPr lang="en-US" altLang="ko-KR" sz="2200" dirty="0"/>
                  <a:t>,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𝑓</m:t>
                        </m:r>
                      </m:e>
                      <m:sub>
                        <m:r>
                          <a:rPr lang="en-US" altLang="ko-KR" sz="2200" b="0" i="1" smtClean="0">
                            <a:latin typeface="Cambria Math" panose="02040503050406030204" pitchFamily="18" charset="0"/>
                          </a:rPr>
                          <m:t>1</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𝑧</m:t>
                        </m:r>
                      </m:e>
                      <m:sub>
                        <m:r>
                          <a:rPr lang="en-US" altLang="ko-KR" sz="2200" b="0" i="1" smtClean="0">
                            <a:latin typeface="Cambria Math" panose="02040503050406030204" pitchFamily="18" charset="0"/>
                          </a:rPr>
                          <m:t>𝑖</m:t>
                        </m:r>
                      </m:sub>
                    </m:sSub>
                    <m:r>
                      <a:rPr lang="en-US" altLang="ko-KR" sz="2200" b="0" i="1" smtClean="0">
                        <a:latin typeface="Cambria Math" panose="02040503050406030204" pitchFamily="18" charset="0"/>
                      </a:rPr>
                      <m:t>)</m:t>
                    </m:r>
                  </m:oMath>
                </a14:m>
                <a:r>
                  <a:rPr lang="en-US" altLang="ko-KR" sz="2200" dirty="0"/>
                  <a:t>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oMath>
                </a14:m>
                <a:r>
                  <a:rPr lang="en-US" altLang="ko-KR" sz="2200" dirty="0"/>
                  <a:t> Put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𝛾</m:t>
                        </m:r>
                      </m:e>
                      <m:sub>
                        <m:r>
                          <a:rPr lang="en-US" altLang="ko-KR" sz="2200" b="0" i="1" smtClean="0">
                            <a:latin typeface="Cambria Math" panose="02040503050406030204" pitchFamily="18" charset="0"/>
                          </a:rPr>
                          <m:t>𝑖</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=0, </m:t>
                    </m:r>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endParaRPr lang="en-US" altLang="ko-KR" sz="2200" dirty="0"/>
              </a:p>
              <a:p>
                <a:r>
                  <a:rPr lang="en-US" altLang="ko-KR" sz="2200" b="1" dirty="0"/>
                  <a:t>2. E-step</a:t>
                </a:r>
                <a:r>
                  <a:rPr lang="en-US" altLang="ko-KR" sz="2200" dirty="0"/>
                  <a:t>: Compute the posterior probability: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endParaRPr lang="en-US" altLang="ko-KR" sz="2200" dirty="0"/>
              </a:p>
              <a:p>
                <a:endParaRPr lang="en-US" altLang="ko-KR" sz="2200" dirty="0"/>
              </a:p>
              <a:p>
                <a:endParaRPr lang="en-US" altLang="ko-KR" sz="2200" dirty="0"/>
              </a:p>
              <a:p>
                <a:endParaRPr lang="en-US" altLang="ko-KR" sz="2200" dirty="0"/>
              </a:p>
              <a:p>
                <a:r>
                  <a:rPr lang="en-US" altLang="ko-KR" sz="2200" b="1" dirty="0"/>
                  <a:t>3. M-step</a:t>
                </a:r>
                <a:r>
                  <a:rPr lang="en-US" altLang="ko-KR" sz="2200" dirty="0"/>
                  <a:t>: </a:t>
                </a:r>
                <a:r>
                  <a:rPr lang="en-US" altLang="ko-KR" sz="2200" b="1" dirty="0">
                    <a:solidFill>
                      <a:srgbClr val="FF0000"/>
                    </a:solidFill>
                  </a:rPr>
                  <a:t>Compute the log-concave estimates </a:t>
                </a:r>
                <a14:m>
                  <m:oMath xmlns:m="http://schemas.openxmlformats.org/officeDocument/2006/math">
                    <m:sSubSup>
                      <m:sSubSupPr>
                        <m:ctrlPr>
                          <a:rPr lang="en-US" altLang="ko-KR" sz="2200" b="1" i="1" smtClean="0">
                            <a:solidFill>
                              <a:srgbClr val="FF0000"/>
                            </a:solidFill>
                            <a:latin typeface="Cambria Math" panose="02040503050406030204" pitchFamily="18" charset="0"/>
                          </a:rPr>
                        </m:ctrlPr>
                      </m:sSubSupPr>
                      <m:e>
                        <m:r>
                          <a:rPr lang="en-US" altLang="ko-KR" sz="2200" b="1" i="1" smtClean="0">
                            <a:solidFill>
                              <a:srgbClr val="FF0000"/>
                            </a:solidFill>
                            <a:latin typeface="Cambria Math" panose="02040503050406030204" pitchFamily="18" charset="0"/>
                          </a:rPr>
                          <m:t>𝒇</m:t>
                        </m:r>
                      </m:e>
                      <m:sub>
                        <m:r>
                          <a:rPr lang="en-US" altLang="ko-KR" sz="2200" b="1" i="1" smtClean="0">
                            <a:solidFill>
                              <a:srgbClr val="FF0000"/>
                            </a:solidFill>
                            <a:latin typeface="Cambria Math" panose="02040503050406030204" pitchFamily="18" charset="0"/>
                          </a:rPr>
                          <m:t>𝟏</m:t>
                        </m:r>
                      </m:sub>
                      <m:sup>
                        <m:d>
                          <m:dPr>
                            <m:ctrlPr>
                              <a:rPr lang="en-US" altLang="ko-KR" sz="2200" b="1" i="1" smtClean="0">
                                <a:solidFill>
                                  <a:srgbClr val="FF0000"/>
                                </a:solidFill>
                                <a:latin typeface="Cambria Math" panose="02040503050406030204" pitchFamily="18" charset="0"/>
                              </a:rPr>
                            </m:ctrlPr>
                          </m:dPr>
                          <m:e>
                            <m:r>
                              <a:rPr lang="en-US" altLang="ko-KR" sz="2200" b="1" i="1" smtClean="0">
                                <a:solidFill>
                                  <a:srgbClr val="FF0000"/>
                                </a:solidFill>
                                <a:latin typeface="Cambria Math" panose="02040503050406030204" pitchFamily="18" charset="0"/>
                              </a:rPr>
                              <m:t>𝒌</m:t>
                            </m:r>
                            <m:r>
                              <a:rPr lang="en-US" altLang="ko-KR" sz="2200" b="1" i="1" smtClean="0">
                                <a:solidFill>
                                  <a:srgbClr val="FF0000"/>
                                </a:solidFill>
                                <a:latin typeface="Cambria Math" panose="02040503050406030204" pitchFamily="18" charset="0"/>
                              </a:rPr>
                              <m:t>+</m:t>
                            </m:r>
                            <m:r>
                              <a:rPr lang="en-US" altLang="ko-KR" sz="2200" b="1" i="1" smtClean="0">
                                <a:solidFill>
                                  <a:srgbClr val="FF0000"/>
                                </a:solidFill>
                                <a:latin typeface="Cambria Math" panose="02040503050406030204" pitchFamily="18" charset="0"/>
                              </a:rPr>
                              <m:t>𝟏</m:t>
                            </m:r>
                          </m:e>
                        </m:d>
                      </m:sup>
                    </m:sSubSup>
                    <m:r>
                      <a:rPr lang="en-US" altLang="ko-KR" sz="2200" b="1" i="1" smtClean="0">
                        <a:solidFill>
                          <a:srgbClr val="FF0000"/>
                        </a:solidFill>
                        <a:latin typeface="Cambria Math" panose="02040503050406030204" pitchFamily="18" charset="0"/>
                      </a:rPr>
                      <m:t>(</m:t>
                    </m:r>
                    <m:sSub>
                      <m:sSubPr>
                        <m:ctrlPr>
                          <a:rPr lang="en-US" altLang="ko-KR" sz="2200" b="1" i="1" smtClean="0">
                            <a:solidFill>
                              <a:srgbClr val="FF0000"/>
                            </a:solidFill>
                            <a:latin typeface="Cambria Math" panose="02040503050406030204" pitchFamily="18" charset="0"/>
                          </a:rPr>
                        </m:ctrlPr>
                      </m:sSubPr>
                      <m:e>
                        <m:r>
                          <a:rPr lang="en-US" altLang="ko-KR" sz="2200" b="1" i="1" smtClean="0">
                            <a:solidFill>
                              <a:srgbClr val="FF0000"/>
                            </a:solidFill>
                            <a:latin typeface="Cambria Math" panose="02040503050406030204" pitchFamily="18" charset="0"/>
                          </a:rPr>
                          <m:t>𝒛</m:t>
                        </m:r>
                      </m:e>
                      <m:sub>
                        <m:r>
                          <a:rPr lang="en-US" altLang="ko-KR" sz="2200" b="1" i="1" smtClean="0">
                            <a:solidFill>
                              <a:srgbClr val="FF0000"/>
                            </a:solidFill>
                            <a:latin typeface="Cambria Math" panose="02040503050406030204" pitchFamily="18" charset="0"/>
                          </a:rPr>
                          <m:t>𝒊</m:t>
                        </m:r>
                      </m:sub>
                    </m:sSub>
                    <m:r>
                      <a:rPr lang="en-US" altLang="ko-KR" sz="2200" b="1" i="1" smtClean="0">
                        <a:solidFill>
                          <a:srgbClr val="FF0000"/>
                        </a:solidFill>
                        <a:latin typeface="Cambria Math" panose="02040503050406030204" pitchFamily="18" charset="0"/>
                      </a:rPr>
                      <m:t>)</m:t>
                    </m:r>
                  </m:oMath>
                </a14:m>
                <a:r>
                  <a:rPr lang="en-US" altLang="ko-KR" sz="2200" b="1" dirty="0">
                    <a:solidFill>
                      <a:srgbClr val="FF0000"/>
                    </a:solidFill>
                  </a:rPr>
                  <a:t> based on </a:t>
                </a:r>
                <a14:m>
                  <m:oMath xmlns:m="http://schemas.openxmlformats.org/officeDocument/2006/math">
                    <m:sSub>
                      <m:sSubPr>
                        <m:ctrlPr>
                          <a:rPr lang="en-US" altLang="ko-KR" sz="2200" b="1" i="1" smtClean="0">
                            <a:solidFill>
                              <a:srgbClr val="FF0000"/>
                            </a:solidFill>
                            <a:latin typeface="Cambria Math" panose="02040503050406030204" pitchFamily="18" charset="0"/>
                          </a:rPr>
                        </m:ctrlPr>
                      </m:sSubPr>
                      <m:e>
                        <m:r>
                          <a:rPr lang="en-US" altLang="ko-KR" sz="2200" b="1" i="1" smtClean="0">
                            <a:solidFill>
                              <a:srgbClr val="FF0000"/>
                            </a:solidFill>
                            <a:latin typeface="Cambria Math" panose="02040503050406030204" pitchFamily="18" charset="0"/>
                          </a:rPr>
                          <m:t>𝒛</m:t>
                        </m:r>
                      </m:e>
                      <m:sub>
                        <m:r>
                          <a:rPr lang="en-US" altLang="ko-KR" sz="2200" b="1" i="1" smtClean="0">
                            <a:solidFill>
                              <a:srgbClr val="FF0000"/>
                            </a:solidFill>
                            <a:latin typeface="Cambria Math" panose="02040503050406030204" pitchFamily="18" charset="0"/>
                          </a:rPr>
                          <m:t>𝒊</m:t>
                        </m:r>
                      </m:sub>
                    </m:sSub>
                    <m:r>
                      <a:rPr lang="en-US" altLang="ko-KR" sz="2200" b="1" i="0" smtClean="0">
                        <a:solidFill>
                          <a:srgbClr val="FF0000"/>
                        </a:solidFill>
                        <a:latin typeface="Cambria Math" panose="02040503050406030204" pitchFamily="18" charset="0"/>
                      </a:rPr>
                      <m:t> </m:t>
                    </m:r>
                  </m:oMath>
                </a14:m>
                <a:r>
                  <a:rPr lang="en-US" altLang="ko-KR" sz="2200" dirty="0"/>
                  <a:t>with weights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𝛾</m:t>
                        </m:r>
                      </m:e>
                      <m:sub>
                        <m:r>
                          <a:rPr lang="en-US" altLang="ko-KR" sz="2200" b="0" i="1" smtClean="0">
                            <a:latin typeface="Cambria Math" panose="02040503050406030204" pitchFamily="18" charset="0"/>
                          </a:rPr>
                          <m:t>𝑖</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𝑘</m:t>
                            </m:r>
                            <m:r>
                              <a:rPr lang="en-US" altLang="ko-KR" sz="2200" b="0" i="1" smtClean="0">
                                <a:latin typeface="Cambria Math" panose="02040503050406030204" pitchFamily="18" charset="0"/>
                              </a:rPr>
                              <m:t>+1</m:t>
                            </m:r>
                          </m:e>
                        </m:d>
                      </m:sup>
                    </m:sSubSup>
                  </m:oMath>
                </a14:m>
                <a:r>
                  <a:rPr lang="en-US" altLang="ko-KR" sz="2200" dirty="0"/>
                  <a:t>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r>
                  <a:rPr lang="en-US" altLang="ko-KR" sz="2200" dirty="0"/>
                  <a:t> And put</a:t>
                </a:r>
              </a:p>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p:txBody>
          </p:sp>
        </mc:Choice>
        <mc:Fallback>
          <p:sp>
            <p:nvSpPr>
              <p:cNvPr id="3" name="내용 개체 틀 2">
                <a:extLst>
                  <a:ext uri="{FF2B5EF4-FFF2-40B4-BE49-F238E27FC236}">
                    <a16:creationId xmlns:a16="http://schemas.microsoft.com/office/drawing/2014/main" id="{7BFB9B35-B996-4E18-9570-A58B5DCCDDB8}"/>
                  </a:ext>
                </a:extLst>
              </p:cNvPr>
              <p:cNvSpPr>
                <a:spLocks noGrp="1" noRot="1" noChangeAspect="1" noMove="1" noResize="1" noEditPoints="1" noAdjustHandles="1" noChangeArrowheads="1" noChangeShapeType="1" noTextEdit="1"/>
              </p:cNvSpPr>
              <p:nvPr>
                <p:ph idx="1"/>
              </p:nvPr>
            </p:nvSpPr>
            <p:spPr>
              <a:xfrm>
                <a:off x="838200" y="1661362"/>
                <a:ext cx="10515600" cy="4826569"/>
              </a:xfrm>
              <a:blipFill>
                <a:blip r:embed="rId3"/>
                <a:stretch>
                  <a:fillRect l="-696" t="-1643" r="-1101"/>
                </a:stretch>
              </a:blipFill>
            </p:spPr>
            <p:txBody>
              <a:bodyPr/>
              <a:lstStyle/>
              <a:p>
                <a:r>
                  <a:rPr lang="ko-KR" altLang="en-US">
                    <a:noFill/>
                  </a:rPr>
                  <a:t> </a:t>
                </a:r>
              </a:p>
            </p:txBody>
          </p:sp>
        </mc:Fallback>
      </mc:AlternateContent>
      <p:sp>
        <p:nvSpPr>
          <p:cNvPr id="6" name="제목 1">
            <a:extLst>
              <a:ext uri="{FF2B5EF4-FFF2-40B4-BE49-F238E27FC236}">
                <a16:creationId xmlns:a16="http://schemas.microsoft.com/office/drawing/2014/main" id="{A6309C64-FC66-4353-8A77-793504C5818C}"/>
              </a:ext>
            </a:extLst>
          </p:cNvPr>
          <p:cNvSpPr>
            <a:spLocks noGrp="1"/>
          </p:cNvSpPr>
          <p:nvPr>
            <p:ph type="title"/>
          </p:nvPr>
        </p:nvSpPr>
        <p:spPr>
          <a:xfrm>
            <a:off x="206257" y="0"/>
            <a:ext cx="10515600" cy="1325563"/>
          </a:xfrm>
        </p:spPr>
        <p:txBody>
          <a:bodyPr>
            <a:normAutofit/>
          </a:bodyPr>
          <a:lstStyle/>
          <a:p>
            <a:r>
              <a:rPr lang="en-US" altLang="ko-KR" sz="3000" dirty="0"/>
              <a:t>EM algorithm</a:t>
            </a:r>
            <a:br>
              <a:rPr lang="en-US" altLang="ko-KR" sz="3000" dirty="0"/>
            </a:br>
            <a:endParaRPr lang="ko-KR" altLang="en-US" sz="3000" dirty="0"/>
          </a:p>
        </p:txBody>
      </p:sp>
      <p:pic>
        <p:nvPicPr>
          <p:cNvPr id="4" name="그림 3">
            <a:extLst>
              <a:ext uri="{FF2B5EF4-FFF2-40B4-BE49-F238E27FC236}">
                <a16:creationId xmlns:a16="http://schemas.microsoft.com/office/drawing/2014/main" id="{12BC71D1-4B0E-4D97-A317-CF71DCC5B972}"/>
              </a:ext>
            </a:extLst>
          </p:cNvPr>
          <p:cNvPicPr>
            <a:picLocks noChangeAspect="1"/>
          </p:cNvPicPr>
          <p:nvPr/>
        </p:nvPicPr>
        <p:blipFill>
          <a:blip r:embed="rId4"/>
          <a:stretch>
            <a:fillRect/>
          </a:stretch>
        </p:blipFill>
        <p:spPr>
          <a:xfrm>
            <a:off x="3488509" y="180417"/>
            <a:ext cx="5886993" cy="1372156"/>
          </a:xfrm>
          <a:prstGeom prst="rect">
            <a:avLst/>
          </a:prstGeom>
        </p:spPr>
      </p:pic>
      <p:pic>
        <p:nvPicPr>
          <p:cNvPr id="8" name="그림 7">
            <a:extLst>
              <a:ext uri="{FF2B5EF4-FFF2-40B4-BE49-F238E27FC236}">
                <a16:creationId xmlns:a16="http://schemas.microsoft.com/office/drawing/2014/main" id="{E9C280DF-5D01-45AA-BE9D-99B6250BF764}"/>
              </a:ext>
            </a:extLst>
          </p:cNvPr>
          <p:cNvPicPr>
            <a:picLocks noChangeAspect="1"/>
          </p:cNvPicPr>
          <p:nvPr/>
        </p:nvPicPr>
        <p:blipFill>
          <a:blip r:embed="rId5"/>
          <a:stretch>
            <a:fillRect/>
          </a:stretch>
        </p:blipFill>
        <p:spPr>
          <a:xfrm>
            <a:off x="6432006" y="4700555"/>
            <a:ext cx="3376023" cy="2131196"/>
          </a:xfrm>
          <a:prstGeom prst="rect">
            <a:avLst/>
          </a:prstGeom>
        </p:spPr>
      </p:pic>
      <p:pic>
        <p:nvPicPr>
          <p:cNvPr id="10" name="그림 9">
            <a:extLst>
              <a:ext uri="{FF2B5EF4-FFF2-40B4-BE49-F238E27FC236}">
                <a16:creationId xmlns:a16="http://schemas.microsoft.com/office/drawing/2014/main" id="{4C1929FB-D56F-4B1B-B593-2A6BE8A05B3E}"/>
              </a:ext>
            </a:extLst>
          </p:cNvPr>
          <p:cNvPicPr>
            <a:picLocks noChangeAspect="1"/>
          </p:cNvPicPr>
          <p:nvPr/>
        </p:nvPicPr>
        <p:blipFill>
          <a:blip r:embed="rId6"/>
          <a:stretch>
            <a:fillRect/>
          </a:stretch>
        </p:blipFill>
        <p:spPr>
          <a:xfrm>
            <a:off x="3320143" y="2837711"/>
            <a:ext cx="4669972" cy="1271117"/>
          </a:xfrm>
          <a:prstGeom prst="rect">
            <a:avLst/>
          </a:prstGeom>
        </p:spPr>
      </p:pic>
    </p:spTree>
    <p:extLst>
      <p:ext uri="{BB962C8B-B14F-4D97-AF65-F5344CB8AC3E}">
        <p14:creationId xmlns:p14="http://schemas.microsoft.com/office/powerpoint/2010/main" val="34340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0937BC-511D-496F-9BBB-FCA645BB2AFA}"/>
              </a:ext>
            </a:extLst>
          </p:cNvPr>
          <p:cNvSpPr>
            <a:spLocks noGrp="1"/>
          </p:cNvSpPr>
          <p:nvPr>
            <p:ph type="title"/>
          </p:nvPr>
        </p:nvSpPr>
        <p:spPr>
          <a:xfrm>
            <a:off x="356937" y="0"/>
            <a:ext cx="10515600" cy="1325563"/>
          </a:xfrm>
        </p:spPr>
        <p:txBody>
          <a:bodyPr>
            <a:normAutofit/>
          </a:bodyPr>
          <a:lstStyle/>
          <a:p>
            <a:r>
              <a:rPr lang="en-US" altLang="ko-KR" sz="3000" dirty="0"/>
              <a:t>Abstract</a:t>
            </a:r>
            <a:endParaRPr lang="ko-KR" altLang="en-US" sz="3000" dirty="0"/>
          </a:p>
        </p:txBody>
      </p:sp>
      <p:sp>
        <p:nvSpPr>
          <p:cNvPr id="3" name="내용 개체 틀 2">
            <a:extLst>
              <a:ext uri="{FF2B5EF4-FFF2-40B4-BE49-F238E27FC236}">
                <a16:creationId xmlns:a16="http://schemas.microsoft.com/office/drawing/2014/main" id="{7D035F6D-4DC4-4307-A8CE-65F2653D0185}"/>
              </a:ext>
            </a:extLst>
          </p:cNvPr>
          <p:cNvSpPr>
            <a:spLocks noGrp="1"/>
          </p:cNvSpPr>
          <p:nvPr>
            <p:ph idx="1"/>
          </p:nvPr>
        </p:nvSpPr>
        <p:spPr>
          <a:xfrm>
            <a:off x="838200" y="1175630"/>
            <a:ext cx="10515600" cy="4351338"/>
          </a:xfrm>
        </p:spPr>
        <p:txBody>
          <a:bodyPr>
            <a:normAutofit/>
          </a:bodyPr>
          <a:lstStyle/>
          <a:p>
            <a:r>
              <a:rPr lang="en-US" altLang="ko-KR" sz="2200" dirty="0"/>
              <a:t>Antineutrophil cytoplasmic antibody associated vasculitis (AAV) is extremely heterogeneous in clinical presentation and involves multiple organ systems.</a:t>
            </a:r>
          </a:p>
          <a:p>
            <a:endParaRPr lang="en-US" altLang="ko-KR" sz="2200" dirty="0"/>
          </a:p>
        </p:txBody>
      </p:sp>
      <p:pic>
        <p:nvPicPr>
          <p:cNvPr id="6" name="그림 5">
            <a:extLst>
              <a:ext uri="{FF2B5EF4-FFF2-40B4-BE49-F238E27FC236}">
                <a16:creationId xmlns:a16="http://schemas.microsoft.com/office/drawing/2014/main" id="{93632C49-D91A-48E0-B0EF-8F849872AA58}"/>
              </a:ext>
            </a:extLst>
          </p:cNvPr>
          <p:cNvPicPr>
            <a:picLocks noChangeAspect="1"/>
          </p:cNvPicPr>
          <p:nvPr/>
        </p:nvPicPr>
        <p:blipFill rotWithShape="1">
          <a:blip r:embed="rId2"/>
          <a:srcRect t="7567"/>
          <a:stretch/>
        </p:blipFill>
        <p:spPr>
          <a:xfrm>
            <a:off x="2638028" y="1984341"/>
            <a:ext cx="6109732" cy="4718257"/>
          </a:xfrm>
          <a:prstGeom prst="rect">
            <a:avLst/>
          </a:prstGeom>
        </p:spPr>
      </p:pic>
    </p:spTree>
    <p:extLst>
      <p:ext uri="{BB962C8B-B14F-4D97-AF65-F5344CB8AC3E}">
        <p14:creationId xmlns:p14="http://schemas.microsoft.com/office/powerpoint/2010/main" val="328758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667E4-C5F3-499D-8A82-3007BFDDBF0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75DDB44-1359-4F70-BBE0-7D330B32D4F3}"/>
              </a:ext>
            </a:extLst>
          </p:cNvPr>
          <p:cNvSpPr>
            <a:spLocks noGrp="1"/>
          </p:cNvSpPr>
          <p:nvPr>
            <p:ph idx="1"/>
          </p:nvPr>
        </p:nvSpPr>
        <p:spPr/>
        <p:txBody>
          <a:bodyPr/>
          <a:lstStyle/>
          <a:p>
            <a:endParaRPr lang="ko-KR" altLang="en-US"/>
          </a:p>
        </p:txBody>
      </p:sp>
      <p:pic>
        <p:nvPicPr>
          <p:cNvPr id="5" name="그림 4">
            <a:extLst>
              <a:ext uri="{FF2B5EF4-FFF2-40B4-BE49-F238E27FC236}">
                <a16:creationId xmlns:a16="http://schemas.microsoft.com/office/drawing/2014/main" id="{8DE6EC30-A86E-47CA-88DE-CCF326F445ED}"/>
              </a:ext>
            </a:extLst>
          </p:cNvPr>
          <p:cNvPicPr>
            <a:picLocks noChangeAspect="1"/>
          </p:cNvPicPr>
          <p:nvPr/>
        </p:nvPicPr>
        <p:blipFill>
          <a:blip r:embed="rId2"/>
          <a:stretch>
            <a:fillRect/>
          </a:stretch>
        </p:blipFill>
        <p:spPr>
          <a:xfrm>
            <a:off x="838200" y="240982"/>
            <a:ext cx="9334500" cy="4295775"/>
          </a:xfrm>
          <a:prstGeom prst="rect">
            <a:avLst/>
          </a:prstGeom>
        </p:spPr>
      </p:pic>
      <p:sp>
        <p:nvSpPr>
          <p:cNvPr id="6" name="직사각형 5">
            <a:extLst>
              <a:ext uri="{FF2B5EF4-FFF2-40B4-BE49-F238E27FC236}">
                <a16:creationId xmlns:a16="http://schemas.microsoft.com/office/drawing/2014/main" id="{55EC4810-C3CE-4813-9520-ACA865024BA6}"/>
              </a:ext>
            </a:extLst>
          </p:cNvPr>
          <p:cNvSpPr/>
          <p:nvPr/>
        </p:nvSpPr>
        <p:spPr>
          <a:xfrm>
            <a:off x="1897380" y="2628900"/>
            <a:ext cx="192024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5452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0937BC-511D-496F-9BBB-FCA645BB2AFA}"/>
              </a:ext>
            </a:extLst>
          </p:cNvPr>
          <p:cNvSpPr>
            <a:spLocks noGrp="1"/>
          </p:cNvSpPr>
          <p:nvPr>
            <p:ph type="title"/>
          </p:nvPr>
        </p:nvSpPr>
        <p:spPr>
          <a:xfrm>
            <a:off x="356937" y="0"/>
            <a:ext cx="10515600" cy="1325563"/>
          </a:xfrm>
        </p:spPr>
        <p:txBody>
          <a:bodyPr>
            <a:normAutofit/>
          </a:bodyPr>
          <a:lstStyle/>
          <a:p>
            <a:r>
              <a:rPr lang="en-US" altLang="ko-KR" sz="3000" dirty="0"/>
              <a:t>Abstract</a:t>
            </a:r>
            <a:endParaRPr lang="ko-KR" altLang="en-US" sz="3000" dirty="0"/>
          </a:p>
        </p:txBody>
      </p:sp>
      <p:sp>
        <p:nvSpPr>
          <p:cNvPr id="3" name="내용 개체 틀 2">
            <a:extLst>
              <a:ext uri="{FF2B5EF4-FFF2-40B4-BE49-F238E27FC236}">
                <a16:creationId xmlns:a16="http://schemas.microsoft.com/office/drawing/2014/main" id="{7D035F6D-4DC4-4307-A8CE-65F2653D0185}"/>
              </a:ext>
            </a:extLst>
          </p:cNvPr>
          <p:cNvSpPr>
            <a:spLocks noGrp="1"/>
          </p:cNvSpPr>
          <p:nvPr>
            <p:ph idx="1"/>
          </p:nvPr>
        </p:nvSpPr>
        <p:spPr>
          <a:xfrm>
            <a:off x="838200" y="1175630"/>
            <a:ext cx="10515600" cy="4351338"/>
          </a:xfrm>
        </p:spPr>
        <p:txBody>
          <a:bodyPr>
            <a:normAutofit/>
          </a:bodyPr>
          <a:lstStyle/>
          <a:p>
            <a:r>
              <a:rPr lang="en-US" altLang="ko-KR" sz="2200" dirty="0"/>
              <a:t>We</a:t>
            </a:r>
            <a:r>
              <a:rPr lang="ko-KR" altLang="en-US" sz="2200" dirty="0"/>
              <a:t> </a:t>
            </a:r>
            <a:r>
              <a:rPr lang="en-US" altLang="ko-KR" sz="2200" dirty="0"/>
              <a:t>hypothesized that all AAV share common pathways and tested the hypothesis based on three different microarray studies of peripheral leukocytes, sinus and orbital inflammation disease</a:t>
            </a:r>
            <a:endParaRPr lang="ko-KR" altLang="en-US" sz="2200" dirty="0"/>
          </a:p>
        </p:txBody>
      </p:sp>
      <p:pic>
        <p:nvPicPr>
          <p:cNvPr id="4" name="내용 개체 틀 4">
            <a:extLst>
              <a:ext uri="{FF2B5EF4-FFF2-40B4-BE49-F238E27FC236}">
                <a16:creationId xmlns:a16="http://schemas.microsoft.com/office/drawing/2014/main" id="{A0F25A15-377E-42E9-9300-BAB796F67C7D}"/>
              </a:ext>
            </a:extLst>
          </p:cNvPr>
          <p:cNvPicPr>
            <a:picLocks noChangeAspect="1"/>
          </p:cNvPicPr>
          <p:nvPr/>
        </p:nvPicPr>
        <p:blipFill>
          <a:blip r:embed="rId3"/>
          <a:stretch>
            <a:fillRect/>
          </a:stretch>
        </p:blipFill>
        <p:spPr>
          <a:xfrm>
            <a:off x="633663" y="2501193"/>
            <a:ext cx="4320328" cy="3557918"/>
          </a:xfrm>
          <a:prstGeom prst="rect">
            <a:avLst/>
          </a:prstGeom>
        </p:spPr>
      </p:pic>
      <p:sp>
        <p:nvSpPr>
          <p:cNvPr id="5" name="TextBox 4">
            <a:extLst>
              <a:ext uri="{FF2B5EF4-FFF2-40B4-BE49-F238E27FC236}">
                <a16:creationId xmlns:a16="http://schemas.microsoft.com/office/drawing/2014/main" id="{7D2F14EE-D180-4C79-B852-352E1F5D0D3D}"/>
              </a:ext>
            </a:extLst>
          </p:cNvPr>
          <p:cNvSpPr txBox="1"/>
          <p:nvPr/>
        </p:nvSpPr>
        <p:spPr>
          <a:xfrm>
            <a:off x="5614737" y="3304418"/>
            <a:ext cx="6096000" cy="2862322"/>
          </a:xfrm>
          <a:prstGeom prst="rect">
            <a:avLst/>
          </a:prstGeom>
          <a:noFill/>
        </p:spPr>
        <p:txBody>
          <a:bodyPr wrap="square">
            <a:spAutoFit/>
          </a:bodyPr>
          <a:lstStyle/>
          <a:p>
            <a:r>
              <a:rPr lang="en-US" altLang="ko-KR" b="1" dirty="0"/>
              <a:t>FIG. 1. </a:t>
            </a:r>
            <a:r>
              <a:rPr lang="en-US" altLang="ko-KR" dirty="0" err="1"/>
              <a:t>Probit</a:t>
            </a:r>
            <a:r>
              <a:rPr lang="en-US" altLang="ko-KR" dirty="0"/>
              <a:t>-transformed p-values of common pathways from three AAV microarray studies. </a:t>
            </a:r>
          </a:p>
          <a:p>
            <a:r>
              <a:rPr lang="en-US" altLang="ko-KR" dirty="0"/>
              <a:t>Black points represents md-</a:t>
            </a:r>
            <a:r>
              <a:rPr lang="en-US" altLang="ko-KR" dirty="0" err="1"/>
              <a:t>fdr</a:t>
            </a:r>
            <a:r>
              <a:rPr lang="en-US" altLang="ko-KR" dirty="0"/>
              <a:t> &lt; 0.1</a:t>
            </a:r>
          </a:p>
          <a:p>
            <a:endParaRPr lang="en-US" altLang="ko-KR" dirty="0"/>
          </a:p>
          <a:p>
            <a:r>
              <a:rPr lang="en-US" altLang="ko-KR" dirty="0"/>
              <a:t>The red circled points are osteoclast differentiation (K) and cell surface interactions at the vascular wall (R).</a:t>
            </a:r>
          </a:p>
          <a:p>
            <a:endParaRPr lang="en-US" altLang="ko-KR" dirty="0"/>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324289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FC4925E4-B66F-4CF1-890B-04C8F2F13CA4}"/>
                  </a:ext>
                </a:extLst>
              </p:cNvPr>
              <p:cNvSpPr>
                <a:spLocks noGrp="1"/>
              </p:cNvSpPr>
              <p:nvPr>
                <p:ph idx="1"/>
              </p:nvPr>
            </p:nvSpPr>
            <p:spPr>
              <a:xfrm>
                <a:off x="838200" y="1131290"/>
                <a:ext cx="10515600" cy="5110163"/>
              </a:xfrm>
            </p:spPr>
            <p:txBody>
              <a:bodyPr>
                <a:normAutofit/>
              </a:bodyPr>
              <a:lstStyle/>
              <a:p>
                <a:r>
                  <a:rPr lang="en-US" altLang="ko-KR" sz="2200" dirty="0"/>
                  <a:t>Let </a:t>
                </a:r>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𝑧</m:t>
                        </m:r>
                      </m:e>
                      <m:sub>
                        <m:r>
                          <a:rPr lang="en-US" altLang="ko-KR" sz="2200" b="0" i="1" smtClean="0">
                            <a:latin typeface="Cambria Math" panose="02040503050406030204" pitchFamily="18" charset="0"/>
                          </a:rPr>
                          <m:t>𝑖</m:t>
                        </m:r>
                      </m:sub>
                    </m:sSub>
                    <m:r>
                      <a:rPr lang="en-US" altLang="ko-KR" sz="2200" b="0" i="1" smtClean="0">
                        <a:latin typeface="Cambria Math" panose="02040503050406030204" pitchFamily="18" charset="0"/>
                      </a:rPr>
                      <m:t>, </m:t>
                    </m:r>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=1,2,…</m:t>
                    </m:r>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 </m:t>
                    </m:r>
                  </m:oMath>
                </a14:m>
                <a:r>
                  <a:rPr lang="en-US" altLang="ko-KR" sz="2200" dirty="0"/>
                  <a:t>be the </a:t>
                </a:r>
                <a:r>
                  <a:rPr lang="en-US" altLang="ko-KR" sz="2200" dirty="0" err="1"/>
                  <a:t>probit</a:t>
                </a:r>
                <a:r>
                  <a:rPr lang="en-US" altLang="ko-KR" sz="2200" dirty="0"/>
                  <a:t>-transformed p-values. </a:t>
                </a:r>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0</m:t>
                        </m:r>
                      </m:sub>
                    </m:sSub>
                    <m:r>
                      <a:rPr lang="en-US" altLang="ko-KR" sz="2200" b="0" i="1" smtClean="0">
                        <a:latin typeface="Cambria Math" panose="02040503050406030204" pitchFamily="18" charset="0"/>
                      </a:rPr>
                      <m:t>=</m:t>
                    </m:r>
                    <m:func>
                      <m:funcPr>
                        <m:ctrlPr>
                          <a:rPr lang="en-US" altLang="ko-KR" sz="2200" b="0" i="1" smtClean="0">
                            <a:latin typeface="Cambria Math" panose="02040503050406030204" pitchFamily="18" charset="0"/>
                          </a:rPr>
                        </m:ctrlPr>
                      </m:funcPr>
                      <m:fName>
                        <m:r>
                          <m:rPr>
                            <m:sty m:val="p"/>
                          </m:rPr>
                          <a:rPr lang="en-US" altLang="ko-KR" sz="2200" b="0" i="0" smtClean="0">
                            <a:latin typeface="Cambria Math" panose="02040503050406030204" pitchFamily="18" charset="0"/>
                          </a:rPr>
                          <m:t>Pr</m:t>
                        </m:r>
                      </m:fName>
                      <m:e>
                        <m:d>
                          <m:dPr>
                            <m:begChr m:val="{"/>
                            <m:endChr m:val="}"/>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𝑛𝑢𝑙𝑙</m:t>
                            </m:r>
                          </m:e>
                        </m:d>
                      </m:e>
                    </m:func>
                  </m:oMath>
                </a14:m>
                <a:r>
                  <a:rPr lang="en-US" altLang="ko-KR" sz="2200" dirty="0"/>
                  <a:t>  and </a:t>
                </a:r>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func>
                      <m:funcPr>
                        <m:ctrlPr>
                          <a:rPr lang="en-US" altLang="ko-KR" sz="2200" b="0" i="1" smtClean="0">
                            <a:latin typeface="Cambria Math" panose="02040503050406030204" pitchFamily="18" charset="0"/>
                          </a:rPr>
                        </m:ctrlPr>
                      </m:funcPr>
                      <m:fName>
                        <m:r>
                          <m:rPr>
                            <m:sty m:val="p"/>
                          </m:rPr>
                          <a:rPr lang="en-US" altLang="ko-KR" sz="2200" b="0" i="0" smtClean="0">
                            <a:latin typeface="Cambria Math" panose="02040503050406030204" pitchFamily="18" charset="0"/>
                          </a:rPr>
                          <m:t>Pr</m:t>
                        </m:r>
                      </m:fName>
                      <m:e>
                        <m:d>
                          <m:dPr>
                            <m:begChr m:val="{"/>
                            <m:endChr m:val="}"/>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𝑎𝑙𝑡𝑒𝑟𝑛𝑎𝑡𝑖𝑣𝑒</m:t>
                            </m:r>
                          </m:e>
                        </m:d>
                      </m:e>
                    </m:func>
                    <m:r>
                      <a:rPr lang="en-US" altLang="ko-KR" sz="2200" b="0" i="1" smtClean="0">
                        <a:latin typeface="Cambria Math" panose="02040503050406030204" pitchFamily="18" charset="0"/>
                      </a:rPr>
                      <m:t>=1−</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0</m:t>
                        </m:r>
                      </m:sub>
                    </m:sSub>
                  </m:oMath>
                </a14:m>
                <a:endParaRPr lang="en-US" altLang="ko-KR" sz="2200" b="0" i="1" dirty="0">
                  <a:latin typeface="Cambria Math" panose="02040503050406030204" pitchFamily="18" charset="0"/>
                </a:endParaRPr>
              </a:p>
              <a:p>
                <a:pPr marL="0" indent="0">
                  <a:buNone/>
                </a:pPr>
                <a:endParaRPr lang="en-US" altLang="ko-KR" sz="2200" dirty="0"/>
              </a:p>
              <a:p>
                <a:r>
                  <a:rPr lang="en-US" altLang="ko-KR" sz="2200" dirty="0"/>
                  <a:t>where f0(z) and f1(z) are null and alternative densities</a:t>
                </a:r>
              </a:p>
              <a:p>
                <a:endParaRPr lang="en-US" altLang="ko-KR" sz="2200" dirty="0"/>
              </a:p>
              <a:p>
                <a:r>
                  <a:rPr lang="en-US" altLang="ko-KR" sz="2200" dirty="0"/>
                  <a:t>local false discovery rate</a:t>
                </a:r>
              </a:p>
              <a:p>
                <a:endParaRPr lang="en-US" altLang="ko-KR" sz="2200" dirty="0"/>
              </a:p>
              <a:p>
                <a:endParaRPr lang="en-US" altLang="ko-KR" sz="2200" dirty="0"/>
              </a:p>
              <a:p>
                <a:r>
                  <a:rPr lang="en-US" altLang="ko-KR" sz="2200" dirty="0"/>
                  <a:t>Our goal is to estimate</a:t>
                </a:r>
                <a:endParaRPr lang="ko-KR" altLang="en-US" sz="2200" dirty="0"/>
              </a:p>
            </p:txBody>
          </p:sp>
        </mc:Choice>
        <mc:Fallback xmlns="">
          <p:sp>
            <p:nvSpPr>
              <p:cNvPr id="3" name="내용 개체 틀 2">
                <a:extLst>
                  <a:ext uri="{FF2B5EF4-FFF2-40B4-BE49-F238E27FC236}">
                    <a16:creationId xmlns:a16="http://schemas.microsoft.com/office/drawing/2014/main" id="{FC4925E4-B66F-4CF1-890B-04C8F2F13CA4}"/>
                  </a:ext>
                </a:extLst>
              </p:cNvPr>
              <p:cNvSpPr>
                <a:spLocks noGrp="1" noRot="1" noChangeAspect="1" noMove="1" noResize="1" noEditPoints="1" noAdjustHandles="1" noChangeArrowheads="1" noChangeShapeType="1" noTextEdit="1"/>
              </p:cNvSpPr>
              <p:nvPr>
                <p:ph idx="1"/>
              </p:nvPr>
            </p:nvSpPr>
            <p:spPr>
              <a:xfrm>
                <a:off x="838200" y="1131290"/>
                <a:ext cx="10515600" cy="5110163"/>
              </a:xfrm>
              <a:blipFill>
                <a:blip r:embed="rId2"/>
                <a:stretch>
                  <a:fillRect l="-696" t="-1551"/>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1F75C65-3B35-4A3A-8773-CF526D646C61}"/>
              </a:ext>
            </a:extLst>
          </p:cNvPr>
          <p:cNvPicPr>
            <a:picLocks noChangeAspect="1"/>
          </p:cNvPicPr>
          <p:nvPr/>
        </p:nvPicPr>
        <p:blipFill>
          <a:blip r:embed="rId3"/>
          <a:stretch>
            <a:fillRect/>
          </a:stretch>
        </p:blipFill>
        <p:spPr>
          <a:xfrm>
            <a:off x="4041620" y="1773402"/>
            <a:ext cx="3662363" cy="582146"/>
          </a:xfrm>
          <a:prstGeom prst="rect">
            <a:avLst/>
          </a:prstGeom>
        </p:spPr>
      </p:pic>
      <p:pic>
        <p:nvPicPr>
          <p:cNvPr id="9" name="그림 8">
            <a:extLst>
              <a:ext uri="{FF2B5EF4-FFF2-40B4-BE49-F238E27FC236}">
                <a16:creationId xmlns:a16="http://schemas.microsoft.com/office/drawing/2014/main" id="{583EF8C6-E5C4-40DA-A0EB-3D2392A1B105}"/>
              </a:ext>
            </a:extLst>
          </p:cNvPr>
          <p:cNvPicPr>
            <a:picLocks noChangeAspect="1"/>
          </p:cNvPicPr>
          <p:nvPr/>
        </p:nvPicPr>
        <p:blipFill>
          <a:blip r:embed="rId4"/>
          <a:stretch>
            <a:fillRect/>
          </a:stretch>
        </p:blipFill>
        <p:spPr>
          <a:xfrm>
            <a:off x="3330719" y="3686372"/>
            <a:ext cx="3184018" cy="442847"/>
          </a:xfrm>
          <a:prstGeom prst="rect">
            <a:avLst/>
          </a:prstGeom>
        </p:spPr>
      </p:pic>
      <p:pic>
        <p:nvPicPr>
          <p:cNvPr id="11" name="그림 10">
            <a:extLst>
              <a:ext uri="{FF2B5EF4-FFF2-40B4-BE49-F238E27FC236}">
                <a16:creationId xmlns:a16="http://schemas.microsoft.com/office/drawing/2014/main" id="{16A1305F-1035-4932-923E-453233757BE6}"/>
              </a:ext>
            </a:extLst>
          </p:cNvPr>
          <p:cNvPicPr>
            <a:picLocks noChangeAspect="1"/>
          </p:cNvPicPr>
          <p:nvPr/>
        </p:nvPicPr>
        <p:blipFill>
          <a:blip r:embed="rId5"/>
          <a:stretch>
            <a:fillRect/>
          </a:stretch>
        </p:blipFill>
        <p:spPr>
          <a:xfrm>
            <a:off x="6514737" y="3686372"/>
            <a:ext cx="1926771" cy="446569"/>
          </a:xfrm>
          <a:prstGeom prst="rect">
            <a:avLst/>
          </a:prstGeom>
        </p:spPr>
      </p:pic>
      <p:sp>
        <p:nvSpPr>
          <p:cNvPr id="14" name="제목 1">
            <a:extLst>
              <a:ext uri="{FF2B5EF4-FFF2-40B4-BE49-F238E27FC236}">
                <a16:creationId xmlns:a16="http://schemas.microsoft.com/office/drawing/2014/main" id="{94033492-A23B-455E-8617-4C0E289469EC}"/>
              </a:ext>
            </a:extLst>
          </p:cNvPr>
          <p:cNvSpPr txBox="1">
            <a:spLocks/>
          </p:cNvSpPr>
          <p:nvPr/>
        </p:nvSpPr>
        <p:spPr>
          <a:xfrm>
            <a:off x="372979" y="27150"/>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000"/>
              <a:t>Introduction</a:t>
            </a:r>
            <a:endParaRPr lang="ko-KR" altLang="en-US" sz="3000" dirty="0"/>
          </a:p>
        </p:txBody>
      </p:sp>
      <p:pic>
        <p:nvPicPr>
          <p:cNvPr id="19" name="그림 18">
            <a:extLst>
              <a:ext uri="{FF2B5EF4-FFF2-40B4-BE49-F238E27FC236}">
                <a16:creationId xmlns:a16="http://schemas.microsoft.com/office/drawing/2014/main" id="{F3AF140A-FFF9-444E-A79F-CF953EEB2615}"/>
              </a:ext>
            </a:extLst>
          </p:cNvPr>
          <p:cNvPicPr>
            <a:picLocks noChangeAspect="1"/>
          </p:cNvPicPr>
          <p:nvPr/>
        </p:nvPicPr>
        <p:blipFill>
          <a:blip r:embed="rId6"/>
          <a:stretch>
            <a:fillRect/>
          </a:stretch>
        </p:blipFill>
        <p:spPr>
          <a:xfrm>
            <a:off x="4196398" y="4885003"/>
            <a:ext cx="3352808" cy="446569"/>
          </a:xfrm>
          <a:prstGeom prst="rect">
            <a:avLst/>
          </a:prstGeom>
        </p:spPr>
      </p:pic>
      <p:pic>
        <p:nvPicPr>
          <p:cNvPr id="21" name="그림 20">
            <a:extLst>
              <a:ext uri="{FF2B5EF4-FFF2-40B4-BE49-F238E27FC236}">
                <a16:creationId xmlns:a16="http://schemas.microsoft.com/office/drawing/2014/main" id="{807E71CB-0B55-4C0C-BEA4-457808741EEE}"/>
              </a:ext>
            </a:extLst>
          </p:cNvPr>
          <p:cNvPicPr>
            <a:picLocks noChangeAspect="1"/>
          </p:cNvPicPr>
          <p:nvPr/>
        </p:nvPicPr>
        <p:blipFill>
          <a:blip r:embed="rId7"/>
          <a:stretch>
            <a:fillRect/>
          </a:stretch>
        </p:blipFill>
        <p:spPr>
          <a:xfrm>
            <a:off x="1481980" y="5477130"/>
            <a:ext cx="8557480" cy="383171"/>
          </a:xfrm>
          <a:prstGeom prst="rect">
            <a:avLst/>
          </a:prstGeom>
        </p:spPr>
      </p:pic>
    </p:spTree>
    <p:extLst>
      <p:ext uri="{BB962C8B-B14F-4D97-AF65-F5344CB8AC3E}">
        <p14:creationId xmlns:p14="http://schemas.microsoft.com/office/powerpoint/2010/main" val="364611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B47E8C-898C-4C16-85E0-E7395787BEB8}"/>
              </a:ext>
            </a:extLst>
          </p:cNvPr>
          <p:cNvSpPr>
            <a:spLocks noGrp="1"/>
          </p:cNvSpPr>
          <p:nvPr>
            <p:ph type="title"/>
          </p:nvPr>
        </p:nvSpPr>
        <p:spPr>
          <a:xfrm>
            <a:off x="301325" y="-116523"/>
            <a:ext cx="10515600" cy="1325563"/>
          </a:xfrm>
        </p:spPr>
        <p:txBody>
          <a:bodyPr>
            <a:normAutofit/>
          </a:bodyPr>
          <a:lstStyle/>
          <a:p>
            <a:r>
              <a:rPr lang="en-US" altLang="ko-KR" sz="3000" dirty="0"/>
              <a:t>Semiparametric Mixture Model</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FC4925E4-B66F-4CF1-890B-04C8F2F13CA4}"/>
                  </a:ext>
                </a:extLst>
              </p:cNvPr>
              <p:cNvSpPr>
                <a:spLocks noGrp="1"/>
              </p:cNvSpPr>
              <p:nvPr>
                <p:ph idx="1"/>
              </p:nvPr>
            </p:nvSpPr>
            <p:spPr>
              <a:xfrm>
                <a:off x="838200" y="1483360"/>
                <a:ext cx="10515600" cy="5110163"/>
              </a:xfrm>
            </p:spPr>
            <p:txBody>
              <a:bodyPr>
                <a:normAutofit/>
              </a:bodyPr>
              <a:lstStyle/>
              <a:p>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𝜙</m:t>
                        </m:r>
                      </m:e>
                      <m:sub>
                        <m:r>
                          <a:rPr lang="en-US" altLang="ko-KR" sz="2200" b="0" i="1" smtClean="0">
                            <a:latin typeface="Cambria Math" panose="02040503050406030204" pitchFamily="18" charset="0"/>
                          </a:rPr>
                          <m:t>𝜇</m:t>
                        </m:r>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𝜎</m:t>
                            </m:r>
                          </m:e>
                          <m:sup>
                            <m:r>
                              <a:rPr lang="en-US" altLang="ko-KR" sz="2200" b="0" i="1" smtClean="0">
                                <a:latin typeface="Cambria Math" panose="02040503050406030204" pitchFamily="18" charset="0"/>
                              </a:rPr>
                              <m:t>2</m:t>
                            </m:r>
                          </m:sup>
                        </m:sSup>
                      </m:sub>
                    </m:sSub>
                    <m:r>
                      <a:rPr lang="en-US" altLang="ko-KR" sz="2200" b="0" i="1" smtClean="0">
                        <a:latin typeface="Cambria Math" panose="02040503050406030204" pitchFamily="18" charset="0"/>
                      </a:rPr>
                      <m:t> </m:t>
                    </m:r>
                  </m:oMath>
                </a14:m>
                <a:r>
                  <a:rPr lang="en-US" altLang="ko-KR" sz="2200" dirty="0"/>
                  <a:t>denotes the density of </a:t>
                </a:r>
                <a14:m>
                  <m:oMath xmlns:m="http://schemas.openxmlformats.org/officeDocument/2006/math">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𝜇</m:t>
                    </m:r>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𝜎</m:t>
                        </m:r>
                      </m:e>
                      <m:sup>
                        <m:r>
                          <a:rPr lang="en-US" altLang="ko-KR" sz="2200" b="0" i="1" smtClean="0">
                            <a:latin typeface="Cambria Math" panose="02040503050406030204" pitchFamily="18" charset="0"/>
                          </a:rPr>
                          <m:t>2</m:t>
                        </m:r>
                      </m:sup>
                    </m:sSup>
                    <m:r>
                      <a:rPr lang="en-US" altLang="ko-KR" sz="2200" b="0" i="1" smtClean="0">
                        <a:latin typeface="Cambria Math" panose="02040503050406030204" pitchFamily="18" charset="0"/>
                      </a:rPr>
                      <m:t>)</m:t>
                    </m:r>
                  </m:oMath>
                </a14:m>
                <a:r>
                  <a:rPr lang="en-US" altLang="ko-KR" sz="2200" dirty="0"/>
                  <a:t> and </a:t>
                </a:r>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𝑓</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 </m:t>
                    </m:r>
                  </m:oMath>
                </a14:m>
                <a:r>
                  <a:rPr lang="en-US" altLang="ko-KR" sz="2200" dirty="0"/>
                  <a:t>is a log-concave density function for the alternative distribution</a:t>
                </a:r>
              </a:p>
              <a:p>
                <a:endParaRPr lang="en-US" altLang="ko-KR" sz="2200" dirty="0"/>
              </a:p>
              <a:p>
                <a:pPr marL="0" indent="0">
                  <a:buNone/>
                </a:pPr>
                <a:endParaRPr lang="en-US" altLang="ko-KR" sz="2200" dirty="0"/>
              </a:p>
              <a:p>
                <a:r>
                  <a:rPr lang="en-US" altLang="ko-KR" sz="2200" dirty="0"/>
                  <a:t>we claim that it is reasonable to assume the alternative distribution of Z, </a:t>
                </a:r>
                <a:r>
                  <a:rPr lang="en-US" altLang="ko-KR" sz="2200" dirty="0" err="1"/>
                  <a:t>probit</a:t>
                </a:r>
                <a:r>
                  <a:rPr lang="en-US" altLang="ko-KR" sz="2200" dirty="0"/>
                  <a:t> transformed p-value belongs to a log-concave distribution family.</a:t>
                </a:r>
              </a:p>
              <a:p>
                <a:r>
                  <a:rPr lang="en-US" altLang="ko-KR" sz="2200" dirty="0"/>
                  <a:t>Walther (2002) also showed the existence of the nonparametric MLE of a univariate log-concave density that can be computed via an efficient algorithm.</a:t>
                </a:r>
                <a:endParaRPr lang="ko-KR" altLang="en-US" sz="2200" dirty="0"/>
              </a:p>
            </p:txBody>
          </p:sp>
        </mc:Choice>
        <mc:Fallback xmlns="">
          <p:sp>
            <p:nvSpPr>
              <p:cNvPr id="3" name="내용 개체 틀 2">
                <a:extLst>
                  <a:ext uri="{FF2B5EF4-FFF2-40B4-BE49-F238E27FC236}">
                    <a16:creationId xmlns:a16="http://schemas.microsoft.com/office/drawing/2014/main" id="{FC4925E4-B66F-4CF1-890B-04C8F2F13CA4}"/>
                  </a:ext>
                </a:extLst>
              </p:cNvPr>
              <p:cNvSpPr>
                <a:spLocks noGrp="1" noRot="1" noChangeAspect="1" noMove="1" noResize="1" noEditPoints="1" noAdjustHandles="1" noChangeArrowheads="1" noChangeShapeType="1" noTextEdit="1"/>
              </p:cNvSpPr>
              <p:nvPr>
                <p:ph idx="1"/>
              </p:nvPr>
            </p:nvSpPr>
            <p:spPr>
              <a:xfrm>
                <a:off x="838200" y="1483360"/>
                <a:ext cx="10515600" cy="5110163"/>
              </a:xfrm>
              <a:blipFill>
                <a:blip r:embed="rId2"/>
                <a:stretch>
                  <a:fillRect l="-696" t="-1430" r="-110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6D5DDF7E-BA1B-4D79-8DB9-631DE7899405}"/>
              </a:ext>
            </a:extLst>
          </p:cNvPr>
          <p:cNvPicPr>
            <a:picLocks noChangeAspect="1"/>
          </p:cNvPicPr>
          <p:nvPr/>
        </p:nvPicPr>
        <p:blipFill>
          <a:blip r:embed="rId3"/>
          <a:stretch>
            <a:fillRect/>
          </a:stretch>
        </p:blipFill>
        <p:spPr>
          <a:xfrm>
            <a:off x="3845605" y="2433424"/>
            <a:ext cx="3916635" cy="401216"/>
          </a:xfrm>
          <a:prstGeom prst="rect">
            <a:avLst/>
          </a:prstGeom>
        </p:spPr>
      </p:pic>
    </p:spTree>
    <p:extLst>
      <p:ext uri="{BB962C8B-B14F-4D97-AF65-F5344CB8AC3E}">
        <p14:creationId xmlns:p14="http://schemas.microsoft.com/office/powerpoint/2010/main" val="65317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F9E07471-E5B5-414F-AA5C-373ADB411CC1}"/>
                  </a:ext>
                </a:extLst>
              </p:cNvPr>
              <p:cNvSpPr>
                <a:spLocks noGrp="1"/>
              </p:cNvSpPr>
              <p:nvPr>
                <p:ph idx="1"/>
              </p:nvPr>
            </p:nvSpPr>
            <p:spPr>
              <a:xfrm>
                <a:off x="474045" y="1198880"/>
                <a:ext cx="11093115" cy="5160963"/>
              </a:xfrm>
            </p:spPr>
            <p:txBody>
              <a:bodyPr>
                <a:normAutofit/>
              </a:bodyPr>
              <a:lstStyle/>
              <a:p>
                <a:r>
                  <a:rPr lang="en-US" altLang="ko-KR" sz="2200" dirty="0"/>
                  <a:t>In order to avoid </a:t>
                </a:r>
                <a:r>
                  <a:rPr lang="en-US" altLang="ko-KR" sz="2200" b="1" dirty="0" err="1"/>
                  <a:t>nonidentifiability</a:t>
                </a:r>
                <a:r>
                  <a:rPr lang="en-US" altLang="ko-KR" sz="2200" b="1" dirty="0"/>
                  <a:t> issue</a:t>
                </a:r>
                <a:r>
                  <a:rPr lang="en-US" altLang="ko-KR" sz="2200" dirty="0"/>
                  <a:t>, we assume that the support of alternative distribution for Z is given by (a,∞) for some a. </a:t>
                </a:r>
              </a:p>
              <a:p>
                <a:endParaRPr lang="en-US" altLang="ko-KR" sz="2200" dirty="0"/>
              </a:p>
              <a:p>
                <a:r>
                  <a:rPr lang="en-US" altLang="ko-KR" sz="2200" dirty="0"/>
                  <a:t>The</a:t>
                </a:r>
                <a14:m>
                  <m:oMath xmlns:m="http://schemas.openxmlformats.org/officeDocument/2006/math">
                    <m:r>
                      <a:rPr lang="en-US" altLang="ko-KR" sz="2200" b="0" i="0" smtClean="0">
                        <a:latin typeface="Cambria Math" panose="02040503050406030204" pitchFamily="18" charset="0"/>
                      </a:rPr>
                      <m:t> </m:t>
                    </m:r>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0</m:t>
                        </m:r>
                      </m:sub>
                    </m:sSub>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𝜇</m:t>
                    </m:r>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𝜎</m:t>
                        </m:r>
                      </m:e>
                      <m:sup>
                        <m:r>
                          <a:rPr lang="en-US" altLang="ko-KR" sz="2200" b="0" i="1" smtClean="0">
                            <a:latin typeface="Cambria Math" panose="02040503050406030204" pitchFamily="18" charset="0"/>
                          </a:rPr>
                          <m:t>2</m:t>
                        </m:r>
                      </m:sup>
                    </m:sSup>
                    <m:r>
                      <a:rPr lang="en-US" altLang="ko-KR" sz="2200" b="0" i="1" smtClean="0">
                        <a:latin typeface="Cambria Math" panose="02040503050406030204" pitchFamily="18" charset="0"/>
                      </a:rPr>
                      <m:t>)</m:t>
                    </m:r>
                  </m:oMath>
                </a14:m>
                <a:r>
                  <a:rPr lang="en-US" altLang="ko-KR" sz="2200" dirty="0"/>
                  <a:t> are estimable using data points in the interval (−∞, a], since the data points are certainly from the null distribution. Hence, the identifiability of our model is guaranteed as long as we can choose a such that there exist at least three points in (−∞, a]. </a:t>
                </a:r>
              </a:p>
              <a:p>
                <a:endParaRPr lang="en-US" altLang="ko-KR" sz="2200" dirty="0"/>
              </a:p>
              <a:p>
                <a:r>
                  <a:rPr lang="en-US" altLang="ko-KR" sz="2200" dirty="0"/>
                  <a:t>Recently, Hu, Wu and Yao (2016) proposed the MLE for log-concave mixture models and showed the existence and consistency of the MLE under fairly general condition. Our semiparametric mixture model can be considered as a special case of a two mixture of log-concave distributions.</a:t>
                </a:r>
                <a:endParaRPr lang="ko-KR" altLang="en-US" sz="2200" dirty="0"/>
              </a:p>
            </p:txBody>
          </p:sp>
        </mc:Choice>
        <mc:Fallback xmlns="">
          <p:sp>
            <p:nvSpPr>
              <p:cNvPr id="3" name="내용 개체 틀 2">
                <a:extLst>
                  <a:ext uri="{FF2B5EF4-FFF2-40B4-BE49-F238E27FC236}">
                    <a16:creationId xmlns:a16="http://schemas.microsoft.com/office/drawing/2014/main" id="{F9E07471-E5B5-414F-AA5C-373ADB411CC1}"/>
                  </a:ext>
                </a:extLst>
              </p:cNvPr>
              <p:cNvSpPr>
                <a:spLocks noGrp="1" noRot="1" noChangeAspect="1" noMove="1" noResize="1" noEditPoints="1" noAdjustHandles="1" noChangeArrowheads="1" noChangeShapeType="1" noTextEdit="1"/>
              </p:cNvSpPr>
              <p:nvPr>
                <p:ph idx="1"/>
              </p:nvPr>
            </p:nvSpPr>
            <p:spPr>
              <a:xfrm>
                <a:off x="474045" y="1198880"/>
                <a:ext cx="11093115" cy="5160963"/>
              </a:xfrm>
              <a:blipFill>
                <a:blip r:embed="rId3"/>
                <a:stretch>
                  <a:fillRect l="-659" t="-1418" r="-1538"/>
                </a:stretch>
              </a:blipFill>
            </p:spPr>
            <p:txBody>
              <a:bodyPr/>
              <a:lstStyle/>
              <a:p>
                <a:r>
                  <a:rPr lang="ko-KR" altLang="en-US">
                    <a:noFill/>
                  </a:rPr>
                  <a:t> </a:t>
                </a:r>
              </a:p>
            </p:txBody>
          </p:sp>
        </mc:Fallback>
      </mc:AlternateContent>
      <p:sp>
        <p:nvSpPr>
          <p:cNvPr id="4" name="제목 1">
            <a:extLst>
              <a:ext uri="{FF2B5EF4-FFF2-40B4-BE49-F238E27FC236}">
                <a16:creationId xmlns:a16="http://schemas.microsoft.com/office/drawing/2014/main" id="{68225906-D3BB-4D1E-A591-CB0E642068E6}"/>
              </a:ext>
            </a:extLst>
          </p:cNvPr>
          <p:cNvSpPr>
            <a:spLocks noGrp="1"/>
          </p:cNvSpPr>
          <p:nvPr>
            <p:ph type="title"/>
          </p:nvPr>
        </p:nvSpPr>
        <p:spPr>
          <a:xfrm>
            <a:off x="260685" y="18255"/>
            <a:ext cx="10515600" cy="1325563"/>
          </a:xfrm>
        </p:spPr>
        <p:txBody>
          <a:bodyPr>
            <a:normAutofit/>
          </a:bodyPr>
          <a:lstStyle/>
          <a:p>
            <a:r>
              <a:rPr lang="en-US" altLang="ko-KR" sz="3000" dirty="0"/>
              <a:t>Semiparametric Mixture Model - consistency</a:t>
            </a:r>
            <a:endParaRPr lang="ko-KR" altLang="en-US" sz="3000" dirty="0"/>
          </a:p>
        </p:txBody>
      </p:sp>
    </p:spTree>
    <p:extLst>
      <p:ext uri="{BB962C8B-B14F-4D97-AF65-F5344CB8AC3E}">
        <p14:creationId xmlns:p14="http://schemas.microsoft.com/office/powerpoint/2010/main" val="219065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7BFB9B35-B996-4E18-9570-A58B5DCCDDB8}"/>
                  </a:ext>
                </a:extLst>
              </p:cNvPr>
              <p:cNvSpPr>
                <a:spLocks noGrp="1"/>
              </p:cNvSpPr>
              <p:nvPr>
                <p:ph idx="1"/>
              </p:nvPr>
            </p:nvSpPr>
            <p:spPr>
              <a:xfrm>
                <a:off x="838200" y="928210"/>
                <a:ext cx="10515600" cy="6925470"/>
              </a:xfrm>
            </p:spPr>
            <p:txBody>
              <a:bodyPr>
                <a:normAutofit/>
              </a:bodyPr>
              <a:lstStyle/>
              <a:p>
                <a:r>
                  <a:rPr lang="en-US" altLang="ko-KR" sz="2100" dirty="0"/>
                  <a:t>Key idea is to prevent the likelihood from being unbounded by constraining the parameter space. Hence, it suffices to check whether our semiparametric mixture model satisfies </a:t>
                </a:r>
                <a14:m>
                  <m:oMath xmlns:m="http://schemas.openxmlformats.org/officeDocument/2006/math">
                    <m:r>
                      <a:rPr lang="en-US" altLang="ko-KR" sz="2100" b="0" i="1" smtClean="0">
                        <a:latin typeface="Cambria Math" panose="02040503050406030204" pitchFamily="18" charset="0"/>
                      </a:rPr>
                      <m:t>𝑓</m:t>
                    </m:r>
                    <m:r>
                      <a:rPr lang="en-US" altLang="ko-KR" sz="2100" b="0" i="1" smtClean="0">
                        <a:latin typeface="Cambria Math" panose="02040503050406030204" pitchFamily="18" charset="0"/>
                      </a:rPr>
                      <m:t>∈</m:t>
                    </m:r>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𝐹</m:t>
                        </m:r>
                      </m:e>
                      <m:sub>
                        <m:r>
                          <a:rPr lang="en-US" altLang="ko-KR" sz="2100" b="0" i="1" smtClean="0">
                            <a:latin typeface="Cambria Math" panose="02040503050406030204" pitchFamily="18" charset="0"/>
                          </a:rPr>
                          <m:t>𝜂</m:t>
                        </m:r>
                      </m:sub>
                    </m:sSub>
                  </m:oMath>
                </a14:m>
                <a:r>
                  <a:rPr lang="en-US" altLang="ko-KR" sz="2100" dirty="0"/>
                  <a:t> for some </a:t>
                </a:r>
                <a14:m>
                  <m:oMath xmlns:m="http://schemas.openxmlformats.org/officeDocument/2006/math">
                    <m:r>
                      <a:rPr lang="en-US" altLang="ko-KR" sz="2100" b="0" i="1" smtClean="0">
                        <a:latin typeface="Cambria Math" panose="02040503050406030204" pitchFamily="18" charset="0"/>
                      </a:rPr>
                      <m:t>𝜂</m:t>
                    </m:r>
                    <m:r>
                      <a:rPr lang="en-US" altLang="ko-KR" sz="2100" b="0" i="1" smtClean="0">
                        <a:latin typeface="Cambria Math" panose="02040503050406030204" pitchFamily="18" charset="0"/>
                      </a:rPr>
                      <m:t>∈(0,1]</m:t>
                    </m:r>
                  </m:oMath>
                </a14:m>
                <a:r>
                  <a:rPr lang="en-US" altLang="ko-KR" sz="2100" dirty="0"/>
                  <a:t> where </a:t>
                </a:r>
                <a14:m>
                  <m:oMath xmlns:m="http://schemas.openxmlformats.org/officeDocument/2006/math">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𝐹</m:t>
                        </m:r>
                      </m:e>
                      <m:sub>
                        <m:r>
                          <a:rPr lang="en-US" altLang="ko-KR" sz="2100" b="0" i="1" smtClean="0">
                            <a:latin typeface="Cambria Math" panose="02040503050406030204" pitchFamily="18" charset="0"/>
                          </a:rPr>
                          <m:t>𝜂</m:t>
                        </m:r>
                      </m:sub>
                    </m:sSub>
                    <m:r>
                      <a:rPr lang="en-US" altLang="ko-KR" sz="2100" b="0" i="0" smtClean="0">
                        <a:latin typeface="Cambria Math" panose="02040503050406030204" pitchFamily="18" charset="0"/>
                      </a:rPr>
                      <m:t> </m:t>
                    </m:r>
                  </m:oMath>
                </a14:m>
                <a:r>
                  <a:rPr lang="en-US" altLang="ko-KR" sz="2100" dirty="0"/>
                  <a:t>is defined as follows:</a:t>
                </a:r>
              </a:p>
              <a:p>
                <a:endParaRPr lang="en-US" altLang="ko-KR" sz="2100" dirty="0"/>
              </a:p>
              <a:p>
                <a:endParaRPr lang="en-US" altLang="ko-KR" sz="2100" dirty="0"/>
              </a:p>
              <a:p>
                <a:endParaRPr lang="en-US" altLang="ko-KR" sz="2100" dirty="0"/>
              </a:p>
              <a:p>
                <a:endParaRPr lang="en-US" altLang="ko-KR" sz="2100" dirty="0"/>
              </a:p>
              <a:p>
                <a:endParaRPr lang="en-US" altLang="ko-KR" sz="2100" dirty="0"/>
              </a:p>
              <a:p>
                <a:endParaRPr lang="en-US" altLang="ko-KR" sz="2100" dirty="0"/>
              </a:p>
              <a:p>
                <a:endParaRPr lang="en-US" altLang="ko-KR" sz="2100" dirty="0"/>
              </a:p>
              <a:p>
                <a:endParaRPr lang="en-US" altLang="ko-KR" sz="2100" dirty="0"/>
              </a:p>
              <a:p>
                <a:endParaRPr lang="en-US" altLang="ko-KR" sz="2100" dirty="0"/>
              </a:p>
              <a:p>
                <a:r>
                  <a:rPr lang="en-US" altLang="ko-KR" sz="2100" dirty="0"/>
                  <a:t>is satisfied as long as the mode of alternative density does not increase to ∞, and it is not so much a restrictive one for any alternative density.</a:t>
                </a:r>
                <a:endParaRPr lang="ko-KR" altLang="en-US" sz="2100" dirty="0"/>
              </a:p>
            </p:txBody>
          </p:sp>
        </mc:Choice>
        <mc:Fallback xmlns="">
          <p:sp>
            <p:nvSpPr>
              <p:cNvPr id="3" name="내용 개체 틀 2">
                <a:extLst>
                  <a:ext uri="{FF2B5EF4-FFF2-40B4-BE49-F238E27FC236}">
                    <a16:creationId xmlns:a16="http://schemas.microsoft.com/office/drawing/2014/main" id="{7BFB9B35-B996-4E18-9570-A58B5DCCDDB8}"/>
                  </a:ext>
                </a:extLst>
              </p:cNvPr>
              <p:cNvSpPr>
                <a:spLocks noGrp="1" noRot="1" noChangeAspect="1" noMove="1" noResize="1" noEditPoints="1" noAdjustHandles="1" noChangeArrowheads="1" noChangeShapeType="1" noTextEdit="1"/>
              </p:cNvSpPr>
              <p:nvPr>
                <p:ph idx="1"/>
              </p:nvPr>
            </p:nvSpPr>
            <p:spPr>
              <a:xfrm>
                <a:off x="838200" y="928210"/>
                <a:ext cx="10515600" cy="6925470"/>
              </a:xfrm>
              <a:blipFill>
                <a:blip r:embed="rId3"/>
                <a:stretch>
                  <a:fillRect l="-580" t="-968" r="-52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A9D8C928-2C27-4310-A350-9B3BAF1ADFA5}"/>
              </a:ext>
            </a:extLst>
          </p:cNvPr>
          <p:cNvPicPr>
            <a:picLocks noChangeAspect="1"/>
          </p:cNvPicPr>
          <p:nvPr/>
        </p:nvPicPr>
        <p:blipFill>
          <a:blip r:embed="rId4"/>
          <a:stretch>
            <a:fillRect/>
          </a:stretch>
        </p:blipFill>
        <p:spPr>
          <a:xfrm>
            <a:off x="2966720" y="1802603"/>
            <a:ext cx="5608320" cy="3913827"/>
          </a:xfrm>
          <a:prstGeom prst="rect">
            <a:avLst/>
          </a:prstGeom>
        </p:spPr>
      </p:pic>
      <p:sp>
        <p:nvSpPr>
          <p:cNvPr id="6" name="제목 1">
            <a:extLst>
              <a:ext uri="{FF2B5EF4-FFF2-40B4-BE49-F238E27FC236}">
                <a16:creationId xmlns:a16="http://schemas.microsoft.com/office/drawing/2014/main" id="{A6309C64-FC66-4353-8A77-793504C5818C}"/>
              </a:ext>
            </a:extLst>
          </p:cNvPr>
          <p:cNvSpPr>
            <a:spLocks noGrp="1"/>
          </p:cNvSpPr>
          <p:nvPr>
            <p:ph type="title"/>
          </p:nvPr>
        </p:nvSpPr>
        <p:spPr>
          <a:xfrm>
            <a:off x="270845" y="-121287"/>
            <a:ext cx="10515600" cy="1325563"/>
          </a:xfrm>
        </p:spPr>
        <p:txBody>
          <a:bodyPr>
            <a:normAutofit/>
          </a:bodyPr>
          <a:lstStyle/>
          <a:p>
            <a:r>
              <a:rPr lang="en-US" altLang="ko-KR" sz="3000" dirty="0"/>
              <a:t>Semiparametric Mixture Model – consistency</a:t>
            </a:r>
            <a:endParaRPr lang="ko-KR" altLang="en-US" sz="3000" dirty="0"/>
          </a:p>
        </p:txBody>
      </p:sp>
    </p:spTree>
    <p:extLst>
      <p:ext uri="{BB962C8B-B14F-4D97-AF65-F5344CB8AC3E}">
        <p14:creationId xmlns:p14="http://schemas.microsoft.com/office/powerpoint/2010/main" val="18296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7BFB9B35-B996-4E18-9570-A58B5DCCDDB8}"/>
                  </a:ext>
                </a:extLst>
              </p:cNvPr>
              <p:cNvSpPr>
                <a:spLocks noGrp="1"/>
              </p:cNvSpPr>
              <p:nvPr>
                <p:ph idx="1"/>
              </p:nvPr>
            </p:nvSpPr>
            <p:spPr>
              <a:xfrm>
                <a:off x="838200" y="1661362"/>
                <a:ext cx="10515600" cy="4826569"/>
              </a:xfrm>
            </p:spPr>
            <p:txBody>
              <a:bodyPr>
                <a:noAutofit/>
              </a:bodyPr>
              <a:lstStyle/>
              <a:p>
                <a:r>
                  <a:rPr lang="en-US" altLang="ko-KR" sz="2200" b="1" dirty="0"/>
                  <a:t>1. Initialization</a:t>
                </a:r>
                <a:r>
                  <a:rPr lang="en-US" altLang="ko-KR" sz="2200" dirty="0"/>
                  <a:t>: Set </a:t>
                </a:r>
                <a14:m>
                  <m:oMath xmlns:m="http://schemas.openxmlformats.org/officeDocument/2006/math">
                    <m:r>
                      <a:rPr lang="en-US" altLang="ko-KR" sz="2200" b="0" i="1" smtClean="0">
                        <a:latin typeface="Cambria Math" panose="02040503050406030204" pitchFamily="18" charset="0"/>
                      </a:rPr>
                      <m:t>𝑘</m:t>
                    </m:r>
                    <m:r>
                      <a:rPr lang="en-US" altLang="ko-KR" sz="2200" b="0" i="1" smtClean="0">
                        <a:latin typeface="Cambria Math" panose="02040503050406030204" pitchFamily="18" charset="0"/>
                      </a:rPr>
                      <m:t>=0</m:t>
                    </m:r>
                  </m:oMath>
                </a14:m>
                <a:r>
                  <a:rPr lang="en-US" altLang="ko-KR" sz="2200" dirty="0"/>
                  <a:t> and run the EM algorithm for a Gaussian mixture to get initial values </a:t>
                </a:r>
                <a14:m>
                  <m:oMath xmlns:m="http://schemas.openxmlformats.org/officeDocument/2006/math">
                    <m:r>
                      <a:rPr lang="en-US" altLang="ko-KR" sz="2200" b="0" i="1" smtClean="0">
                        <a:latin typeface="Cambria Math" panose="02040503050406030204" pitchFamily="18" charset="0"/>
                      </a:rPr>
                      <m:t>(</m:t>
                    </m:r>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𝑝</m:t>
                        </m:r>
                      </m:e>
                      <m:sub>
                        <m:r>
                          <a:rPr lang="en-US" altLang="ko-KR" sz="2200" b="0" i="1" smtClean="0">
                            <a:latin typeface="Cambria Math" panose="02040503050406030204" pitchFamily="18" charset="0"/>
                          </a:rPr>
                          <m:t>0</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𝜇</m:t>
                        </m:r>
                      </m:e>
                      <m:sup>
                        <m:r>
                          <a:rPr lang="en-US" altLang="ko-KR" sz="2200" b="0" i="1" smtClean="0">
                            <a:latin typeface="Cambria Math" panose="02040503050406030204" pitchFamily="18" charset="0"/>
                          </a:rPr>
                          <m:t>(0)</m:t>
                        </m:r>
                      </m:sup>
                    </m:sSup>
                    <m:r>
                      <a:rPr lang="en-US" altLang="ko-KR" sz="2200" b="0" i="1" smtClean="0">
                        <a:latin typeface="Cambria Math" panose="02040503050406030204" pitchFamily="18" charset="0"/>
                      </a:rPr>
                      <m:t>, </m:t>
                    </m:r>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𝜎</m:t>
                        </m:r>
                      </m:e>
                      <m:sup>
                        <m:r>
                          <a:rPr lang="en-US" altLang="ko-KR" sz="2200" b="0" i="1" smtClean="0">
                            <a:latin typeface="Cambria Math" panose="02040503050406030204" pitchFamily="18" charset="0"/>
                          </a:rPr>
                          <m:t>2(0)</m:t>
                        </m:r>
                      </m:sup>
                    </m:sSup>
                    <m:r>
                      <a:rPr lang="en-US" altLang="ko-KR" sz="2200" b="0" i="1" smtClean="0">
                        <a:latin typeface="Cambria Math" panose="02040503050406030204" pitchFamily="18" charset="0"/>
                      </a:rPr>
                      <m:t>)</m:t>
                    </m:r>
                  </m:oMath>
                </a14:m>
                <a:r>
                  <a:rPr lang="en-US" altLang="ko-KR" sz="2200" dirty="0"/>
                  <a:t>,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𝑓</m:t>
                        </m:r>
                      </m:e>
                      <m:sub>
                        <m:r>
                          <a:rPr lang="en-US" altLang="ko-KR" sz="2200" b="0" i="1" smtClean="0">
                            <a:latin typeface="Cambria Math" panose="02040503050406030204" pitchFamily="18" charset="0"/>
                          </a:rPr>
                          <m:t>1</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𝑧</m:t>
                        </m:r>
                      </m:e>
                      <m:sub>
                        <m:r>
                          <a:rPr lang="en-US" altLang="ko-KR" sz="2200" b="0" i="1" smtClean="0">
                            <a:latin typeface="Cambria Math" panose="02040503050406030204" pitchFamily="18" charset="0"/>
                          </a:rPr>
                          <m:t>𝑖</m:t>
                        </m:r>
                      </m:sub>
                    </m:sSub>
                    <m:r>
                      <a:rPr lang="en-US" altLang="ko-KR" sz="2200" b="0" i="1" smtClean="0">
                        <a:latin typeface="Cambria Math" panose="02040503050406030204" pitchFamily="18" charset="0"/>
                      </a:rPr>
                      <m:t>)</m:t>
                    </m:r>
                  </m:oMath>
                </a14:m>
                <a:r>
                  <a:rPr lang="en-US" altLang="ko-KR" sz="2200" dirty="0"/>
                  <a:t>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oMath>
                </a14:m>
                <a:r>
                  <a:rPr lang="en-US" altLang="ko-KR" sz="2200" dirty="0"/>
                  <a:t> Put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𝛾</m:t>
                        </m:r>
                      </m:e>
                      <m:sub>
                        <m:r>
                          <a:rPr lang="en-US" altLang="ko-KR" sz="2200" b="0" i="1" smtClean="0">
                            <a:latin typeface="Cambria Math" panose="02040503050406030204" pitchFamily="18" charset="0"/>
                          </a:rPr>
                          <m:t>𝑖</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m:t>
                            </m:r>
                          </m:e>
                        </m:d>
                      </m:sup>
                    </m:sSubSup>
                    <m:r>
                      <a:rPr lang="en-US" altLang="ko-KR" sz="2200" b="0" i="1" smtClean="0">
                        <a:latin typeface="Cambria Math" panose="02040503050406030204" pitchFamily="18" charset="0"/>
                      </a:rPr>
                      <m:t>=0, </m:t>
                    </m:r>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endParaRPr lang="en-US" altLang="ko-KR" sz="2200" dirty="0"/>
              </a:p>
              <a:p>
                <a:r>
                  <a:rPr lang="en-US" altLang="ko-KR" sz="2200" b="1" dirty="0"/>
                  <a:t>2. E-step</a:t>
                </a:r>
                <a:r>
                  <a:rPr lang="en-US" altLang="ko-KR" sz="2200" dirty="0"/>
                  <a:t>: Compute the posterior probability: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endParaRPr lang="en-US" altLang="ko-KR" sz="2200" dirty="0"/>
              </a:p>
              <a:p>
                <a:endParaRPr lang="en-US" altLang="ko-KR" sz="2200" dirty="0"/>
              </a:p>
              <a:p>
                <a:endParaRPr lang="en-US" altLang="ko-KR" sz="2200" dirty="0"/>
              </a:p>
              <a:p>
                <a:endParaRPr lang="en-US" altLang="ko-KR" sz="2200" dirty="0"/>
              </a:p>
              <a:p>
                <a:r>
                  <a:rPr lang="en-US" altLang="ko-KR" sz="2200" b="1" dirty="0"/>
                  <a:t>3. M-step</a:t>
                </a:r>
                <a:r>
                  <a:rPr lang="en-US" altLang="ko-KR" sz="2200" dirty="0"/>
                  <a:t>: Compute the log-concave estimates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𝑓</m:t>
                        </m:r>
                      </m:e>
                      <m:sub>
                        <m:r>
                          <a:rPr lang="en-US" altLang="ko-KR" sz="2200" b="0" i="1" smtClean="0">
                            <a:latin typeface="Cambria Math" panose="02040503050406030204" pitchFamily="18" charset="0"/>
                          </a:rPr>
                          <m:t>1</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𝑘</m:t>
                            </m:r>
                            <m:r>
                              <a:rPr lang="en-US" altLang="ko-KR" sz="2200" b="0" i="1" smtClean="0">
                                <a:latin typeface="Cambria Math" panose="02040503050406030204" pitchFamily="18" charset="0"/>
                              </a:rPr>
                              <m:t>+1</m:t>
                            </m:r>
                          </m:e>
                        </m:d>
                      </m:sup>
                    </m:sSubSup>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𝑧</m:t>
                        </m:r>
                      </m:e>
                      <m:sub>
                        <m:r>
                          <a:rPr lang="en-US" altLang="ko-KR" sz="2200" b="0" i="1" smtClean="0">
                            <a:latin typeface="Cambria Math" panose="02040503050406030204" pitchFamily="18" charset="0"/>
                          </a:rPr>
                          <m:t>𝑖</m:t>
                        </m:r>
                      </m:sub>
                    </m:sSub>
                    <m:r>
                      <a:rPr lang="en-US" altLang="ko-KR" sz="2200" b="0" i="1" smtClean="0">
                        <a:latin typeface="Cambria Math" panose="02040503050406030204" pitchFamily="18" charset="0"/>
                      </a:rPr>
                      <m:t>)</m:t>
                    </m:r>
                  </m:oMath>
                </a14:m>
                <a:r>
                  <a:rPr lang="en-US" altLang="ko-KR" sz="2200" dirty="0"/>
                  <a:t> based on </a:t>
                </a:r>
                <a14:m>
                  <m:oMath xmlns:m="http://schemas.openxmlformats.org/officeDocument/2006/math">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𝑧</m:t>
                        </m:r>
                      </m:e>
                      <m:sub>
                        <m:r>
                          <a:rPr lang="en-US" altLang="ko-KR" sz="2200" b="0" i="1" smtClean="0">
                            <a:latin typeface="Cambria Math" panose="02040503050406030204" pitchFamily="18" charset="0"/>
                          </a:rPr>
                          <m:t>𝑖</m:t>
                        </m:r>
                      </m:sub>
                    </m:sSub>
                    <m:r>
                      <a:rPr lang="en-US" altLang="ko-KR" sz="2200" b="0" i="0" smtClean="0">
                        <a:latin typeface="Cambria Math" panose="02040503050406030204" pitchFamily="18" charset="0"/>
                      </a:rPr>
                      <m:t> </m:t>
                    </m:r>
                  </m:oMath>
                </a14:m>
                <a:r>
                  <a:rPr lang="en-US" altLang="ko-KR" sz="2200" dirty="0"/>
                  <a:t>with weights </a:t>
                </a:r>
                <a14:m>
                  <m:oMath xmlns:m="http://schemas.openxmlformats.org/officeDocument/2006/math">
                    <m:sSubSup>
                      <m:sSubSupPr>
                        <m:ctrlPr>
                          <a:rPr lang="en-US" altLang="ko-KR" sz="2200" b="0" i="1" smtClean="0">
                            <a:latin typeface="Cambria Math" panose="02040503050406030204" pitchFamily="18" charset="0"/>
                          </a:rPr>
                        </m:ctrlPr>
                      </m:sSubSupPr>
                      <m:e>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𝛾</m:t>
                        </m:r>
                      </m:e>
                      <m:sub>
                        <m:r>
                          <a:rPr lang="en-US" altLang="ko-KR" sz="2200" b="0" i="1" smtClean="0">
                            <a:latin typeface="Cambria Math" panose="02040503050406030204" pitchFamily="18" charset="0"/>
                          </a:rPr>
                          <m:t>𝑖</m:t>
                        </m:r>
                      </m:sub>
                      <m:sup>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𝑘</m:t>
                            </m:r>
                            <m:r>
                              <a:rPr lang="en-US" altLang="ko-KR" sz="2200" b="0" i="1" smtClean="0">
                                <a:latin typeface="Cambria Math" panose="02040503050406030204" pitchFamily="18" charset="0"/>
                              </a:rPr>
                              <m:t>+1</m:t>
                            </m:r>
                          </m:e>
                        </m:d>
                      </m:sup>
                    </m:sSubSup>
                  </m:oMath>
                </a14:m>
                <a:r>
                  <a:rPr lang="en-US" altLang="ko-KR" sz="2200" dirty="0"/>
                  <a:t> for </a:t>
                </a:r>
                <a14:m>
                  <m:oMath xmlns:m="http://schemas.openxmlformats.org/officeDocument/2006/math">
                    <m:r>
                      <a:rPr lang="en-US" altLang="ko-KR" sz="2200" b="0" i="1" smtClean="0">
                        <a:latin typeface="Cambria Math" panose="02040503050406030204" pitchFamily="18" charset="0"/>
                      </a:rPr>
                      <m:t>𝑖</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𝑁</m:t>
                    </m:r>
                  </m:oMath>
                </a14:m>
                <a:r>
                  <a:rPr lang="en-US" altLang="ko-KR" sz="2200" dirty="0"/>
                  <a:t> And put</a:t>
                </a:r>
              </a:p>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p:txBody>
          </p:sp>
        </mc:Choice>
        <mc:Fallback xmlns="">
          <p:sp>
            <p:nvSpPr>
              <p:cNvPr id="3" name="내용 개체 틀 2">
                <a:extLst>
                  <a:ext uri="{FF2B5EF4-FFF2-40B4-BE49-F238E27FC236}">
                    <a16:creationId xmlns:a16="http://schemas.microsoft.com/office/drawing/2014/main" id="{7BFB9B35-B996-4E18-9570-A58B5DCCDDB8}"/>
                  </a:ext>
                </a:extLst>
              </p:cNvPr>
              <p:cNvSpPr>
                <a:spLocks noGrp="1" noRot="1" noChangeAspect="1" noMove="1" noResize="1" noEditPoints="1" noAdjustHandles="1" noChangeArrowheads="1" noChangeShapeType="1" noTextEdit="1"/>
              </p:cNvSpPr>
              <p:nvPr>
                <p:ph idx="1"/>
              </p:nvPr>
            </p:nvSpPr>
            <p:spPr>
              <a:xfrm>
                <a:off x="838200" y="1661362"/>
                <a:ext cx="10515600" cy="4826569"/>
              </a:xfrm>
              <a:blipFill>
                <a:blip r:embed="rId3"/>
                <a:stretch>
                  <a:fillRect l="-696" t="-1643" r="-1101"/>
                </a:stretch>
              </a:blipFill>
            </p:spPr>
            <p:txBody>
              <a:bodyPr/>
              <a:lstStyle/>
              <a:p>
                <a:r>
                  <a:rPr lang="ko-KR" altLang="en-US">
                    <a:noFill/>
                  </a:rPr>
                  <a:t> </a:t>
                </a:r>
              </a:p>
            </p:txBody>
          </p:sp>
        </mc:Fallback>
      </mc:AlternateContent>
      <p:sp>
        <p:nvSpPr>
          <p:cNvPr id="6" name="제목 1">
            <a:extLst>
              <a:ext uri="{FF2B5EF4-FFF2-40B4-BE49-F238E27FC236}">
                <a16:creationId xmlns:a16="http://schemas.microsoft.com/office/drawing/2014/main" id="{A6309C64-FC66-4353-8A77-793504C5818C}"/>
              </a:ext>
            </a:extLst>
          </p:cNvPr>
          <p:cNvSpPr>
            <a:spLocks noGrp="1"/>
          </p:cNvSpPr>
          <p:nvPr>
            <p:ph type="title"/>
          </p:nvPr>
        </p:nvSpPr>
        <p:spPr>
          <a:xfrm>
            <a:off x="206257" y="0"/>
            <a:ext cx="10515600" cy="1325563"/>
          </a:xfrm>
        </p:spPr>
        <p:txBody>
          <a:bodyPr>
            <a:normAutofit/>
          </a:bodyPr>
          <a:lstStyle/>
          <a:p>
            <a:r>
              <a:rPr lang="en-US" altLang="ko-KR" sz="3000" dirty="0"/>
              <a:t>EM algorithm</a:t>
            </a:r>
            <a:br>
              <a:rPr lang="en-US" altLang="ko-KR" sz="3000" dirty="0"/>
            </a:br>
            <a:endParaRPr lang="ko-KR" altLang="en-US" sz="3000" dirty="0"/>
          </a:p>
        </p:txBody>
      </p:sp>
      <p:pic>
        <p:nvPicPr>
          <p:cNvPr id="4" name="그림 3">
            <a:extLst>
              <a:ext uri="{FF2B5EF4-FFF2-40B4-BE49-F238E27FC236}">
                <a16:creationId xmlns:a16="http://schemas.microsoft.com/office/drawing/2014/main" id="{12BC71D1-4B0E-4D97-A317-CF71DCC5B972}"/>
              </a:ext>
            </a:extLst>
          </p:cNvPr>
          <p:cNvPicPr>
            <a:picLocks noChangeAspect="1"/>
          </p:cNvPicPr>
          <p:nvPr/>
        </p:nvPicPr>
        <p:blipFill>
          <a:blip r:embed="rId4"/>
          <a:stretch>
            <a:fillRect/>
          </a:stretch>
        </p:blipFill>
        <p:spPr>
          <a:xfrm>
            <a:off x="3488509" y="180417"/>
            <a:ext cx="5886993" cy="1372156"/>
          </a:xfrm>
          <a:prstGeom prst="rect">
            <a:avLst/>
          </a:prstGeom>
        </p:spPr>
      </p:pic>
      <p:pic>
        <p:nvPicPr>
          <p:cNvPr id="8" name="그림 7">
            <a:extLst>
              <a:ext uri="{FF2B5EF4-FFF2-40B4-BE49-F238E27FC236}">
                <a16:creationId xmlns:a16="http://schemas.microsoft.com/office/drawing/2014/main" id="{E9C280DF-5D01-45AA-BE9D-99B6250BF764}"/>
              </a:ext>
            </a:extLst>
          </p:cNvPr>
          <p:cNvPicPr>
            <a:picLocks noChangeAspect="1"/>
          </p:cNvPicPr>
          <p:nvPr/>
        </p:nvPicPr>
        <p:blipFill>
          <a:blip r:embed="rId5"/>
          <a:stretch>
            <a:fillRect/>
          </a:stretch>
        </p:blipFill>
        <p:spPr>
          <a:xfrm>
            <a:off x="6432006" y="4700555"/>
            <a:ext cx="3376023" cy="2131196"/>
          </a:xfrm>
          <a:prstGeom prst="rect">
            <a:avLst/>
          </a:prstGeom>
        </p:spPr>
      </p:pic>
      <p:pic>
        <p:nvPicPr>
          <p:cNvPr id="10" name="그림 9">
            <a:extLst>
              <a:ext uri="{FF2B5EF4-FFF2-40B4-BE49-F238E27FC236}">
                <a16:creationId xmlns:a16="http://schemas.microsoft.com/office/drawing/2014/main" id="{4C1929FB-D56F-4B1B-B593-2A6BE8A05B3E}"/>
              </a:ext>
            </a:extLst>
          </p:cNvPr>
          <p:cNvPicPr>
            <a:picLocks noChangeAspect="1"/>
          </p:cNvPicPr>
          <p:nvPr/>
        </p:nvPicPr>
        <p:blipFill>
          <a:blip r:embed="rId6"/>
          <a:stretch>
            <a:fillRect/>
          </a:stretch>
        </p:blipFill>
        <p:spPr>
          <a:xfrm>
            <a:off x="3320143" y="2837711"/>
            <a:ext cx="4669972" cy="1271117"/>
          </a:xfrm>
          <a:prstGeom prst="rect">
            <a:avLst/>
          </a:prstGeom>
        </p:spPr>
      </p:pic>
    </p:spTree>
    <p:extLst>
      <p:ext uri="{BB962C8B-B14F-4D97-AF65-F5344CB8AC3E}">
        <p14:creationId xmlns:p14="http://schemas.microsoft.com/office/powerpoint/2010/main" val="15909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7BFB9B35-B996-4E18-9570-A58B5DCCDDB8}"/>
                  </a:ext>
                </a:extLst>
              </p:cNvPr>
              <p:cNvSpPr>
                <a:spLocks noGrp="1"/>
              </p:cNvSpPr>
              <p:nvPr>
                <p:ph idx="1"/>
              </p:nvPr>
            </p:nvSpPr>
            <p:spPr>
              <a:xfrm>
                <a:off x="838200" y="1143000"/>
                <a:ext cx="10515600" cy="5464629"/>
              </a:xfrm>
            </p:spPr>
            <p:txBody>
              <a:bodyPr>
                <a:normAutofit/>
              </a:bodyPr>
              <a:lstStyle/>
              <a:p>
                <a:r>
                  <a:rPr lang="en-US" altLang="ko-KR" sz="2200" dirty="0"/>
                  <a:t>Suppose that one forms multivariate statistics </a:t>
                </a:r>
                <a14:m>
                  <m:oMath xmlns:m="http://schemas.openxmlformats.org/officeDocument/2006/math">
                    <m:r>
                      <a:rPr lang="en-US" altLang="ko-KR" sz="2200" b="0" i="1" smtClean="0">
                        <a:latin typeface="Cambria Math" panose="02040503050406030204" pitchFamily="18" charset="0"/>
                      </a:rPr>
                      <m:t>𝑍</m:t>
                    </m:r>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𝑍</m:t>
                        </m:r>
                      </m:e>
                      <m:sub>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𝑍</m:t>
                        </m:r>
                      </m:e>
                      <m:sub>
                        <m:r>
                          <a:rPr lang="en-US" altLang="ko-KR" sz="2200" b="0" i="1" smtClean="0">
                            <a:latin typeface="Cambria Math" panose="02040503050406030204" pitchFamily="18" charset="0"/>
                          </a:rPr>
                          <m:t>𝑑</m:t>
                        </m:r>
                      </m:sub>
                    </m:sSub>
                    <m:r>
                      <a:rPr lang="en-US" altLang="ko-KR" sz="2200" b="0" i="1" smtClean="0">
                        <a:latin typeface="Cambria Math" panose="02040503050406030204" pitchFamily="18" charset="0"/>
                      </a:rPr>
                      <m:t>)</m:t>
                    </m:r>
                  </m:oMath>
                </a14:m>
                <a:r>
                  <a:rPr lang="en-US" altLang="ko-KR" sz="2200" dirty="0"/>
                  <a:t> where each component is collected from a different study. </a:t>
                </a:r>
              </a:p>
              <a:p>
                <a:r>
                  <a:rPr lang="en-US" altLang="ko-KR" sz="2200" dirty="0"/>
                  <a:t>However, applying </a:t>
                </a:r>
                <a:r>
                  <a:rPr lang="en-US" altLang="ko-KR" sz="2200" dirty="0" err="1"/>
                  <a:t>Efron’s</a:t>
                </a:r>
                <a:r>
                  <a:rPr lang="en-US" altLang="ko-KR" sz="2200" dirty="0"/>
                  <a:t> method to multivariate is not straightforward. </a:t>
                </a:r>
              </a:p>
              <a:p>
                <a:endParaRPr lang="en-US" altLang="ko-KR" sz="2200" dirty="0"/>
              </a:p>
              <a:p>
                <a:r>
                  <a:rPr lang="en-US" altLang="ko-KR" sz="2200" dirty="0"/>
                  <a:t>Md-</a:t>
                </a:r>
                <a:r>
                  <a:rPr lang="en-US" altLang="ko-KR" sz="2200" dirty="0" err="1"/>
                  <a:t>fdr</a:t>
                </a:r>
                <a:endParaRPr lang="en-US" altLang="ko-KR" sz="2200" dirty="0"/>
              </a:p>
              <a:p>
                <a:endParaRPr lang="en-US" altLang="ko-KR" sz="2200" dirty="0"/>
              </a:p>
              <a:p>
                <a:r>
                  <a:rPr lang="da-DK" altLang="ko-KR" sz="2200" dirty="0"/>
                  <a:t>Ploner et al. (2006) </a:t>
                </a:r>
                <a:r>
                  <a:rPr lang="en-US" altLang="ko-KR" sz="2200" dirty="0"/>
                  <a:t>method still requires a smoothing parameter and has an issue with boundary bias. Furthermore, their method is only applicable to combining t-test statistics with standard error estimates for each gene. </a:t>
                </a:r>
              </a:p>
              <a:p>
                <a:r>
                  <a:rPr lang="en-US" altLang="ko-KR" sz="2200" dirty="0"/>
                  <a:t>On the other hand, our method is straightforward to extend to multivariate cases and is not involved in choosing a smoothing parameter.</a:t>
                </a:r>
              </a:p>
              <a:p>
                <a:r>
                  <a:rPr lang="en-US" altLang="ko-KR" sz="2200" dirty="0"/>
                  <a:t>implemented multivariate log-concave estimation in R package </a:t>
                </a:r>
                <a:r>
                  <a:rPr lang="en-US" altLang="ko-KR" sz="2200" dirty="0" err="1"/>
                  <a:t>LogConcDEAD</a:t>
                </a:r>
                <a:endParaRPr lang="ko-KR" altLang="en-US" sz="2200" dirty="0"/>
              </a:p>
            </p:txBody>
          </p:sp>
        </mc:Choice>
        <mc:Fallback xmlns="">
          <p:sp>
            <p:nvSpPr>
              <p:cNvPr id="3" name="내용 개체 틀 2">
                <a:extLst>
                  <a:ext uri="{FF2B5EF4-FFF2-40B4-BE49-F238E27FC236}">
                    <a16:creationId xmlns:a16="http://schemas.microsoft.com/office/drawing/2014/main" id="{7BFB9B35-B996-4E18-9570-A58B5DCCDDB8}"/>
                  </a:ext>
                </a:extLst>
              </p:cNvPr>
              <p:cNvSpPr>
                <a:spLocks noGrp="1" noRot="1" noChangeAspect="1" noMove="1" noResize="1" noEditPoints="1" noAdjustHandles="1" noChangeArrowheads="1" noChangeShapeType="1" noTextEdit="1"/>
              </p:cNvSpPr>
              <p:nvPr>
                <p:ph idx="1"/>
              </p:nvPr>
            </p:nvSpPr>
            <p:spPr>
              <a:xfrm>
                <a:off x="838200" y="1143000"/>
                <a:ext cx="10515600" cy="5464629"/>
              </a:xfrm>
              <a:blipFill>
                <a:blip r:embed="rId3"/>
                <a:stretch>
                  <a:fillRect l="-696" t="-1451"/>
                </a:stretch>
              </a:blipFill>
            </p:spPr>
            <p:txBody>
              <a:bodyPr/>
              <a:lstStyle/>
              <a:p>
                <a:r>
                  <a:rPr lang="ko-KR" altLang="en-US">
                    <a:noFill/>
                  </a:rPr>
                  <a:t> </a:t>
                </a:r>
              </a:p>
            </p:txBody>
          </p:sp>
        </mc:Fallback>
      </mc:AlternateContent>
      <p:sp>
        <p:nvSpPr>
          <p:cNvPr id="6" name="제목 1">
            <a:extLst>
              <a:ext uri="{FF2B5EF4-FFF2-40B4-BE49-F238E27FC236}">
                <a16:creationId xmlns:a16="http://schemas.microsoft.com/office/drawing/2014/main" id="{A6309C64-FC66-4353-8A77-793504C5818C}"/>
              </a:ext>
            </a:extLst>
          </p:cNvPr>
          <p:cNvSpPr>
            <a:spLocks noGrp="1"/>
          </p:cNvSpPr>
          <p:nvPr>
            <p:ph type="title"/>
          </p:nvPr>
        </p:nvSpPr>
        <p:spPr>
          <a:xfrm>
            <a:off x="249800" y="0"/>
            <a:ext cx="10515600" cy="1045029"/>
          </a:xfrm>
        </p:spPr>
        <p:txBody>
          <a:bodyPr>
            <a:normAutofit/>
          </a:bodyPr>
          <a:lstStyle/>
          <a:p>
            <a:r>
              <a:rPr lang="en-US" altLang="ko-KR" sz="3000" dirty="0"/>
              <a:t>Extension to Multiple Studies</a:t>
            </a:r>
            <a:endParaRPr lang="ko-KR" altLang="en-US" sz="3000" dirty="0"/>
          </a:p>
        </p:txBody>
      </p:sp>
      <p:pic>
        <p:nvPicPr>
          <p:cNvPr id="4" name="그림 3">
            <a:extLst>
              <a:ext uri="{FF2B5EF4-FFF2-40B4-BE49-F238E27FC236}">
                <a16:creationId xmlns:a16="http://schemas.microsoft.com/office/drawing/2014/main" id="{ED3935CD-84FE-491D-B227-A13E6A91BBDF}"/>
              </a:ext>
            </a:extLst>
          </p:cNvPr>
          <p:cNvPicPr>
            <a:picLocks noChangeAspect="1"/>
          </p:cNvPicPr>
          <p:nvPr/>
        </p:nvPicPr>
        <p:blipFill>
          <a:blip r:embed="rId4"/>
          <a:stretch>
            <a:fillRect/>
          </a:stretch>
        </p:blipFill>
        <p:spPr>
          <a:xfrm>
            <a:off x="4259825" y="2505075"/>
            <a:ext cx="2495550" cy="847725"/>
          </a:xfrm>
          <a:prstGeom prst="rect">
            <a:avLst/>
          </a:prstGeom>
        </p:spPr>
      </p:pic>
    </p:spTree>
    <p:extLst>
      <p:ext uri="{BB962C8B-B14F-4D97-AF65-F5344CB8AC3E}">
        <p14:creationId xmlns:p14="http://schemas.microsoft.com/office/powerpoint/2010/main" val="255653287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1606</Words>
  <Application>Microsoft Office PowerPoint</Application>
  <PresentationFormat>와이드스크린</PresentationFormat>
  <Paragraphs>142</Paragraphs>
  <Slides>20</Slides>
  <Notes>11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맑은 고딕</vt:lpstr>
      <vt:lpstr>Arial</vt:lpstr>
      <vt:lpstr>Cambria Math</vt:lpstr>
      <vt:lpstr>Times New Roman</vt:lpstr>
      <vt:lpstr>Office 테마</vt:lpstr>
      <vt:lpstr>A SEMIPARAMETRIC MIXTURE METHOD FOR LOCAL FALSE DISCOVERY RATE ESTIMATION FROM MULTIPLE STUDIES</vt:lpstr>
      <vt:lpstr>Abstract</vt:lpstr>
      <vt:lpstr>Abstract</vt:lpstr>
      <vt:lpstr>PowerPoint 프레젠테이션</vt:lpstr>
      <vt:lpstr>Semiparametric Mixture Model</vt:lpstr>
      <vt:lpstr>Semiparametric Mixture Model - consistency</vt:lpstr>
      <vt:lpstr>Semiparametric Mixture Model – consistency</vt:lpstr>
      <vt:lpstr>EM algorithm </vt:lpstr>
      <vt:lpstr>Extension to Multiple Studies</vt:lpstr>
      <vt:lpstr>Simulation Studies</vt:lpstr>
      <vt:lpstr>Simulations of Single Studies</vt:lpstr>
      <vt:lpstr>Simulations of Single Studies</vt:lpstr>
      <vt:lpstr>Simulations of Single Studies</vt:lpstr>
      <vt:lpstr>Simulations of Single Studies</vt:lpstr>
      <vt:lpstr>Simulations of Multiple Studies</vt:lpstr>
      <vt:lpstr>Common pathways across multiple studies</vt:lpstr>
      <vt:lpstr>Common pathways across multiple studies</vt:lpstr>
      <vt:lpstr>Discussion</vt:lpstr>
      <vt:lpstr>EM algorithm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SEMIPARAMETRIC MIXTURE METHOD FOR LOCAL FALSE DISCOVERY RATE ESTIMATION FROM MULTIPLE STUDIES</dc:title>
  <dc:creator>최 정인</dc:creator>
  <cp:lastModifiedBy>최 정인</cp:lastModifiedBy>
  <cp:revision>21</cp:revision>
  <dcterms:created xsi:type="dcterms:W3CDTF">2021-05-26T03:27:56Z</dcterms:created>
  <dcterms:modified xsi:type="dcterms:W3CDTF">2021-07-08T23:30:32Z</dcterms:modified>
</cp:coreProperties>
</file>