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70" r:id="rId2"/>
    <p:sldId id="394" r:id="rId3"/>
    <p:sldId id="425" r:id="rId4"/>
    <p:sldId id="42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81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4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57D31-5E66-4B7F-9BC0-F3E9B57C7C0C}" type="datetimeFigureOut">
              <a:rPr lang="ko-KR" altLang="en-US" smtClean="0"/>
              <a:t>2022. 1. 2.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988D8-89B6-44FD-BF4B-E2D7BB708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1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14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92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D883E-DCFD-4341-A71A-5A8EF57D2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BC219B-ECB4-4963-AC88-5910BA232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67025-1B3B-4E33-9589-EA0034FA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2022. 1. 2.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D8956-4AA8-430C-99EA-3AC0FB85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AF1DF-A547-4FB2-A27B-FCF47E1E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10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4F38F-7081-4F1C-9F22-12B1E967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F096F9-7C99-4CD2-AB61-2B3119B7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B4622-A30B-485C-96CE-7A8D6BDF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2022. 1. 2.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7B009-591C-448B-9728-558FD77B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9AF5C-1C66-431D-B3F0-7BB7E655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28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8BE538-44DF-4A79-9C6D-7773F4216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099066-0C1A-4EA6-B0F7-CE3428892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D618C-8CD4-4EF8-9C26-BFDC6259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2022. 1. 2.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6400D-D0B5-4AC1-B0B3-77F8CFDD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426C7-2AD6-493C-BE18-B75D8D28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30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993E-4FF3-4E4C-9A46-A5EFCD31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F7F85-84E5-4988-BE95-DC20BC056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C77B6-B628-45D8-B8FA-45DC36ED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2022. 1. 2.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248FD-944E-46D4-8C1F-D7959C64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4722F-0FD2-4DC8-8C1D-FDCA0DBD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5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068D5-445B-49DD-A17A-D9285530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517422-6E63-417A-95DA-79627906F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92689-92CD-4842-8E26-256EC75A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2022. 1. 2.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0C051-BBB5-41B2-B1A9-E64A4733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EA870-55C5-4918-BEF2-4AF8625C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5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B38B6-2973-4B34-91C8-BF4C6C24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56A422-1340-414D-9B85-47D579887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D1215E-1B79-4A0E-836C-8D5208CC8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525213-38E1-4FE8-A07A-8E926C09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2022. 1. 2.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3E6AD8-F17E-48E6-8C66-B22F64C7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AAD3E-3348-4780-8D39-C77E4CBA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30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8E924-D01B-47B4-B8BC-907CF701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5465A5-5609-416E-9670-8A36ECC0A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D4CB83-AE73-4842-B2D3-497E7BC00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BEFE06-78D7-4327-BF51-A779819A1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CBFD62-3936-4BFA-AE68-661D416B0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31ABE9-9465-4A04-A4CF-96AEA9A6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2022. 1. 2.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78F5B2-A443-46D0-AC8C-283D5DB4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549BC6-4999-4BF3-9D0A-FF1AF5DB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11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2AF1A-B4BF-4BBF-B6E2-6EEEAEEA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8F4A49-4D98-461B-A260-76E94BCB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2022. 1. 2.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0692C5-3E8D-42E0-9051-16E105D0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F38A34-FAFF-4A98-B42B-83F38565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67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C6F69B-2A9C-4DA7-B8AC-76BFE551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2022. 1. 2.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551D39-2267-4A62-9615-4ED334D3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0B8A99-4CBA-406A-BA62-0425BDFB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78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3CC71-56CC-40F9-9791-624D0F35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35B41-714C-4198-A40B-44AD831FB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20FCFE-285D-4B1B-8C0A-80233018C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B85045-B960-4CB4-B042-5E33423A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2022. 1. 2.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01826C-13FB-4922-BF58-18EB22B0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54FA45-8BDB-4DB6-BC69-401E828E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2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E17AF-09A4-41A3-BCA0-271A9A26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309D17-A5A3-41B3-89EE-C3AD1CAB8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BFA188-62C4-4F85-B374-6795C699E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43FEF3-E647-4D15-A49C-BBF82CC9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2022. 1. 2.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3F4A6E-27A4-47E7-836B-AF3106C2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B91535-6843-47FC-9D89-6318627C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9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1C33F9-B33D-462F-B07E-5A8675DB3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D6D7F-6F42-4822-B639-EA23B2B8E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91658-A347-482D-B062-DBB5E60B6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AF588-F991-4507-8752-DD4CDE7F2E64}" type="datetimeFigureOut">
              <a:rPr lang="ko-KR" altLang="en-US" smtClean="0"/>
              <a:t>2022. 1. 2.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508D7-5BA8-4F9C-A72A-7CD91A727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B9747-9B1B-47D0-A39B-C4728B475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75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41991" y="3028426"/>
            <a:ext cx="624069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multiLocalFDR</a:t>
            </a:r>
            <a:endParaRPr lang="ko-KR" altLang="en-US" sz="2667" dirty="0">
              <a:ln>
                <a:solidFill>
                  <a:schemeClr val="tx1">
                    <a:lumMod val="85000"/>
                    <a:lumOff val="15000"/>
                    <a:alpha val="5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07097" y="2488775"/>
            <a:ext cx="3985180" cy="533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직사각형 9"/>
          <p:cNvSpPr/>
          <p:nvPr/>
        </p:nvSpPr>
        <p:spPr>
          <a:xfrm>
            <a:off x="3600623" y="2488775"/>
            <a:ext cx="2323611" cy="5334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직각 삼각형 11"/>
          <p:cNvSpPr/>
          <p:nvPr/>
        </p:nvSpPr>
        <p:spPr>
          <a:xfrm>
            <a:off x="5299978" y="2488775"/>
            <a:ext cx="577007" cy="53348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직각 삼각형 12"/>
          <p:cNvSpPr/>
          <p:nvPr/>
        </p:nvSpPr>
        <p:spPr>
          <a:xfrm rot="16200000" flipH="1">
            <a:off x="5372065" y="2451352"/>
            <a:ext cx="532481" cy="60932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3503712" y="3525011"/>
            <a:ext cx="5088565" cy="60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4511824" y="3676770"/>
            <a:ext cx="3168352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spc="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최정인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00623" y="2505489"/>
            <a:ext cx="283338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33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R package</a:t>
            </a:r>
            <a:endParaRPr lang="ko-KR" altLang="en-US" sz="2133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929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9700" y="2364468"/>
            <a:ext cx="410555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079697" y="2364468"/>
            <a:ext cx="2064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126487" y="2364850"/>
            <a:ext cx="206400" cy="2064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327915" y="2364467"/>
            <a:ext cx="204024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667529" y="2324587"/>
            <a:ext cx="12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01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4F11-66A0-4001-8E76-82D44A7BB9F0}"/>
              </a:ext>
            </a:extLst>
          </p:cNvPr>
          <p:cNvSpPr txBox="1"/>
          <p:nvPr/>
        </p:nvSpPr>
        <p:spPr>
          <a:xfrm>
            <a:off x="2270348" y="2840299"/>
            <a:ext cx="72862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진행사항 </a:t>
            </a:r>
            <a:r>
              <a:rPr lang="en-US" altLang="ko-KR" sz="2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(12/30)</a:t>
            </a:r>
          </a:p>
          <a:p>
            <a:pPr algn="ctr"/>
            <a:endParaRPr lang="en-US" altLang="ko-KR" sz="28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1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1F71E3-518A-AD48-ADC2-8B8B14159489}"/>
              </a:ext>
            </a:extLst>
          </p:cNvPr>
          <p:cNvSpPr txBox="1"/>
          <p:nvPr/>
        </p:nvSpPr>
        <p:spPr>
          <a:xfrm>
            <a:off x="9132831" y="275359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진행사항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13A0295-8BC2-D940-8271-8CEEF1195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46" y="1162755"/>
            <a:ext cx="5105837" cy="51533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4430C6-161A-324D-BB41-63CA2A3364B1}"/>
              </a:ext>
            </a:extLst>
          </p:cNvPr>
          <p:cNvSpPr txBox="1"/>
          <p:nvPr/>
        </p:nvSpPr>
        <p:spPr>
          <a:xfrm>
            <a:off x="5489694" y="1638099"/>
            <a:ext cx="7286274" cy="4895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ea typeface="-윤고딕340" panose="02030504000101010101" pitchFamily="18" charset="-127"/>
              </a:rPr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ea typeface="-윤고딕340" panose="02030504000101010101" pitchFamily="18" charset="-127"/>
              </a:rPr>
              <a:t>2. A Semiparametric Mixture Method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ea typeface="-윤고딕340" panose="02030504000101010101" pitchFamily="18" charset="-127"/>
              </a:rPr>
              <a:t>    2.1. The model for single study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ea typeface="-윤고딕340" panose="02030504000101010101" pitchFamily="18" charset="-127"/>
              </a:rPr>
              <a:t>    2.2. Extension to multiple studies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ea typeface="-윤고딕340" panose="02030504000101010101" pitchFamily="18" charset="-127"/>
              </a:rPr>
              <a:t>    2.3. The EM algorithm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ea typeface="-윤고딕340" panose="02030504000101010101" pitchFamily="18" charset="-127"/>
              </a:rPr>
              <a:t>3. Simulation Studies Using multiLocalFDR  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ea typeface="-윤고딕340" panose="02030504000101010101" pitchFamily="18" charset="-127"/>
              </a:rPr>
              <a:t>   </a:t>
            </a:r>
            <a:r>
              <a:rPr lang="en-US" altLang="ko-KR" sz="15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ea typeface="-윤고딕340" panose="02030504000101010101" pitchFamily="18" charset="-127"/>
              </a:rPr>
              <a:t>3.1.</a:t>
            </a:r>
            <a:r>
              <a:rPr lang="ko-KR" altLang="en-US" sz="15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ea typeface="-윤고딕340" panose="02030504000101010101" pitchFamily="18" charset="-127"/>
              </a:rPr>
              <a:t> </a:t>
            </a:r>
            <a:r>
              <a:rPr lang="en-US" altLang="ko-KR" sz="15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ea typeface="-윤고딕340" panose="02030504000101010101" pitchFamily="18" charset="-127"/>
              </a:rPr>
              <a:t>Simulation of single study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ea typeface="-윤고딕340" panose="02030504000101010101" pitchFamily="18" charset="-127"/>
              </a:rPr>
              <a:t>   3.2. Simulation of multiple studies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ea typeface="-윤고딕340" panose="02030504000101010101" pitchFamily="18" charset="-127"/>
              </a:rPr>
              <a:t>4. Case Studies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ea typeface="-윤고딕340" panose="02030504000101010101" pitchFamily="18" charset="-127"/>
              </a:rPr>
              <a:t>    4.1. Common pathways across multiple studies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ea typeface="-윤고딕340" panose="02030504000101010101" pitchFamily="18" charset="-127"/>
              </a:rPr>
              <a:t>    4.2. </a:t>
            </a:r>
            <a:r>
              <a:rPr lang="en" altLang="ko-Kore-KR" sz="1500" b="1" dirty="0"/>
              <a:t>Ophthalmologic gene expression data analysis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ea typeface="-윤고딕340" panose="02030504000101010101" pitchFamily="18" charset="-127"/>
              </a:rPr>
              <a:t>    4.3. </a:t>
            </a:r>
            <a:r>
              <a:rPr lang="en" altLang="ko-Kore-KR" sz="1500" b="1" dirty="0"/>
              <a:t>Radial velocity distribution in astronomy</a:t>
            </a:r>
          </a:p>
          <a:p>
            <a:pPr>
              <a:lnSpc>
                <a:spcPct val="150000"/>
              </a:lnSpc>
            </a:pPr>
            <a:r>
              <a:rPr lang="en" altLang="ko-KR" sz="15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ea typeface="-윤고딕340" panose="02030504000101010101" pitchFamily="18" charset="-127"/>
              </a:rPr>
              <a:t>5. Discussion</a:t>
            </a:r>
            <a:endParaRPr lang="en-US" altLang="ko-KR" sz="15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ea typeface="-윤고딕34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ea typeface="-윤고딕340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F1A44E-0A21-8643-A82F-04311B1CE091}"/>
              </a:ext>
            </a:extLst>
          </p:cNvPr>
          <p:cNvSpPr/>
          <p:nvPr/>
        </p:nvSpPr>
        <p:spPr>
          <a:xfrm>
            <a:off x="9512656" y="4450643"/>
            <a:ext cx="2260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input/output</a:t>
            </a:r>
            <a:r>
              <a:rPr lang="ko-KR" altLang="en-US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 </a:t>
            </a:r>
            <a:r>
              <a:rPr lang="en-US" altLang="ko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code </a:t>
            </a:r>
            <a:r>
              <a:rPr lang="ko-KR" altLang="en-US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작성 완료</a:t>
            </a:r>
            <a:endParaRPr lang="ko-Kore-KR" altLang="en-US" sz="1200" dirty="0">
              <a:solidFill>
                <a:srgbClr val="C00000"/>
              </a:solidFill>
            </a:endParaRPr>
          </a:p>
        </p:txBody>
      </p:sp>
      <p:sp>
        <p:nvSpPr>
          <p:cNvPr id="18" name="오른쪽 대괄호[R] 17">
            <a:extLst>
              <a:ext uri="{FF2B5EF4-FFF2-40B4-BE49-F238E27FC236}">
                <a16:creationId xmlns:a16="http://schemas.microsoft.com/office/drawing/2014/main" id="{384B5ED2-73E6-8541-95E1-DE7E32191726}"/>
              </a:ext>
            </a:extLst>
          </p:cNvPr>
          <p:cNvSpPr/>
          <p:nvPr/>
        </p:nvSpPr>
        <p:spPr>
          <a:xfrm>
            <a:off x="10264755" y="4868464"/>
            <a:ext cx="508000" cy="846666"/>
          </a:xfrm>
          <a:prstGeom prst="rightBracket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오른쪽 대괄호[R] 18">
            <a:extLst>
              <a:ext uri="{FF2B5EF4-FFF2-40B4-BE49-F238E27FC236}">
                <a16:creationId xmlns:a16="http://schemas.microsoft.com/office/drawing/2014/main" id="{C8CF0BED-1AEF-9C47-A18C-30832A7147D5}"/>
              </a:ext>
            </a:extLst>
          </p:cNvPr>
          <p:cNvSpPr/>
          <p:nvPr/>
        </p:nvSpPr>
        <p:spPr>
          <a:xfrm>
            <a:off x="9515811" y="3528054"/>
            <a:ext cx="508000" cy="846666"/>
          </a:xfrm>
          <a:prstGeom prst="rightBracket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4CEDD9-D8FC-3E46-83C5-DC579477837B}"/>
              </a:ext>
            </a:extLst>
          </p:cNvPr>
          <p:cNvSpPr/>
          <p:nvPr/>
        </p:nvSpPr>
        <p:spPr>
          <a:xfrm>
            <a:off x="10023811" y="3695151"/>
            <a:ext cx="1733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Simulation </a:t>
            </a:r>
            <a:r>
              <a:rPr lang="ko-KR" altLang="en-US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완료</a:t>
            </a:r>
            <a:r>
              <a:rPr lang="en-US" altLang="ko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,</a:t>
            </a:r>
          </a:p>
          <a:p>
            <a:r>
              <a:rPr lang="ko-KR" altLang="en-US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금요일 내로 작성 예정</a:t>
            </a:r>
            <a:endParaRPr lang="ko-Kore-KR" altLang="en-US" sz="1200" dirty="0">
              <a:solidFill>
                <a:srgbClr val="C00000"/>
              </a:solidFill>
            </a:endParaRPr>
          </a:p>
        </p:txBody>
      </p:sp>
      <p:sp>
        <p:nvSpPr>
          <p:cNvPr id="21" name="오른쪽 대괄호[R] 20">
            <a:extLst>
              <a:ext uri="{FF2B5EF4-FFF2-40B4-BE49-F238E27FC236}">
                <a16:creationId xmlns:a16="http://schemas.microsoft.com/office/drawing/2014/main" id="{57FAF02D-8DC3-DC44-B8E9-3C32BEBC8C4F}"/>
              </a:ext>
            </a:extLst>
          </p:cNvPr>
          <p:cNvSpPr/>
          <p:nvPr/>
        </p:nvSpPr>
        <p:spPr>
          <a:xfrm>
            <a:off x="8653829" y="1822732"/>
            <a:ext cx="508000" cy="1430288"/>
          </a:xfrm>
          <a:prstGeom prst="rightBracket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0070C0"/>
              </a:solidFill>
            </a:endParaRPr>
          </a:p>
        </p:txBody>
      </p:sp>
      <p:sp>
        <p:nvSpPr>
          <p:cNvPr id="23" name="오른쪽 대괄호[R] 22">
            <a:extLst>
              <a:ext uri="{FF2B5EF4-FFF2-40B4-BE49-F238E27FC236}">
                <a16:creationId xmlns:a16="http://schemas.microsoft.com/office/drawing/2014/main" id="{348C90D8-34D4-644E-866D-78A8482782E5}"/>
              </a:ext>
            </a:extLst>
          </p:cNvPr>
          <p:cNvSpPr/>
          <p:nvPr/>
        </p:nvSpPr>
        <p:spPr>
          <a:xfrm>
            <a:off x="7045761" y="5845240"/>
            <a:ext cx="488882" cy="470893"/>
          </a:xfrm>
          <a:prstGeom prst="rightBracket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79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61A8B37-22BF-3F49-AEE8-0FCC156F1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288" y="1102154"/>
            <a:ext cx="7993634" cy="508782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C1B9A6-68CE-4E4A-9961-FD69EE4704A1}"/>
              </a:ext>
            </a:extLst>
          </p:cNvPr>
          <p:cNvSpPr/>
          <p:nvPr/>
        </p:nvSpPr>
        <p:spPr>
          <a:xfrm>
            <a:off x="6571906" y="865010"/>
            <a:ext cx="390882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1.</a:t>
            </a:r>
            <a:r>
              <a:rPr lang="ko-KR" altLang="en-US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 함수 </a:t>
            </a:r>
            <a:r>
              <a:rPr lang="en-US" altLang="ko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4</a:t>
            </a:r>
            <a:r>
              <a:rPr lang="ko-KR" altLang="en-US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개로 분할 및 추가</a:t>
            </a:r>
            <a:endParaRPr lang="en-US" altLang="ko-KR" sz="12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rgbClr val="C00000"/>
              </a:solidFill>
              <a:ea typeface="-윤고딕340" panose="02030504000101010101" pitchFamily="18" charset="-127"/>
            </a:endParaRPr>
          </a:p>
          <a:p>
            <a:r>
              <a:rPr lang="en-US" altLang="ko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2.</a:t>
            </a:r>
            <a:r>
              <a:rPr lang="ko-KR" altLang="en-US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 </a:t>
            </a:r>
            <a:r>
              <a:rPr lang="en-US" altLang="ko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/data/</a:t>
            </a:r>
            <a:r>
              <a:rPr lang="ko-KR" altLang="en-US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에 </a:t>
            </a:r>
            <a:r>
              <a:rPr lang="en-US" altLang="ko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Gene Expression, Pathway p-value</a:t>
            </a:r>
            <a:r>
              <a:rPr lang="ko-KR" altLang="en-US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 추가</a:t>
            </a:r>
            <a:endParaRPr lang="en-US" altLang="ko-KR" sz="12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rgbClr val="C00000"/>
              </a:solidFill>
              <a:ea typeface="-윤고딕340" panose="02030504000101010101" pitchFamily="18" charset="-127"/>
            </a:endParaRPr>
          </a:p>
          <a:p>
            <a:r>
              <a:rPr lang="en-US" altLang="ko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3.</a:t>
            </a:r>
            <a:r>
              <a:rPr lang="ko-KR" altLang="en-US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 </a:t>
            </a:r>
            <a:r>
              <a:rPr lang="ko-KR" altLang="en-US" sz="12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정석오</a:t>
            </a:r>
            <a:r>
              <a:rPr lang="ko-KR" altLang="en-US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 교수님 </a:t>
            </a:r>
            <a:r>
              <a:rPr lang="ko-KR" altLang="en-US" sz="12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편집권한</a:t>
            </a:r>
            <a:r>
              <a:rPr lang="ko-KR" altLang="en-US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 추가</a:t>
            </a:r>
            <a:r>
              <a:rPr lang="en-US" altLang="ko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 </a:t>
            </a:r>
          </a:p>
          <a:p>
            <a:r>
              <a:rPr lang="en-US" altLang="ko-Kore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4. </a:t>
            </a:r>
            <a:r>
              <a:rPr lang="en-US" altLang="ko-Kore-KR" sz="12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localFDR</a:t>
            </a:r>
            <a:r>
              <a:rPr lang="ko-Kore-KR" altLang="en-US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에서는</a:t>
            </a:r>
            <a:r>
              <a:rPr lang="ko-KR" altLang="en-US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 </a:t>
            </a:r>
            <a:r>
              <a:rPr lang="en-US" altLang="ko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z/p-value option</a:t>
            </a:r>
          </a:p>
          <a:p>
            <a:r>
              <a:rPr lang="en-US" altLang="ko-Kore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5. </a:t>
            </a:r>
            <a:r>
              <a:rPr lang="en-US" altLang="ko-Kore-KR" sz="12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SpMixParam</a:t>
            </a:r>
            <a:r>
              <a:rPr lang="en-US" altLang="ko-Kore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 =&gt; </a:t>
            </a:r>
            <a:r>
              <a:rPr lang="en-US" altLang="ko-Kore-KR" sz="12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SpMix</a:t>
            </a:r>
            <a:endParaRPr lang="en-US" altLang="ko-Kore-KR" sz="12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rgbClr val="C00000"/>
              </a:solidFill>
              <a:ea typeface="-윤고딕340" panose="02030504000101010101" pitchFamily="18" charset="-127"/>
            </a:endParaRPr>
          </a:p>
          <a:p>
            <a:r>
              <a:rPr lang="en-US" altLang="ko-Kore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6. </a:t>
            </a:r>
            <a:r>
              <a:rPr lang="en-US" altLang="ko-Kore-KR" sz="12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nMixParam</a:t>
            </a:r>
            <a:r>
              <a:rPr lang="ko-Kore-KR" altLang="en-US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은</a:t>
            </a:r>
            <a:r>
              <a:rPr lang="en-US" altLang="ko-Kore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 </a:t>
            </a:r>
            <a:r>
              <a:rPr lang="ko-KR" altLang="en-US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굳이 없어도</a:t>
            </a:r>
            <a:endParaRPr lang="en-US" altLang="ko-KR" sz="12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rgbClr val="C00000"/>
              </a:solidFill>
              <a:ea typeface="-윤고딕340" panose="02030504000101010101" pitchFamily="18" charset="-127"/>
            </a:endParaRPr>
          </a:p>
          <a:p>
            <a:r>
              <a:rPr lang="en-US" altLang="ko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7.</a:t>
            </a:r>
            <a:r>
              <a:rPr lang="ko-KR" altLang="en-US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SpMix</a:t>
            </a:r>
            <a:r>
              <a:rPr lang="ko-KR" altLang="en-US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는</a:t>
            </a:r>
            <a:r>
              <a:rPr lang="en-US" altLang="ko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 z-value</a:t>
            </a:r>
          </a:p>
          <a:p>
            <a:r>
              <a:rPr lang="en-US" altLang="ko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8.</a:t>
            </a:r>
            <a:r>
              <a:rPr lang="ko-KR" altLang="en-US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LocalFDR</a:t>
            </a:r>
            <a:r>
              <a:rPr lang="en-US" altLang="ko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, FDR</a:t>
            </a:r>
            <a:r>
              <a:rPr lang="ko-KR" altLang="en-US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이</a:t>
            </a:r>
            <a:r>
              <a:rPr lang="en-US" altLang="ko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SpMix</a:t>
            </a:r>
            <a:r>
              <a:rPr lang="ko-KR" altLang="en-US" sz="12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를</a:t>
            </a:r>
            <a:r>
              <a:rPr lang="en-US" altLang="ko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 </a:t>
            </a:r>
            <a:r>
              <a:rPr lang="ko-KR" altLang="en-US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부르도록</a:t>
            </a:r>
            <a:endParaRPr lang="ko-Kore-KR" altLang="en-US" sz="1200" dirty="0">
              <a:solidFill>
                <a:srgbClr val="C00000"/>
              </a:solidFill>
            </a:endParaRPr>
          </a:p>
        </p:txBody>
      </p:sp>
      <p:sp>
        <p:nvSpPr>
          <p:cNvPr id="22" name="오른쪽 대괄호[R] 21">
            <a:extLst>
              <a:ext uri="{FF2B5EF4-FFF2-40B4-BE49-F238E27FC236}">
                <a16:creationId xmlns:a16="http://schemas.microsoft.com/office/drawing/2014/main" id="{AFADB916-B76E-3B4D-8690-BA0325C3D6BF}"/>
              </a:ext>
            </a:extLst>
          </p:cNvPr>
          <p:cNvSpPr/>
          <p:nvPr/>
        </p:nvSpPr>
        <p:spPr>
          <a:xfrm>
            <a:off x="8361220" y="4017292"/>
            <a:ext cx="508000" cy="1121636"/>
          </a:xfrm>
          <a:prstGeom prst="rightBracket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0070C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F5C364-AE53-6A4A-B59B-43CBA532DACE}"/>
              </a:ext>
            </a:extLst>
          </p:cNvPr>
          <p:cNvSpPr/>
          <p:nvPr/>
        </p:nvSpPr>
        <p:spPr>
          <a:xfrm>
            <a:off x="9154356" y="4423330"/>
            <a:ext cx="26244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1-d</a:t>
            </a:r>
            <a:r>
              <a:rPr lang="ko-KR" altLang="en-US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일 때 </a:t>
            </a:r>
            <a:r>
              <a:rPr lang="en-US" altLang="ko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(Right/Left) Option </a:t>
            </a:r>
            <a:r>
              <a:rPr lang="ko-KR" altLang="en-US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추가</a:t>
            </a:r>
            <a:endParaRPr lang="en-US" altLang="ko-KR" sz="12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rgbClr val="0070C0"/>
              </a:solidFill>
              <a:ea typeface="-윤고딕340" panose="02030504000101010101" pitchFamily="18" charset="-127"/>
            </a:endParaRPr>
          </a:p>
          <a:p>
            <a:r>
              <a:rPr lang="en-US" altLang="ko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1-d</a:t>
            </a:r>
            <a:r>
              <a:rPr lang="ko-KR" altLang="en-US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일 때 </a:t>
            </a:r>
            <a:r>
              <a:rPr lang="en-US" altLang="ko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3-component</a:t>
            </a:r>
          </a:p>
          <a:p>
            <a:r>
              <a:rPr lang="en-US" altLang="ko-Kore-KR" sz="1200" b="1" dirty="0">
                <a:solidFill>
                  <a:srgbClr val="0070C0"/>
                </a:solidFill>
              </a:rPr>
              <a:t>FDR </a:t>
            </a:r>
            <a:r>
              <a:rPr lang="ko-KR" altLang="en-US" sz="1200" b="1" dirty="0">
                <a:solidFill>
                  <a:srgbClr val="0070C0"/>
                </a:solidFill>
              </a:rPr>
              <a:t>함수 추가</a:t>
            </a:r>
            <a:endParaRPr lang="ko-Kore-KR" altLang="en-US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6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5034</TotalTime>
  <Words>203</Words>
  <Application>Microsoft Macintosh PowerPoint</Application>
  <PresentationFormat>와이드스크린</PresentationFormat>
  <Paragraphs>39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-윤고딕330</vt:lpstr>
      <vt:lpstr>-윤고딕340</vt:lpstr>
      <vt:lpstr>-윤고딕350</vt:lpstr>
      <vt:lpstr>12롯데마트드림Medium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정인</dc:creator>
  <cp:lastModifiedBy>Microsoft Office User</cp:lastModifiedBy>
  <cp:revision>28</cp:revision>
  <dcterms:created xsi:type="dcterms:W3CDTF">2021-07-29T23:17:26Z</dcterms:created>
  <dcterms:modified xsi:type="dcterms:W3CDTF">2022-01-02T04:14:09Z</dcterms:modified>
</cp:coreProperties>
</file>