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945675"/>
  <p:embeddedFontLst>
    <p:embeddedFont>
      <p:font typeface="Proxima Nov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jRtV7GBaMcilSwS7FWLKcy+Iw4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7EA10A-D12D-4F67-A506-BE1B72F4A996}">
  <a:tblStyle styleId="{367EA10A-D12D-4F67-A506-BE1B72F4A99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EAEA"/>
          </a:solidFill>
        </a:fill>
      </a:tcStyle>
    </a:wholeTbl>
    <a:band1H>
      <a:tcTxStyle/>
      <a:tcStyle>
        <a:fill>
          <a:solidFill>
            <a:srgbClr val="D2D2D2"/>
          </a:solidFill>
        </a:fill>
      </a:tcStyle>
    </a:band1H>
    <a:band2H>
      <a:tcTxStyle/>
    </a:band2H>
    <a:band1V>
      <a:tcTxStyle/>
      <a:tcStyle>
        <a:fill>
          <a:solidFill>
            <a:srgbClr val="D2D2D2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97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97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6678"/>
            <a:ext cx="2971800" cy="4972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1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4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6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7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8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9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1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2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White Griffin" showMasterSp="0">
  <p:cSld name="Cover Slide White Griffi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linedrawing&#10;&#10;Description automatically generated" id="17" name="Google Shape;1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79" y="0"/>
            <a:ext cx="914084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5" y="4079139"/>
            <a:ext cx="2454300" cy="106304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5"/>
          <p:cNvSpPr txBox="1"/>
          <p:nvPr>
            <p:ph type="ctrTitle"/>
          </p:nvPr>
        </p:nvSpPr>
        <p:spPr>
          <a:xfrm>
            <a:off x="342899" y="171450"/>
            <a:ext cx="8469630" cy="624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" type="subTitle"/>
          </p:nvPr>
        </p:nvSpPr>
        <p:spPr>
          <a:xfrm>
            <a:off x="344464" y="1226820"/>
            <a:ext cx="846963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lvl="1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25"/>
          <p:cNvSpPr txBox="1"/>
          <p:nvPr>
            <p:ph idx="2" type="body"/>
          </p:nvPr>
        </p:nvSpPr>
        <p:spPr>
          <a:xfrm>
            <a:off x="342899" y="1644818"/>
            <a:ext cx="8469630" cy="311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 Slide">
  <p:cSld name="3 Column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idx="1" type="body"/>
          </p:nvPr>
        </p:nvSpPr>
        <p:spPr>
          <a:xfrm>
            <a:off x="342900" y="1289304"/>
            <a:ext cx="2716450" cy="3268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2" type="body"/>
          </p:nvPr>
        </p:nvSpPr>
        <p:spPr>
          <a:xfrm>
            <a:off x="343045" y="816406"/>
            <a:ext cx="8469630" cy="298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b="1" cap="none"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3" type="body"/>
          </p:nvPr>
        </p:nvSpPr>
        <p:spPr>
          <a:xfrm>
            <a:off x="3222286" y="1289304"/>
            <a:ext cx="2716450" cy="3268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4" type="body"/>
          </p:nvPr>
        </p:nvSpPr>
        <p:spPr>
          <a:xfrm>
            <a:off x="6096810" y="1289304"/>
            <a:ext cx="2716450" cy="3268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 Slide with Intro Copy">
  <p:cSld name="3 Column Slide with Intro Cop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idx="1" type="body"/>
          </p:nvPr>
        </p:nvSpPr>
        <p:spPr>
          <a:xfrm>
            <a:off x="342900" y="1762566"/>
            <a:ext cx="2716450" cy="27951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2" type="body"/>
          </p:nvPr>
        </p:nvSpPr>
        <p:spPr>
          <a:xfrm>
            <a:off x="343045" y="816769"/>
            <a:ext cx="8469630" cy="298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b="1" cap="none"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3" type="body"/>
          </p:nvPr>
        </p:nvSpPr>
        <p:spPr>
          <a:xfrm>
            <a:off x="3222286" y="1762566"/>
            <a:ext cx="2716450" cy="27951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4" type="body"/>
          </p:nvPr>
        </p:nvSpPr>
        <p:spPr>
          <a:xfrm>
            <a:off x="6096810" y="1762566"/>
            <a:ext cx="2716450" cy="27951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5" type="body"/>
          </p:nvPr>
        </p:nvSpPr>
        <p:spPr>
          <a:xfrm>
            <a:off x="342900" y="1193959"/>
            <a:ext cx="8455914" cy="403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1" type="ftr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Slide">
  <p:cSld name="Table Sli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6"/>
          <p:cNvSpPr txBox="1"/>
          <p:nvPr>
            <p:ph idx="1" type="body"/>
          </p:nvPr>
        </p:nvSpPr>
        <p:spPr>
          <a:xfrm>
            <a:off x="343045" y="816769"/>
            <a:ext cx="1938092" cy="298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b="1" cap="none"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2" type="body"/>
          </p:nvPr>
        </p:nvSpPr>
        <p:spPr>
          <a:xfrm>
            <a:off x="342900" y="1289304"/>
            <a:ext cx="1938338" cy="3268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1" type="ftr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Slide">
  <p:cSld name="Chart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7"/>
          <p:cNvSpPr txBox="1"/>
          <p:nvPr>
            <p:ph idx="1" type="body"/>
          </p:nvPr>
        </p:nvSpPr>
        <p:spPr>
          <a:xfrm>
            <a:off x="343045" y="816406"/>
            <a:ext cx="1938092" cy="298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b="1" cap="none"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2" type="body"/>
          </p:nvPr>
        </p:nvSpPr>
        <p:spPr>
          <a:xfrm>
            <a:off x="342900" y="1289304"/>
            <a:ext cx="1938338" cy="3268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1" type="ftr"/>
          </p:nvPr>
        </p:nvSpPr>
        <p:spPr>
          <a:xfrm>
            <a:off x="2026966" y="4745736"/>
            <a:ext cx="6422231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37"/>
          <p:cNvSpPr txBox="1"/>
          <p:nvPr>
            <p:ph idx="3" type="body"/>
          </p:nvPr>
        </p:nvSpPr>
        <p:spPr>
          <a:xfrm>
            <a:off x="2388394" y="816406"/>
            <a:ext cx="6422231" cy="37413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 Chart">
  <p:cSld name="3 Column Char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8"/>
          <p:cNvSpPr/>
          <p:nvPr>
            <p:ph idx="2" type="chart"/>
          </p:nvPr>
        </p:nvSpPr>
        <p:spPr>
          <a:xfrm>
            <a:off x="342900" y="1289304"/>
            <a:ext cx="2572681" cy="3268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TR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-"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38"/>
          <p:cNvSpPr/>
          <p:nvPr>
            <p:ph idx="3" type="chart"/>
          </p:nvPr>
        </p:nvSpPr>
        <p:spPr>
          <a:xfrm>
            <a:off x="6228420" y="1289304"/>
            <a:ext cx="2572681" cy="3268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TR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-"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38"/>
          <p:cNvSpPr/>
          <p:nvPr>
            <p:ph idx="4" type="chart"/>
          </p:nvPr>
        </p:nvSpPr>
        <p:spPr>
          <a:xfrm>
            <a:off x="3283623" y="1289304"/>
            <a:ext cx="2572681" cy="3268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TR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-"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8"/>
          <p:cNvSpPr txBox="1"/>
          <p:nvPr>
            <p:ph idx="1" type="body"/>
          </p:nvPr>
        </p:nvSpPr>
        <p:spPr>
          <a:xfrm>
            <a:off x="343045" y="816406"/>
            <a:ext cx="8469630" cy="298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b="1" cap="none"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1" type="ftr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9"/>
          <p:cNvSpPr txBox="1"/>
          <p:nvPr>
            <p:ph idx="11" type="ftr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9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– logo only ">
  <p:cSld name="Blank – logo only 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hite Griffin" showMasterSp="0">
  <p:cSld name="Divider Slide White Griffi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linedrawing&#10;&#10;Description automatically generated" id="109" name="Google Shape;10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79" y="0"/>
            <a:ext cx="914084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1"/>
          <p:cNvSpPr txBox="1"/>
          <p:nvPr>
            <p:ph type="ctrTitle"/>
          </p:nvPr>
        </p:nvSpPr>
        <p:spPr>
          <a:xfrm>
            <a:off x="342899" y="171450"/>
            <a:ext cx="8469630" cy="624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oxima Nova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1" name="Google Shape;11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54" y="4646105"/>
            <a:ext cx="1125900" cy="487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vider Slide White Griffin" showMasterSp="0">
  <p:cSld name="2_Divider Slide White Griffi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113" name="Google Shape;11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01" y="4572"/>
            <a:ext cx="9127998" cy="513435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2"/>
          <p:cNvSpPr txBox="1"/>
          <p:nvPr>
            <p:ph type="ctrTitle"/>
          </p:nvPr>
        </p:nvSpPr>
        <p:spPr>
          <a:xfrm>
            <a:off x="342899" y="171450"/>
            <a:ext cx="8469630" cy="624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roxima Nova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5" name="Google Shape;1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54" y="4646106"/>
            <a:ext cx="1125900" cy="487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Divider Slide – Black" showMasterSp="0">
  <p:cSld name="8_Divider Slide – Blac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4057974"/>
            <a:ext cx="2453972" cy="1062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Slide">
  <p:cSld name="Standard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343044" y="816769"/>
            <a:ext cx="7337917" cy="374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/>
            </a:lvl1pPr>
            <a:lvl2pPr indent="-29527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/>
            </a:lvl2pPr>
            <a:lvl3pPr indent="-295275" lvl="2" marL="1371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050"/>
              <a:buChar char="–"/>
              <a:defRPr/>
            </a:lvl3pPr>
            <a:lvl4pPr indent="-29527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Char char="-"/>
              <a:defRPr/>
            </a:lvl4pPr>
            <a:lvl5pPr indent="-28575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 Slide White Griffin" showMasterSp="0">
  <p:cSld name="1_Divider Slide White Griffin">
    <p:bg>
      <p:bgPr>
        <a:gradFill>
          <a:gsLst>
            <a:gs pos="0">
              <a:srgbClr val="4C4C4C"/>
            </a:gs>
            <a:gs pos="50000">
              <a:srgbClr val="292929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linedrawing&#10;&#10;Description automatically generated" id="120" name="Google Shape;120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79" y="0"/>
            <a:ext cx="914084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121" name="Google Shape;121;p44"/>
          <p:cNvSpPr txBox="1"/>
          <p:nvPr>
            <p:ph type="ctrTitle"/>
          </p:nvPr>
        </p:nvSpPr>
        <p:spPr>
          <a:xfrm>
            <a:off x="342899" y="171450"/>
            <a:ext cx="8469630" cy="624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roxima Nova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2" name="Google Shape;12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54" y="4646105"/>
            <a:ext cx="1125900" cy="487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Blue Griffin" showMasterSp="0">
  <p:cSld name="Divider Slide Blue Griffi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invertebrate, coelenterate, jellyfish&#10;&#10;Description automatically generated" id="124" name="Google Shape;124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79" y="0"/>
            <a:ext cx="914084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5"/>
          <p:cNvSpPr txBox="1"/>
          <p:nvPr>
            <p:ph type="ctrTitle"/>
          </p:nvPr>
        </p:nvSpPr>
        <p:spPr>
          <a:xfrm>
            <a:off x="342899" y="171450"/>
            <a:ext cx="8469630" cy="624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roxima Nova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6" name="Google Shape;12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54" y="4646106"/>
            <a:ext cx="1125900" cy="487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 White Griffin" showMasterSp="0">
  <p:cSld name="Last Slide White Griffi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125" y="4079139"/>
            <a:ext cx="2454300" cy="1063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 Blue Griffin" showMasterSp="0">
  <p:cSld name="Last Slide Blue Griffin">
    <p:bg>
      <p:bgPr>
        <a:solidFill>
          <a:schemeClr val="dk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148" y="4080885"/>
            <a:ext cx="2454300" cy="1063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st Slide Blue Griffin" showMasterSp="0">
  <p:cSld name="1_Last Slide Blue Griffin">
    <p:bg>
      <p:bgPr>
        <a:solidFill>
          <a:srgbClr val="40404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148" y="4080885"/>
            <a:ext cx="2454300" cy="1063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Logo">
  <p:cSld name="Blank with Logo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9"/>
          <p:cNvSpPr txBox="1"/>
          <p:nvPr>
            <p:ph type="title"/>
          </p:nvPr>
        </p:nvSpPr>
        <p:spPr>
          <a:xfrm>
            <a:off x="331977" y="201302"/>
            <a:ext cx="5940001" cy="346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9"/>
              <a:buFont typeface="Proxima Nova"/>
              <a:buNone/>
              <a:defRPr sz="224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9"/>
          <p:cNvSpPr txBox="1"/>
          <p:nvPr>
            <p:ph idx="12" type="sldNum"/>
          </p:nvPr>
        </p:nvSpPr>
        <p:spPr>
          <a:xfrm>
            <a:off x="180001" y="4846469"/>
            <a:ext cx="7200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8283" y="4765500"/>
            <a:ext cx="1155717" cy="26993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9"/>
          <p:cNvSpPr txBox="1"/>
          <p:nvPr>
            <p:ph idx="1" type="body"/>
          </p:nvPr>
        </p:nvSpPr>
        <p:spPr>
          <a:xfrm>
            <a:off x="336665" y="547470"/>
            <a:ext cx="5939611" cy="229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Blue Griffin">
  <p:cSld name="Cover Slide Blue Griffi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invertebrate, coelenterate, jellyfish&#10;&#10;Description automatically generated" id="28" name="Google Shape;2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79" y="0"/>
            <a:ext cx="914084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7"/>
          <p:cNvSpPr txBox="1"/>
          <p:nvPr>
            <p:ph type="ctrTitle"/>
          </p:nvPr>
        </p:nvSpPr>
        <p:spPr>
          <a:xfrm>
            <a:off x="342899" y="171450"/>
            <a:ext cx="8469630" cy="624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roxima Nova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" type="subTitle"/>
          </p:nvPr>
        </p:nvSpPr>
        <p:spPr>
          <a:xfrm>
            <a:off x="344464" y="1234440"/>
            <a:ext cx="846963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2" type="body"/>
          </p:nvPr>
        </p:nvSpPr>
        <p:spPr>
          <a:xfrm>
            <a:off x="342899" y="1652438"/>
            <a:ext cx="8469630" cy="311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2" name="Google Shape;3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" y="4080885"/>
            <a:ext cx="2454300" cy="1063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Slide Blue Griffin">
  <p:cSld name="1_Cover Slide Blue Griffi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8"/>
          <p:cNvSpPr txBox="1"/>
          <p:nvPr>
            <p:ph type="ctrTitle"/>
          </p:nvPr>
        </p:nvSpPr>
        <p:spPr>
          <a:xfrm>
            <a:off x="342899" y="171450"/>
            <a:ext cx="8469630" cy="624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roxima Nova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" type="subTitle"/>
          </p:nvPr>
        </p:nvSpPr>
        <p:spPr>
          <a:xfrm>
            <a:off x="344464" y="1234440"/>
            <a:ext cx="846963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7" name="Google Shape;37;p28"/>
          <p:cNvSpPr txBox="1"/>
          <p:nvPr>
            <p:ph idx="2" type="body"/>
          </p:nvPr>
        </p:nvSpPr>
        <p:spPr>
          <a:xfrm>
            <a:off x="342899" y="1652438"/>
            <a:ext cx="8469630" cy="311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8" name="Google Shape;3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" y="4080885"/>
            <a:ext cx="2454300" cy="1063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" type="body"/>
          </p:nvPr>
        </p:nvSpPr>
        <p:spPr>
          <a:xfrm>
            <a:off x="343044" y="816769"/>
            <a:ext cx="7337916" cy="374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TR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1" type="ftr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Slide_Title only">
  <p:cSld name="Standard Slide_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1" type="ftr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Slide with subhead">
  <p:cSld name="Standard Slide with subhead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idx="1" type="body"/>
          </p:nvPr>
        </p:nvSpPr>
        <p:spPr>
          <a:xfrm>
            <a:off x="343044" y="1289457"/>
            <a:ext cx="7337917" cy="3263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/>
            </a:lvl1pPr>
            <a:lvl2pPr indent="-29527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/>
            </a:lvl2pPr>
            <a:lvl3pPr indent="-29527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50"/>
              <a:buChar char="–"/>
              <a:defRPr/>
            </a:lvl3pPr>
            <a:lvl4pPr indent="-29527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Char char="-"/>
              <a:defRPr/>
            </a:lvl4pPr>
            <a:lvl5pPr indent="-28575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2" type="body"/>
          </p:nvPr>
        </p:nvSpPr>
        <p:spPr>
          <a:xfrm>
            <a:off x="343045" y="749808"/>
            <a:ext cx="7337915" cy="298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b="1" cap="none"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andard Slide with Title &amp; subhead">
  <p:cSld name="1_Standard Slide with Title &amp; subhead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343045" y="749808"/>
            <a:ext cx="7337915" cy="298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b="1" cap="none"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1" type="ftr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Slide">
  <p:cSld name="2 Column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342899" y="1289304"/>
            <a:ext cx="3915000" cy="3268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343045" y="749808"/>
            <a:ext cx="8469630" cy="298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b="1" cap="none"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3" type="body"/>
          </p:nvPr>
        </p:nvSpPr>
        <p:spPr>
          <a:xfrm>
            <a:off x="4897529" y="1289304"/>
            <a:ext cx="3915000" cy="3268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1" type="ftr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spcBef>
                <a:spcPts val="0"/>
              </a:spcBef>
              <a:buNone/>
              <a:defRPr b="0" i="0" sz="6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342900" y="171450"/>
            <a:ext cx="8469630" cy="504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342901" y="816769"/>
            <a:ext cx="7338060" cy="374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TR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5275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-"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8447150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3354" y="4646105"/>
            <a:ext cx="1125900" cy="4876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4"/>
          <p:cNvSpPr txBox="1"/>
          <p:nvPr>
            <p:ph idx="11" type="ftr"/>
          </p:nvPr>
        </p:nvSpPr>
        <p:spPr>
          <a:xfrm>
            <a:off x="4452680" y="4745736"/>
            <a:ext cx="3168396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0" type="dt"/>
          </p:nvPr>
        </p:nvSpPr>
        <p:spPr>
          <a:xfrm>
            <a:off x="7621075" y="4745736"/>
            <a:ext cx="797813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pos="281">
          <p15:clr>
            <a:srgbClr val="F26B43"/>
          </p15:clr>
        </p15:guide>
        <p15:guide id="6" pos="7400">
          <p15:clr>
            <a:srgbClr val="F26B43"/>
          </p15:clr>
        </p15:guide>
        <p15:guide id="7" orient="horz" pos="144">
          <p15:clr>
            <a:srgbClr val="F26B43"/>
          </p15:clr>
        </p15:guide>
        <p15:guide id="8" orient="horz" pos="38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nfluence.millenniumit.com/pages/viewpage.action?pageId=212985870" TargetMode="External"/><Relationship Id="rId4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type="ctrTitle"/>
          </p:nvPr>
        </p:nvSpPr>
        <p:spPr>
          <a:xfrm>
            <a:off x="352743" y="61037"/>
            <a:ext cx="8469630" cy="2724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C++ Workshop Series for UoM</a:t>
            </a:r>
            <a:br>
              <a:rPr lang="en-US" sz="3600">
                <a:latin typeface="Arial"/>
                <a:ea typeface="Arial"/>
                <a:cs typeface="Arial"/>
                <a:sym typeface="Arial"/>
              </a:rPr>
            </a:br>
            <a:br>
              <a:rPr lang="en-US" sz="3600"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latin typeface="Arial"/>
                <a:ea typeface="Arial"/>
                <a:cs typeface="Arial"/>
                <a:sym typeface="Arial"/>
              </a:rPr>
              <a:t>Flower Exchange – Group Project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Flowering the world requires freight and financial expertise - FreightWaves" id="143" name="Google Shape;14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0103" y="2103807"/>
            <a:ext cx="18478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-US"/>
              <a:t>Order Book - Example 2</a:t>
            </a:r>
            <a:endParaRPr sz="1100"/>
          </a:p>
        </p:txBody>
      </p:sp>
      <p:sp>
        <p:nvSpPr>
          <p:cNvPr id="241" name="Google Shape;241;p10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6433" y="768645"/>
            <a:ext cx="3765394" cy="100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6408" y="3507412"/>
            <a:ext cx="57150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0"/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Exchange App</a:t>
            </a:r>
            <a:endParaRPr/>
          </a:p>
        </p:txBody>
      </p:sp>
      <p:sp>
        <p:nvSpPr>
          <p:cNvPr id="245" name="Google Shape;245;p10"/>
          <p:cNvSpPr/>
          <p:nvPr/>
        </p:nvSpPr>
        <p:spPr>
          <a:xfrm>
            <a:off x="4245935" y="1857153"/>
            <a:ext cx="184298" cy="17246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4231759" y="3086854"/>
            <a:ext cx="184298" cy="29771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-US"/>
              <a:t>Order Book - Example 3 </a:t>
            </a:r>
            <a:r>
              <a:rPr lang="en-US" sz="1600"/>
              <a:t>(A FILL execution)</a:t>
            </a:r>
            <a:endParaRPr/>
          </a:p>
        </p:txBody>
      </p:sp>
      <p:sp>
        <p:nvSpPr>
          <p:cNvPr id="252" name="Google Shape;252;p11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53" name="Google Shape;253;p11"/>
          <p:cNvGraphicFramePr/>
          <p:nvPr/>
        </p:nvGraphicFramePr>
        <p:xfrm>
          <a:off x="248141" y="22677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53150"/>
                <a:gridCol w="653150"/>
                <a:gridCol w="653150"/>
                <a:gridCol w="653150"/>
                <a:gridCol w="653150"/>
                <a:gridCol w="653150"/>
              </a:tblGrid>
              <a:tr h="179750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Orderbook  : Rose </a:t>
                      </a:r>
                      <a:r>
                        <a:rPr b="0" lang="en-US" sz="800">
                          <a:solidFill>
                            <a:schemeClr val="dk1"/>
                          </a:solidFill>
                        </a:rPr>
                        <a:t>(Initial state)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8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3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3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" name="Google Shape;254;p11"/>
          <p:cNvGraphicFramePr/>
          <p:nvPr/>
        </p:nvGraphicFramePr>
        <p:xfrm>
          <a:off x="248141" y="37565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53150"/>
                <a:gridCol w="653150"/>
                <a:gridCol w="653150"/>
                <a:gridCol w="653150"/>
                <a:gridCol w="653150"/>
                <a:gridCol w="653150"/>
              </a:tblGrid>
              <a:tr h="248525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>
                          <a:solidFill>
                            <a:schemeClr val="dk1"/>
                          </a:solidFill>
                        </a:rPr>
                        <a:t>State - 1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sp>
        <p:nvSpPr>
          <p:cNvPr id="255" name="Google Shape;255;p11"/>
          <p:cNvSpPr/>
          <p:nvPr/>
        </p:nvSpPr>
        <p:spPr>
          <a:xfrm>
            <a:off x="2526632" y="1872835"/>
            <a:ext cx="1733480" cy="242885"/>
          </a:xfrm>
          <a:prstGeom prst="rect">
            <a:avLst/>
          </a:prstGeom>
          <a:noFill/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Sell 100 @ 55.00</a:t>
            </a:r>
            <a:endParaRPr/>
          </a:p>
        </p:txBody>
      </p:sp>
      <p:cxnSp>
        <p:nvCxnSpPr>
          <p:cNvPr id="256" name="Google Shape;256;p11"/>
          <p:cNvCxnSpPr/>
          <p:nvPr/>
        </p:nvCxnSpPr>
        <p:spPr>
          <a:xfrm flipH="1">
            <a:off x="3737622" y="2115720"/>
            <a:ext cx="1" cy="2954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7" name="Google Shape;257;p11"/>
          <p:cNvSpPr/>
          <p:nvPr/>
        </p:nvSpPr>
        <p:spPr>
          <a:xfrm>
            <a:off x="2526629" y="3428475"/>
            <a:ext cx="1733481" cy="242885"/>
          </a:xfrm>
          <a:prstGeom prst="rect">
            <a:avLst/>
          </a:prstGeom>
          <a:noFill/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Sell 100 @ 45.00</a:t>
            </a:r>
            <a:endParaRPr/>
          </a:p>
        </p:txBody>
      </p:sp>
      <p:cxnSp>
        <p:nvCxnSpPr>
          <p:cNvPr id="258" name="Google Shape;258;p11"/>
          <p:cNvCxnSpPr/>
          <p:nvPr/>
        </p:nvCxnSpPr>
        <p:spPr>
          <a:xfrm flipH="1">
            <a:off x="3581961" y="3693125"/>
            <a:ext cx="1" cy="2628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59" name="Google Shape;259;p11"/>
          <p:cNvGraphicFramePr/>
          <p:nvPr/>
        </p:nvGraphicFramePr>
        <p:xfrm>
          <a:off x="4712075" y="2273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53150"/>
                <a:gridCol w="653150"/>
                <a:gridCol w="653150"/>
                <a:gridCol w="653150"/>
                <a:gridCol w="653150"/>
                <a:gridCol w="653150"/>
              </a:tblGrid>
              <a:tr h="177150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>
                          <a:solidFill>
                            <a:schemeClr val="dk1"/>
                          </a:solidFill>
                        </a:rPr>
                        <a:t>State – 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sp>
        <p:nvSpPr>
          <p:cNvPr id="260" name="Google Shape;260;p11"/>
          <p:cNvSpPr/>
          <p:nvPr/>
        </p:nvSpPr>
        <p:spPr>
          <a:xfrm>
            <a:off x="4796042" y="1890241"/>
            <a:ext cx="1956532" cy="242885"/>
          </a:xfrm>
          <a:prstGeom prst="rect">
            <a:avLst/>
          </a:prstGeom>
          <a:solidFill>
            <a:srgbClr val="81FED8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Buy 100 @ 45.00</a:t>
            </a:r>
            <a:endParaRPr/>
          </a:p>
        </p:txBody>
      </p:sp>
      <p:cxnSp>
        <p:nvCxnSpPr>
          <p:cNvPr id="261" name="Google Shape;261;p11"/>
          <p:cNvCxnSpPr/>
          <p:nvPr/>
        </p:nvCxnSpPr>
        <p:spPr>
          <a:xfrm>
            <a:off x="6174606" y="2175309"/>
            <a:ext cx="577968" cy="601579"/>
          </a:xfrm>
          <a:prstGeom prst="straightConnector1">
            <a:avLst/>
          </a:prstGeom>
          <a:noFill/>
          <a:ln cap="flat" cmpd="sng" w="25400">
            <a:solidFill>
              <a:srgbClr val="00614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62" name="Google Shape;262;p11"/>
          <p:cNvGraphicFramePr/>
          <p:nvPr/>
        </p:nvGraphicFramePr>
        <p:xfrm>
          <a:off x="4712075" y="3742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53150"/>
                <a:gridCol w="653150"/>
                <a:gridCol w="653150"/>
                <a:gridCol w="653150"/>
                <a:gridCol w="653150"/>
                <a:gridCol w="653150"/>
              </a:tblGrid>
              <a:tr h="248525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>
                          <a:solidFill>
                            <a:schemeClr val="dk1"/>
                          </a:solidFill>
                        </a:rPr>
                        <a:t>State – Final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pic>
        <p:nvPicPr>
          <p:cNvPr id="263" name="Google Shape;2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0757" y="640286"/>
            <a:ext cx="3085085" cy="96606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1"/>
          <p:cNvSpPr txBox="1"/>
          <p:nvPr/>
        </p:nvSpPr>
        <p:spPr>
          <a:xfrm>
            <a:off x="6737971" y="1222809"/>
            <a:ext cx="23193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Aggressive order (an incoming order which executes)</a:t>
            </a:r>
            <a:endParaRPr/>
          </a:p>
        </p:txBody>
      </p:sp>
      <p:cxnSp>
        <p:nvCxnSpPr>
          <p:cNvPr id="265" name="Google Shape;265;p11"/>
          <p:cNvCxnSpPr/>
          <p:nvPr/>
        </p:nvCxnSpPr>
        <p:spPr>
          <a:xfrm flipH="1">
            <a:off x="6549992" y="1625545"/>
            <a:ext cx="202582" cy="20325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6" name="Google Shape;266;p11"/>
          <p:cNvSpPr txBox="1"/>
          <p:nvPr/>
        </p:nvSpPr>
        <p:spPr>
          <a:xfrm>
            <a:off x="218743" y="1570318"/>
            <a:ext cx="23193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Passive order (an incoming order which goes into the OB without exeucuting)</a:t>
            </a:r>
            <a:endParaRPr/>
          </a:p>
        </p:txBody>
      </p:sp>
      <p:cxnSp>
        <p:nvCxnSpPr>
          <p:cNvPr id="267" name="Google Shape;267;p11"/>
          <p:cNvCxnSpPr>
            <a:endCxn id="255" idx="1"/>
          </p:cNvCxnSpPr>
          <p:nvPr/>
        </p:nvCxnSpPr>
        <p:spPr>
          <a:xfrm>
            <a:off x="1968332" y="1828678"/>
            <a:ext cx="558300" cy="16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8" name="Google Shape;268;p11"/>
          <p:cNvCxnSpPr/>
          <p:nvPr/>
        </p:nvCxnSpPr>
        <p:spPr>
          <a:xfrm>
            <a:off x="1968366" y="1828800"/>
            <a:ext cx="765209" cy="15544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-US"/>
              <a:t>Order Book - Example 3</a:t>
            </a:r>
            <a:endParaRPr sz="1100"/>
          </a:p>
        </p:txBody>
      </p:sp>
      <p:sp>
        <p:nvSpPr>
          <p:cNvPr id="274" name="Google Shape;274;p12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12"/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Exchange App</a:t>
            </a:r>
            <a:endParaRPr/>
          </a:p>
        </p:txBody>
      </p:sp>
      <p:sp>
        <p:nvSpPr>
          <p:cNvPr id="276" name="Google Shape;276;p12"/>
          <p:cNvSpPr/>
          <p:nvPr/>
        </p:nvSpPr>
        <p:spPr>
          <a:xfrm>
            <a:off x="4210493" y="1806153"/>
            <a:ext cx="219740" cy="22347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2"/>
          <p:cNvSpPr/>
          <p:nvPr/>
        </p:nvSpPr>
        <p:spPr>
          <a:xfrm>
            <a:off x="4309730" y="3083442"/>
            <a:ext cx="184298" cy="29771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292" y="713719"/>
            <a:ext cx="3281584" cy="10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1765" y="3445835"/>
            <a:ext cx="57245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-US"/>
              <a:t>Order book </a:t>
            </a:r>
            <a:endParaRPr sz="1100"/>
          </a:p>
        </p:txBody>
      </p:sp>
      <p:sp>
        <p:nvSpPr>
          <p:cNvPr id="285" name="Google Shape;285;p13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13"/>
          <p:cNvSpPr txBox="1"/>
          <p:nvPr/>
        </p:nvSpPr>
        <p:spPr>
          <a:xfrm>
            <a:off x="442685" y="885371"/>
            <a:ext cx="6843485" cy="2108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side of the orderbook is sorted in the descending order of the price. (Higher the buy price, more attractive the order)</a:t>
            </a:r>
            <a:endParaRPr b="0" i="0" sz="1400" u="none" cap="none" strike="noStrike">
              <a:solidFill>
                <a:srgbClr val="0092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 side of the orderbook is sorted in the ascending order of the price. (Lower the sell price, more attractive the order)</a:t>
            </a:r>
            <a:endParaRPr b="0" i="0" sz="1400" u="none" cap="none" strike="noStrike">
              <a:solidFill>
                <a:srgbClr val="0092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Orders with the same price are ordered in the time priority. (Priority sequence)</a:t>
            </a:r>
            <a:endParaRPr/>
          </a:p>
          <a:p>
            <a:pPr indent="-1968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92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92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7" name="Google Shape;287;p13"/>
          <p:cNvGraphicFramePr/>
          <p:nvPr/>
        </p:nvGraphicFramePr>
        <p:xfrm>
          <a:off x="829340" y="2571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45675"/>
                <a:gridCol w="645675"/>
                <a:gridCol w="645675"/>
                <a:gridCol w="645675"/>
                <a:gridCol w="645675"/>
                <a:gridCol w="645675"/>
                <a:gridCol w="645675"/>
                <a:gridCol w="645675"/>
                <a:gridCol w="645675"/>
                <a:gridCol w="645675"/>
              </a:tblGrid>
              <a:tr h="370850">
                <a:tc gridSpan="10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Orderbook  : Rose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Pr.Seq</a:t>
                      </a:r>
                      <a:endParaRPr b="1"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Trader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Trader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Pr.Seq</a:t>
                      </a:r>
                      <a:endParaRPr b="1"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ord5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..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..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ord2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ord4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..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..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ord3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ord6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..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..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ord1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-US"/>
              <a:t>Order Book - Example 4 </a:t>
            </a:r>
            <a:r>
              <a:rPr lang="en-US" sz="1600"/>
              <a:t>(A PFILL execution)</a:t>
            </a:r>
            <a:endParaRPr/>
          </a:p>
        </p:txBody>
      </p:sp>
      <p:sp>
        <p:nvSpPr>
          <p:cNvPr id="293" name="Google Shape;293;p14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94" name="Google Shape;294;p14"/>
          <p:cNvGraphicFramePr/>
          <p:nvPr/>
        </p:nvGraphicFramePr>
        <p:xfrm>
          <a:off x="248141" y="22677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53150"/>
                <a:gridCol w="653150"/>
                <a:gridCol w="653150"/>
                <a:gridCol w="653150"/>
                <a:gridCol w="653150"/>
                <a:gridCol w="653150"/>
              </a:tblGrid>
              <a:tr h="179750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Orderbook  : Rose </a:t>
                      </a:r>
                      <a:r>
                        <a:rPr b="0" lang="en-US" sz="800">
                          <a:solidFill>
                            <a:schemeClr val="dk1"/>
                          </a:solidFill>
                        </a:rPr>
                        <a:t>(Initial state)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8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3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3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5" name="Google Shape;295;p14"/>
          <p:cNvGraphicFramePr/>
          <p:nvPr/>
        </p:nvGraphicFramePr>
        <p:xfrm>
          <a:off x="248141" y="37565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53150"/>
                <a:gridCol w="653150"/>
                <a:gridCol w="653150"/>
                <a:gridCol w="653150"/>
                <a:gridCol w="653150"/>
                <a:gridCol w="653150"/>
              </a:tblGrid>
              <a:tr h="248525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>
                          <a:solidFill>
                            <a:schemeClr val="dk1"/>
                          </a:solidFill>
                        </a:rPr>
                        <a:t>State - 1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sp>
        <p:nvSpPr>
          <p:cNvPr id="296" name="Google Shape;296;p14"/>
          <p:cNvSpPr/>
          <p:nvPr/>
        </p:nvSpPr>
        <p:spPr>
          <a:xfrm>
            <a:off x="2303580" y="1872835"/>
            <a:ext cx="1956532" cy="242885"/>
          </a:xfrm>
          <a:prstGeom prst="rect">
            <a:avLst/>
          </a:prstGeom>
          <a:noFill/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Sell 100 @ 55.00</a:t>
            </a:r>
            <a:endParaRPr/>
          </a:p>
        </p:txBody>
      </p:sp>
      <p:cxnSp>
        <p:nvCxnSpPr>
          <p:cNvPr id="297" name="Google Shape;297;p14"/>
          <p:cNvCxnSpPr/>
          <p:nvPr/>
        </p:nvCxnSpPr>
        <p:spPr>
          <a:xfrm>
            <a:off x="3581961" y="2135389"/>
            <a:ext cx="1" cy="24288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8" name="Google Shape;298;p14"/>
          <p:cNvSpPr/>
          <p:nvPr/>
        </p:nvSpPr>
        <p:spPr>
          <a:xfrm>
            <a:off x="2303579" y="3428475"/>
            <a:ext cx="1956532" cy="242885"/>
          </a:xfrm>
          <a:prstGeom prst="rect">
            <a:avLst/>
          </a:prstGeom>
          <a:noFill/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Sell 100 @ 45.00</a:t>
            </a:r>
            <a:endParaRPr/>
          </a:p>
        </p:txBody>
      </p:sp>
      <p:cxnSp>
        <p:nvCxnSpPr>
          <p:cNvPr id="299" name="Google Shape;299;p14"/>
          <p:cNvCxnSpPr/>
          <p:nvPr/>
        </p:nvCxnSpPr>
        <p:spPr>
          <a:xfrm>
            <a:off x="3426300" y="3712794"/>
            <a:ext cx="1" cy="24288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00" name="Google Shape;300;p14"/>
          <p:cNvGraphicFramePr/>
          <p:nvPr/>
        </p:nvGraphicFramePr>
        <p:xfrm>
          <a:off x="4712075" y="2273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53150"/>
                <a:gridCol w="653150"/>
                <a:gridCol w="653150"/>
                <a:gridCol w="653150"/>
                <a:gridCol w="653150"/>
                <a:gridCol w="653150"/>
              </a:tblGrid>
              <a:tr h="177150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>
                          <a:solidFill>
                            <a:schemeClr val="dk1"/>
                          </a:solidFill>
                        </a:rPr>
                        <a:t>State – 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301;p14"/>
          <p:cNvSpPr/>
          <p:nvPr/>
        </p:nvSpPr>
        <p:spPr>
          <a:xfrm>
            <a:off x="4933056" y="1872835"/>
            <a:ext cx="1956532" cy="242885"/>
          </a:xfrm>
          <a:prstGeom prst="rect">
            <a:avLst/>
          </a:prstGeom>
          <a:solidFill>
            <a:srgbClr val="81FED8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Buy 200 @ 45.00</a:t>
            </a:r>
            <a:endParaRPr/>
          </a:p>
        </p:txBody>
      </p:sp>
      <p:cxnSp>
        <p:nvCxnSpPr>
          <p:cNvPr id="302" name="Google Shape;302;p14"/>
          <p:cNvCxnSpPr/>
          <p:nvPr/>
        </p:nvCxnSpPr>
        <p:spPr>
          <a:xfrm>
            <a:off x="5947144" y="2176130"/>
            <a:ext cx="804978" cy="595946"/>
          </a:xfrm>
          <a:prstGeom prst="straightConnector1">
            <a:avLst/>
          </a:prstGeom>
          <a:noFill/>
          <a:ln cap="flat" cmpd="sng" w="25400">
            <a:solidFill>
              <a:srgbClr val="00614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03" name="Google Shape;303;p14"/>
          <p:cNvGraphicFramePr/>
          <p:nvPr/>
        </p:nvGraphicFramePr>
        <p:xfrm>
          <a:off x="4712075" y="3742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53150"/>
                <a:gridCol w="653150"/>
                <a:gridCol w="653150"/>
                <a:gridCol w="653150"/>
                <a:gridCol w="653150"/>
                <a:gridCol w="653150"/>
              </a:tblGrid>
              <a:tr h="248525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>
                          <a:solidFill>
                            <a:schemeClr val="dk1"/>
                          </a:solidFill>
                        </a:rPr>
                        <a:t>State – Final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pic>
        <p:nvPicPr>
          <p:cNvPr id="304" name="Google Shape;3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3113" y="695824"/>
            <a:ext cx="3680859" cy="949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-US"/>
              <a:t>Order Book - Example 4</a:t>
            </a:r>
            <a:endParaRPr sz="1100"/>
          </a:p>
        </p:txBody>
      </p:sp>
      <p:sp>
        <p:nvSpPr>
          <p:cNvPr id="310" name="Google Shape;310;p15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15"/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Exchange App</a:t>
            </a:r>
            <a:endParaRPr/>
          </a:p>
        </p:txBody>
      </p:sp>
      <p:sp>
        <p:nvSpPr>
          <p:cNvPr id="312" name="Google Shape;312;p15"/>
          <p:cNvSpPr/>
          <p:nvPr/>
        </p:nvSpPr>
        <p:spPr>
          <a:xfrm>
            <a:off x="4210493" y="1806153"/>
            <a:ext cx="219740" cy="22347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4245935" y="3020876"/>
            <a:ext cx="184298" cy="29771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2844" y="748256"/>
            <a:ext cx="3695037" cy="990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7003" y="3381153"/>
            <a:ext cx="57340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-US"/>
              <a:t>Order Book - Example 5 </a:t>
            </a:r>
            <a:r>
              <a:rPr lang="en-US" sz="1600"/>
              <a:t>(A FILL execution with a twist)</a:t>
            </a:r>
            <a:endParaRPr/>
          </a:p>
        </p:txBody>
      </p:sp>
      <p:sp>
        <p:nvSpPr>
          <p:cNvPr id="321" name="Google Shape;321;p16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22" name="Google Shape;322;p16"/>
          <p:cNvGraphicFramePr/>
          <p:nvPr/>
        </p:nvGraphicFramePr>
        <p:xfrm>
          <a:off x="248141" y="22677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53150"/>
                <a:gridCol w="653150"/>
                <a:gridCol w="653150"/>
                <a:gridCol w="653150"/>
                <a:gridCol w="653150"/>
                <a:gridCol w="653150"/>
              </a:tblGrid>
              <a:tr h="179750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Orderbook  : Rose </a:t>
                      </a:r>
                      <a:r>
                        <a:rPr b="0" lang="en-US" sz="800">
                          <a:solidFill>
                            <a:schemeClr val="dk1"/>
                          </a:solidFill>
                        </a:rPr>
                        <a:t>(Initial state)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8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3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3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3" name="Google Shape;323;p16"/>
          <p:cNvGraphicFramePr/>
          <p:nvPr/>
        </p:nvGraphicFramePr>
        <p:xfrm>
          <a:off x="248141" y="37565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53150"/>
                <a:gridCol w="653150"/>
                <a:gridCol w="653150"/>
                <a:gridCol w="653150"/>
                <a:gridCol w="653150"/>
                <a:gridCol w="653150"/>
              </a:tblGrid>
              <a:tr h="248525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>
                          <a:solidFill>
                            <a:schemeClr val="dk1"/>
                          </a:solidFill>
                        </a:rPr>
                        <a:t>State - 1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sp>
        <p:nvSpPr>
          <p:cNvPr id="324" name="Google Shape;324;p16"/>
          <p:cNvSpPr/>
          <p:nvPr/>
        </p:nvSpPr>
        <p:spPr>
          <a:xfrm>
            <a:off x="403731" y="1862428"/>
            <a:ext cx="1921247" cy="242885"/>
          </a:xfrm>
          <a:prstGeom prst="rect">
            <a:avLst/>
          </a:prstGeom>
          <a:noFill/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Buy 100 @ 55.00</a:t>
            </a:r>
            <a:endParaRPr/>
          </a:p>
        </p:txBody>
      </p:sp>
      <p:cxnSp>
        <p:nvCxnSpPr>
          <p:cNvPr id="325" name="Google Shape;325;p16"/>
          <p:cNvCxnSpPr/>
          <p:nvPr/>
        </p:nvCxnSpPr>
        <p:spPr>
          <a:xfrm>
            <a:off x="2015433" y="2137485"/>
            <a:ext cx="1" cy="24078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6" name="Google Shape;326;p16"/>
          <p:cNvSpPr/>
          <p:nvPr/>
        </p:nvSpPr>
        <p:spPr>
          <a:xfrm>
            <a:off x="403731" y="3388252"/>
            <a:ext cx="1879417" cy="242885"/>
          </a:xfrm>
          <a:prstGeom prst="rect">
            <a:avLst/>
          </a:prstGeom>
          <a:noFill/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Buy 100 @ 65.00</a:t>
            </a:r>
            <a:endParaRPr/>
          </a:p>
        </p:txBody>
      </p:sp>
      <p:cxnSp>
        <p:nvCxnSpPr>
          <p:cNvPr id="327" name="Google Shape;327;p16"/>
          <p:cNvCxnSpPr/>
          <p:nvPr/>
        </p:nvCxnSpPr>
        <p:spPr>
          <a:xfrm>
            <a:off x="1909393" y="3691029"/>
            <a:ext cx="1" cy="2646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28" name="Google Shape;328;p16"/>
          <p:cNvGraphicFramePr/>
          <p:nvPr/>
        </p:nvGraphicFramePr>
        <p:xfrm>
          <a:off x="4712075" y="2273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53150"/>
                <a:gridCol w="653150"/>
                <a:gridCol w="653150"/>
                <a:gridCol w="653150"/>
                <a:gridCol w="653150"/>
                <a:gridCol w="653150"/>
              </a:tblGrid>
              <a:tr h="177150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>
                          <a:solidFill>
                            <a:schemeClr val="dk1"/>
                          </a:solidFill>
                        </a:rPr>
                        <a:t>State – 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65.00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sp>
        <p:nvSpPr>
          <p:cNvPr id="329" name="Google Shape;329;p16"/>
          <p:cNvSpPr/>
          <p:nvPr/>
        </p:nvSpPr>
        <p:spPr>
          <a:xfrm>
            <a:off x="6038837" y="1872835"/>
            <a:ext cx="1956532" cy="242885"/>
          </a:xfrm>
          <a:prstGeom prst="rect">
            <a:avLst/>
          </a:prstGeom>
          <a:solidFill>
            <a:srgbClr val="81FED8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Sell 300 @ </a:t>
            </a:r>
            <a:r>
              <a:rPr b="0" i="0" lang="en-US" sz="10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1.00</a:t>
            </a:r>
            <a:endParaRPr/>
          </a:p>
        </p:txBody>
      </p:sp>
      <p:cxnSp>
        <p:nvCxnSpPr>
          <p:cNvPr id="330" name="Google Shape;330;p16"/>
          <p:cNvCxnSpPr/>
          <p:nvPr/>
        </p:nvCxnSpPr>
        <p:spPr>
          <a:xfrm flipH="1">
            <a:off x="6463364" y="2176130"/>
            <a:ext cx="532853" cy="626577"/>
          </a:xfrm>
          <a:prstGeom prst="straightConnector1">
            <a:avLst/>
          </a:prstGeom>
          <a:noFill/>
          <a:ln cap="flat" cmpd="sng" w="25400">
            <a:solidFill>
              <a:srgbClr val="00614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31" name="Google Shape;331;p16"/>
          <p:cNvGraphicFramePr/>
          <p:nvPr/>
        </p:nvGraphicFramePr>
        <p:xfrm>
          <a:off x="4712075" y="3742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53150"/>
                <a:gridCol w="653150"/>
                <a:gridCol w="653150"/>
                <a:gridCol w="653150"/>
                <a:gridCol w="653150"/>
                <a:gridCol w="653150"/>
              </a:tblGrid>
              <a:tr h="248525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>
                          <a:solidFill>
                            <a:schemeClr val="dk1"/>
                          </a:solidFill>
                        </a:rPr>
                        <a:t>State – Final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pic>
        <p:nvPicPr>
          <p:cNvPr id="332" name="Google Shape;3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9453" y="642486"/>
            <a:ext cx="3435091" cy="111707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6"/>
          <p:cNvSpPr txBox="1"/>
          <p:nvPr/>
        </p:nvSpPr>
        <p:spPr>
          <a:xfrm>
            <a:off x="6951243" y="790482"/>
            <a:ext cx="186128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execution price of an aggressive order is decided by the orderbook</a:t>
            </a:r>
            <a:endParaRPr/>
          </a:p>
        </p:txBody>
      </p:sp>
      <p:cxnSp>
        <p:nvCxnSpPr>
          <p:cNvPr id="334" name="Google Shape;334;p16"/>
          <p:cNvCxnSpPr/>
          <p:nvPr/>
        </p:nvCxnSpPr>
        <p:spPr>
          <a:xfrm flipH="1">
            <a:off x="7435516" y="1298313"/>
            <a:ext cx="139567" cy="5386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-US"/>
              <a:t>Order Book - Example 5</a:t>
            </a:r>
            <a:endParaRPr sz="1100"/>
          </a:p>
        </p:txBody>
      </p:sp>
      <p:sp>
        <p:nvSpPr>
          <p:cNvPr id="340" name="Google Shape;340;p17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17"/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Exchange App</a:t>
            </a:r>
            <a:endParaRPr/>
          </a:p>
        </p:txBody>
      </p:sp>
      <p:sp>
        <p:nvSpPr>
          <p:cNvPr id="342" name="Google Shape;342;p17"/>
          <p:cNvSpPr/>
          <p:nvPr/>
        </p:nvSpPr>
        <p:spPr>
          <a:xfrm>
            <a:off x="4210493" y="1806153"/>
            <a:ext cx="219740" cy="22347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7"/>
          <p:cNvSpPr/>
          <p:nvPr/>
        </p:nvSpPr>
        <p:spPr>
          <a:xfrm>
            <a:off x="4309730" y="3083442"/>
            <a:ext cx="184298" cy="29771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6109" y="621850"/>
            <a:ext cx="3527241" cy="100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2599" y="3425712"/>
            <a:ext cx="4778560" cy="14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-US"/>
              <a:t>Order Book - Example 6</a:t>
            </a:r>
            <a:endParaRPr sz="1600"/>
          </a:p>
        </p:txBody>
      </p:sp>
      <p:sp>
        <p:nvSpPr>
          <p:cNvPr id="351" name="Google Shape;351;p18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52" name="Google Shape;352;p18"/>
          <p:cNvGraphicFramePr/>
          <p:nvPr/>
        </p:nvGraphicFramePr>
        <p:xfrm>
          <a:off x="248141" y="23315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53150"/>
                <a:gridCol w="653150"/>
                <a:gridCol w="653150"/>
                <a:gridCol w="653150"/>
                <a:gridCol w="653150"/>
                <a:gridCol w="653150"/>
              </a:tblGrid>
              <a:tr h="179100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Orderbook  : Rose </a:t>
                      </a:r>
                      <a:r>
                        <a:rPr b="0" lang="en-US" sz="800">
                          <a:solidFill>
                            <a:schemeClr val="dk1"/>
                          </a:solidFill>
                        </a:rPr>
                        <a:t>(Initial state)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17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17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17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sp>
        <p:nvSpPr>
          <p:cNvPr id="353" name="Google Shape;353;p18"/>
          <p:cNvSpPr/>
          <p:nvPr/>
        </p:nvSpPr>
        <p:spPr>
          <a:xfrm>
            <a:off x="255849" y="1768236"/>
            <a:ext cx="2339163" cy="407298"/>
          </a:xfrm>
          <a:prstGeom prst="rect">
            <a:avLst/>
          </a:prstGeom>
          <a:noFill/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100 @ 55.00</a:t>
            </a:r>
            <a:endParaRPr/>
          </a:p>
          <a:p>
            <a:pPr indent="-22860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100 @ 65.00</a:t>
            </a:r>
            <a:endParaRPr/>
          </a:p>
        </p:txBody>
      </p:sp>
      <p:cxnSp>
        <p:nvCxnSpPr>
          <p:cNvPr id="354" name="Google Shape;354;p18"/>
          <p:cNvCxnSpPr/>
          <p:nvPr/>
        </p:nvCxnSpPr>
        <p:spPr>
          <a:xfrm>
            <a:off x="1920835" y="2174176"/>
            <a:ext cx="1" cy="3529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5" name="Google Shape;355;p18"/>
          <p:cNvSpPr/>
          <p:nvPr/>
        </p:nvSpPr>
        <p:spPr>
          <a:xfrm>
            <a:off x="4664932" y="1931291"/>
            <a:ext cx="1956532" cy="242885"/>
          </a:xfrm>
          <a:prstGeom prst="rect">
            <a:avLst/>
          </a:prstGeom>
          <a:solidFill>
            <a:srgbClr val="81FED8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Buy 100 @ 2.00</a:t>
            </a:r>
            <a:endParaRPr/>
          </a:p>
        </p:txBody>
      </p:sp>
      <p:graphicFrame>
        <p:nvGraphicFramePr>
          <p:cNvPr id="356" name="Google Shape;356;p18"/>
          <p:cNvGraphicFramePr/>
          <p:nvPr/>
        </p:nvGraphicFramePr>
        <p:xfrm>
          <a:off x="4627015" y="23315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53150"/>
                <a:gridCol w="653150"/>
                <a:gridCol w="653150"/>
                <a:gridCol w="653150"/>
                <a:gridCol w="653150"/>
                <a:gridCol w="653150"/>
              </a:tblGrid>
              <a:tr h="171100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>
                          <a:solidFill>
                            <a:schemeClr val="dk1"/>
                          </a:solidFill>
                        </a:rPr>
                        <a:t>State – State 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17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0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19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7" name="Google Shape;357;p18"/>
          <p:cNvGraphicFramePr/>
          <p:nvPr/>
        </p:nvGraphicFramePr>
        <p:xfrm>
          <a:off x="248141" y="37058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53150"/>
                <a:gridCol w="653150"/>
                <a:gridCol w="653150"/>
                <a:gridCol w="653150"/>
                <a:gridCol w="653150"/>
                <a:gridCol w="653150"/>
              </a:tblGrid>
              <a:tr h="177150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>
                          <a:solidFill>
                            <a:schemeClr val="dk1"/>
                          </a:solidFill>
                        </a:rPr>
                        <a:t>State – 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65.00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sp>
        <p:nvSpPr>
          <p:cNvPr id="358" name="Google Shape;358;p18"/>
          <p:cNvSpPr/>
          <p:nvPr/>
        </p:nvSpPr>
        <p:spPr>
          <a:xfrm>
            <a:off x="2193862" y="3414837"/>
            <a:ext cx="1956532" cy="242885"/>
          </a:xfrm>
          <a:prstGeom prst="rect">
            <a:avLst/>
          </a:prstGeom>
          <a:solidFill>
            <a:srgbClr val="81FED8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Sell 300 @ 1.00</a:t>
            </a:r>
            <a:endParaRPr/>
          </a:p>
        </p:txBody>
      </p:sp>
      <p:cxnSp>
        <p:nvCxnSpPr>
          <p:cNvPr id="359" name="Google Shape;359;p18"/>
          <p:cNvCxnSpPr/>
          <p:nvPr/>
        </p:nvCxnSpPr>
        <p:spPr>
          <a:xfrm flipH="1">
            <a:off x="1992430" y="3657722"/>
            <a:ext cx="602582" cy="553331"/>
          </a:xfrm>
          <a:prstGeom prst="straightConnector1">
            <a:avLst/>
          </a:prstGeom>
          <a:noFill/>
          <a:ln cap="flat" cmpd="sng" w="25400">
            <a:solidFill>
              <a:srgbClr val="00614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0" name="Google Shape;360;p18"/>
          <p:cNvCxnSpPr/>
          <p:nvPr/>
        </p:nvCxnSpPr>
        <p:spPr>
          <a:xfrm>
            <a:off x="6194677" y="2215763"/>
            <a:ext cx="499694" cy="607453"/>
          </a:xfrm>
          <a:prstGeom prst="straightConnector1">
            <a:avLst/>
          </a:prstGeom>
          <a:noFill/>
          <a:ln cap="flat" cmpd="sng" w="25400">
            <a:solidFill>
              <a:srgbClr val="00614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61" name="Google Shape;361;p18"/>
          <p:cNvGraphicFramePr/>
          <p:nvPr/>
        </p:nvGraphicFramePr>
        <p:xfrm>
          <a:off x="4627015" y="37282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53150"/>
                <a:gridCol w="653150"/>
                <a:gridCol w="653150"/>
                <a:gridCol w="653150"/>
                <a:gridCol w="653150"/>
                <a:gridCol w="653150"/>
              </a:tblGrid>
              <a:tr h="179100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>
                          <a:solidFill>
                            <a:schemeClr val="dk1"/>
                          </a:solidFill>
                        </a:rPr>
                        <a:t>Final state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17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17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17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pic>
        <p:nvPicPr>
          <p:cNvPr id="362" name="Google Shape;3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8061" y="541853"/>
            <a:ext cx="3557557" cy="1140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-US"/>
              <a:t>Order Book - Example 6</a:t>
            </a:r>
            <a:endParaRPr sz="1100"/>
          </a:p>
        </p:txBody>
      </p:sp>
      <p:sp>
        <p:nvSpPr>
          <p:cNvPr id="368" name="Google Shape;368;p19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p19"/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Exchange App</a:t>
            </a:r>
            <a:endParaRPr/>
          </a:p>
        </p:txBody>
      </p:sp>
      <p:sp>
        <p:nvSpPr>
          <p:cNvPr id="370" name="Google Shape;370;p19"/>
          <p:cNvSpPr/>
          <p:nvPr/>
        </p:nvSpPr>
        <p:spPr>
          <a:xfrm>
            <a:off x="4272608" y="1797895"/>
            <a:ext cx="219740" cy="22347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9"/>
          <p:cNvSpPr/>
          <p:nvPr/>
        </p:nvSpPr>
        <p:spPr>
          <a:xfrm>
            <a:off x="4308050" y="2966405"/>
            <a:ext cx="184298" cy="29771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9301" y="775890"/>
            <a:ext cx="2260858" cy="793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0747" y="3397669"/>
            <a:ext cx="2862263" cy="1195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idx="1" type="body"/>
          </p:nvPr>
        </p:nvSpPr>
        <p:spPr>
          <a:xfrm>
            <a:off x="343044" y="816769"/>
            <a:ext cx="7337917" cy="374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1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Two persons per group</a:t>
            </a:r>
            <a:endParaRPr/>
          </a:p>
          <a:p>
            <a:pPr indent="-171450" lvl="1" marL="17145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Duration  - Three weeks </a:t>
            </a:r>
            <a:endParaRPr/>
          </a:p>
          <a:p>
            <a:pPr indent="-171450" lvl="1" marL="17145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This is the only Assessment for this workshop</a:t>
            </a:r>
            <a:endParaRPr/>
          </a:p>
          <a:p>
            <a:pPr indent="-171450" lvl="1" marL="17145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*Date of completion – 3</a:t>
            </a:r>
            <a:r>
              <a:rPr baseline="30000" lang="en-US" sz="1400"/>
              <a:t>rd</a:t>
            </a:r>
            <a:r>
              <a:rPr lang="en-US" sz="1400"/>
              <a:t> November 2023</a:t>
            </a:r>
            <a:endParaRPr/>
          </a:p>
          <a:p>
            <a:pPr indent="-171450" lvl="1" marL="17145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*Demonstration of the project – 10</a:t>
            </a:r>
            <a:r>
              <a:rPr baseline="30000" lang="en-US" sz="1400"/>
              <a:t>th</a:t>
            </a:r>
            <a:r>
              <a:rPr lang="en-US" sz="1400"/>
              <a:t> November 2023 at LSEG Technology Malabe</a:t>
            </a:r>
            <a:endParaRPr/>
          </a:p>
          <a:p>
            <a:pPr indent="-82550" lvl="1" marL="17145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82550" lvl="1" marL="17145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82550" lvl="1" marL="17145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82550" lvl="1" marL="17145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82550" lvl="1" marL="17145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1" marL="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*Exact dates to be decided by the university</a:t>
            </a:r>
            <a:endParaRPr/>
          </a:p>
          <a:p>
            <a:pPr indent="-82550" lvl="1" marL="17145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49" name="Google Shape;149;p2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-US"/>
              <a:t>Flower Exchange Group Project	</a:t>
            </a:r>
            <a:endParaRPr/>
          </a:p>
        </p:txBody>
      </p:sp>
      <p:sp>
        <p:nvSpPr>
          <p:cNvPr id="150" name="Google Shape;150;p2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-US"/>
              <a:t>Flower Exchange – Input validations</a:t>
            </a:r>
            <a:endParaRPr sz="1100"/>
          </a:p>
        </p:txBody>
      </p:sp>
      <p:sp>
        <p:nvSpPr>
          <p:cNvPr id="379" name="Google Shape;379;p20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20"/>
          <p:cNvSpPr txBox="1"/>
          <p:nvPr/>
        </p:nvSpPr>
        <p:spPr>
          <a:xfrm>
            <a:off x="627888" y="871728"/>
            <a:ext cx="5014456" cy="3062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order will be rejected if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does not contain a required field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for an invalid Instrument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contains an invalid side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 price is not greater than 0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 quantity is not a multiple of 10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 quantity is outside the range (min = 10 max = 1000)</a:t>
            </a:r>
            <a:endParaRPr/>
          </a:p>
          <a:p>
            <a:pPr indent="-1968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Rejected execution report is generated when validations are failed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-US"/>
              <a:t>Order Book - Example 7 </a:t>
            </a:r>
            <a:r>
              <a:rPr lang="en-US" sz="1800"/>
              <a:t>(Input Validations)</a:t>
            </a:r>
            <a:endParaRPr/>
          </a:p>
        </p:txBody>
      </p:sp>
      <p:sp>
        <p:nvSpPr>
          <p:cNvPr id="386" name="Google Shape;386;p21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7" name="Google Shape;387;p21"/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Exchange App</a:t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>
            <a:off x="4272608" y="1728750"/>
            <a:ext cx="219740" cy="29261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1"/>
          <p:cNvSpPr/>
          <p:nvPr/>
        </p:nvSpPr>
        <p:spPr>
          <a:xfrm>
            <a:off x="4308050" y="2966405"/>
            <a:ext cx="184298" cy="29771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944" y="730214"/>
            <a:ext cx="2325905" cy="91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0441" y="3502479"/>
            <a:ext cx="4235487" cy="984997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1"/>
          <p:cNvSpPr txBox="1"/>
          <p:nvPr/>
        </p:nvSpPr>
        <p:spPr>
          <a:xfrm>
            <a:off x="6636239" y="3199411"/>
            <a:ext cx="2176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validation failure results in a Rejected Execution Report</a:t>
            </a:r>
            <a:endParaRPr/>
          </a:p>
        </p:txBody>
      </p:sp>
      <p:cxnSp>
        <p:nvCxnSpPr>
          <p:cNvPr id="393" name="Google Shape;393;p21"/>
          <p:cNvCxnSpPr/>
          <p:nvPr/>
        </p:nvCxnSpPr>
        <p:spPr>
          <a:xfrm flipH="1">
            <a:off x="4572000" y="3388242"/>
            <a:ext cx="1953928" cy="4749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-US"/>
              <a:t>Flower Exchange – Verify your system</a:t>
            </a:r>
            <a:endParaRPr sz="1100"/>
          </a:p>
        </p:txBody>
      </p:sp>
      <p:sp>
        <p:nvSpPr>
          <p:cNvPr id="399" name="Google Shape;399;p22"/>
          <p:cNvSpPr txBox="1"/>
          <p:nvPr>
            <p:ph idx="12" type="sldNum"/>
          </p:nvPr>
        </p:nvSpPr>
        <p:spPr>
          <a:xfrm>
            <a:off x="8782347" y="4306259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0" name="Google Shape;400;p22"/>
          <p:cNvSpPr txBox="1"/>
          <p:nvPr/>
        </p:nvSpPr>
        <p:spPr>
          <a:xfrm>
            <a:off x="442685" y="726874"/>
            <a:ext cx="7531733" cy="815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provided you 6 sample input files (order.csv) and corresponding sample output files (exec_rep.csv) files in the previous examples.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developing your system, test your system with the sample input files we provided and verify your system produces the same output as in the sample execution_rep.csv files</a:t>
            </a:r>
            <a:endParaRPr b="0" i="0" sz="1400" u="none" cap="none" strike="noStrike">
              <a:solidFill>
                <a:srgbClr val="0092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499448" y="2001229"/>
            <a:ext cx="2147776" cy="6219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SampleOrder1.csv </a:t>
            </a: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(give this as an input to your app)</a:t>
            </a:r>
            <a:endParaRPr/>
          </a:p>
        </p:txBody>
      </p:sp>
      <p:sp>
        <p:nvSpPr>
          <p:cNvPr id="402" name="Google Shape;402;p22"/>
          <p:cNvSpPr/>
          <p:nvPr/>
        </p:nvSpPr>
        <p:spPr>
          <a:xfrm>
            <a:off x="2939504" y="1963206"/>
            <a:ext cx="2147777" cy="65999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Exchange system</a:t>
            </a:r>
            <a:endParaRPr/>
          </a:p>
        </p:txBody>
      </p:sp>
      <p:sp>
        <p:nvSpPr>
          <p:cNvPr id="403" name="Google Shape;403;p22"/>
          <p:cNvSpPr/>
          <p:nvPr/>
        </p:nvSpPr>
        <p:spPr>
          <a:xfrm>
            <a:off x="5641690" y="2001228"/>
            <a:ext cx="2147776" cy="6219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execReports1.csv </a:t>
            </a: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(compare with the sample execution_rep.csv given in the slides)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134113" y="3177233"/>
            <a:ext cx="8648234" cy="1416032"/>
          </a:xfrm>
          <a:prstGeom prst="rect">
            <a:avLst/>
          </a:prstGeom>
          <a:noFill/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: 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exeReports.csv generated by your system matches the sample execution_rep.csv – </a:t>
            </a:r>
            <a:r>
              <a:rPr b="0" i="0" lang="en-US" sz="1100" u="none" cap="none" strike="noStrike">
                <a:solidFill>
                  <a:srgbClr val="009266"/>
                </a:solidFill>
                <a:latin typeface="Arial"/>
                <a:ea typeface="Arial"/>
                <a:cs typeface="Arial"/>
                <a:sym typeface="Arial"/>
              </a:rPr>
              <a:t>Pass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0160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exeReports.csv generated by your system produces a different output to sample execution_rep.csv  – </a:t>
            </a:r>
            <a:r>
              <a:rPr b="0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Fix your bugs, and re-test</a:t>
            </a:r>
            <a:endParaRPr/>
          </a:p>
          <a:p>
            <a:pPr indent="-10160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the order of the execution reports in your file does not have to be the same as ours. But the content should be the same.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-US"/>
              <a:t>Flower Exchange – Evaluation</a:t>
            </a:r>
            <a:endParaRPr sz="1100"/>
          </a:p>
        </p:txBody>
      </p:sp>
      <p:sp>
        <p:nvSpPr>
          <p:cNvPr id="410" name="Google Shape;410;p23"/>
          <p:cNvSpPr txBox="1"/>
          <p:nvPr>
            <p:ph idx="12" type="sldNum"/>
          </p:nvPr>
        </p:nvSpPr>
        <p:spPr>
          <a:xfrm>
            <a:off x="8697289" y="4823707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p23"/>
          <p:cNvSpPr txBox="1"/>
          <p:nvPr/>
        </p:nvSpPr>
        <p:spPr>
          <a:xfrm>
            <a:off x="442685" y="726874"/>
            <a:ext cx="7531733" cy="15234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walkthrough – You will do a code walkthrough and explain your code to us.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Demonstration – You will demonstrate the system and we will test your application against our test data (orders.csv) and verify the functional accuracy. 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will be evaluated for the design, coding practices, efficiency of the program and the speed of the program.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test the speed of the program we will input a large orders.csv and measure the time taken to produce the resulting exec_reports.csv</a:t>
            </a:r>
            <a:endParaRPr sz="1400">
              <a:solidFill>
                <a:srgbClr val="0092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343044" y="816769"/>
            <a:ext cx="7337917" cy="374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The flower exchange is a system which supports basic trading. 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285750" lvl="0" marL="28575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 sz="1400"/>
              <a:t>Trader Application</a:t>
            </a:r>
            <a:r>
              <a:rPr lang="en-US" sz="1400"/>
              <a:t> - Traders can submit buy or sell orders for flowers via the Trader Application. 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285750" lvl="0" marL="28575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 sz="1400"/>
              <a:t>Exchange Application</a:t>
            </a:r>
            <a:r>
              <a:rPr lang="en-US" sz="1400"/>
              <a:t> - will process the incoming order against existing orders in the order container(known as Order Book) and do a full or partial execution.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285750" lvl="0" marL="28575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Every order is replied with an Execution Report by the </a:t>
            </a:r>
            <a:r>
              <a:rPr b="1" lang="en-US" sz="1400"/>
              <a:t>Exchange Application</a:t>
            </a:r>
            <a:r>
              <a:rPr lang="en-US" sz="1400"/>
              <a:t> indicating the status of the order. 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285750" lvl="0" marL="28575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Orders sometimes could be rejected due to quantity limitations, invalid flower type, etc. 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56" name="Google Shape;156;p3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-US"/>
              <a:t>Flower Exchange Story</a:t>
            </a:r>
            <a:endParaRPr/>
          </a:p>
        </p:txBody>
      </p:sp>
      <p:sp>
        <p:nvSpPr>
          <p:cNvPr id="157" name="Google Shape;157;p3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-US"/>
              <a:t>Flower Exchange – High Level Architecture</a:t>
            </a:r>
            <a:endParaRPr sz="1100"/>
          </a:p>
        </p:txBody>
      </p:sp>
      <p:sp>
        <p:nvSpPr>
          <p:cNvPr id="163" name="Google Shape;163;p4"/>
          <p:cNvSpPr txBox="1"/>
          <p:nvPr>
            <p:ph idx="12" type="sldNum"/>
          </p:nvPr>
        </p:nvSpPr>
        <p:spPr>
          <a:xfrm>
            <a:off x="8782347" y="4306259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4"/>
          <p:cNvSpPr/>
          <p:nvPr/>
        </p:nvSpPr>
        <p:spPr>
          <a:xfrm>
            <a:off x="2853278" y="1169208"/>
            <a:ext cx="1005840" cy="1270001"/>
          </a:xfrm>
          <a:prstGeom prst="rect">
            <a:avLst/>
          </a:prstGeom>
          <a:solidFill>
            <a:srgbClr val="F28B2D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Trader Application</a:t>
            </a:r>
            <a:endParaRPr/>
          </a:p>
        </p:txBody>
      </p:sp>
      <p:sp>
        <p:nvSpPr>
          <p:cNvPr id="165" name="Google Shape;165;p4"/>
          <p:cNvSpPr/>
          <p:nvPr/>
        </p:nvSpPr>
        <p:spPr>
          <a:xfrm>
            <a:off x="6267800" y="1169209"/>
            <a:ext cx="2112335" cy="1270001"/>
          </a:xfrm>
          <a:prstGeom prst="rect">
            <a:avLst/>
          </a:prstGeom>
          <a:solidFill>
            <a:srgbClr val="F28B2D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Exchange Application</a:t>
            </a:r>
            <a:endParaRPr/>
          </a:p>
        </p:txBody>
      </p:sp>
      <p:sp>
        <p:nvSpPr>
          <p:cNvPr id="166" name="Google Shape;166;p4"/>
          <p:cNvSpPr/>
          <p:nvPr/>
        </p:nvSpPr>
        <p:spPr>
          <a:xfrm flipH="1">
            <a:off x="4037418" y="1873052"/>
            <a:ext cx="2052083" cy="3193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Execution Report (s)</a:t>
            </a:r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4037417" y="1310570"/>
            <a:ext cx="2052084" cy="3193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Order(s)</a:t>
            </a:r>
            <a:endParaRPr/>
          </a:p>
        </p:txBody>
      </p:sp>
      <p:sp>
        <p:nvSpPr>
          <p:cNvPr id="168" name="Google Shape;168;p4"/>
          <p:cNvSpPr/>
          <p:nvPr/>
        </p:nvSpPr>
        <p:spPr>
          <a:xfrm>
            <a:off x="830900" y="1299547"/>
            <a:ext cx="1383792" cy="47103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orders.csv</a:t>
            </a:r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2286749" y="1405458"/>
            <a:ext cx="479716" cy="2461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2448062" y="3170622"/>
            <a:ext cx="2052082" cy="47103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execution_rep.csv</a:t>
            </a:r>
            <a:endParaRPr/>
          </a:p>
        </p:txBody>
      </p:sp>
      <p:sp>
        <p:nvSpPr>
          <p:cNvPr id="171" name="Google Shape;171;p4"/>
          <p:cNvSpPr/>
          <p:nvPr/>
        </p:nvSpPr>
        <p:spPr>
          <a:xfrm rot="5400000">
            <a:off x="3016762" y="2685633"/>
            <a:ext cx="556291" cy="2461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07" y="1794265"/>
            <a:ext cx="2391355" cy="707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9302" y="3653775"/>
            <a:ext cx="3645102" cy="890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-US"/>
              <a:t>Flower Exchange – A simpler implementation (2</a:t>
            </a:r>
            <a:r>
              <a:rPr baseline="30000" lang="en-US"/>
              <a:t>nd</a:t>
            </a:r>
            <a:r>
              <a:rPr lang="en-US"/>
              <a:t> option) </a:t>
            </a:r>
            <a:endParaRPr sz="1100"/>
          </a:p>
        </p:txBody>
      </p:sp>
      <p:sp>
        <p:nvSpPr>
          <p:cNvPr id="179" name="Google Shape;179;p5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2704912" y="1237416"/>
            <a:ext cx="2448776" cy="1270001"/>
          </a:xfrm>
          <a:prstGeom prst="rect">
            <a:avLst/>
          </a:prstGeom>
          <a:solidFill>
            <a:srgbClr val="F28B2D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Exchange Application</a:t>
            </a:r>
            <a:endParaRPr/>
          </a:p>
        </p:txBody>
      </p:sp>
      <p:sp>
        <p:nvSpPr>
          <p:cNvPr id="181" name="Google Shape;181;p5"/>
          <p:cNvSpPr/>
          <p:nvPr/>
        </p:nvSpPr>
        <p:spPr>
          <a:xfrm>
            <a:off x="207981" y="1675851"/>
            <a:ext cx="1383792" cy="47103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orders.csv</a:t>
            </a:r>
            <a:endParaRPr/>
          </a:p>
        </p:txBody>
      </p:sp>
      <p:sp>
        <p:nvSpPr>
          <p:cNvPr id="182" name="Google Shape;182;p5"/>
          <p:cNvSpPr/>
          <p:nvPr/>
        </p:nvSpPr>
        <p:spPr>
          <a:xfrm>
            <a:off x="6509357" y="1675851"/>
            <a:ext cx="2229903" cy="47103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execution_rep.csv</a:t>
            </a:r>
            <a:endParaRPr/>
          </a:p>
        </p:txBody>
      </p:sp>
      <p:sp>
        <p:nvSpPr>
          <p:cNvPr id="183" name="Google Shape;183;p5"/>
          <p:cNvSpPr/>
          <p:nvPr/>
        </p:nvSpPr>
        <p:spPr>
          <a:xfrm>
            <a:off x="1647776" y="1808624"/>
            <a:ext cx="1004132" cy="1659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5260429" y="1808625"/>
            <a:ext cx="1158948" cy="1857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73" y="2266400"/>
            <a:ext cx="2385632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8444" y="2312883"/>
            <a:ext cx="3532140" cy="79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 txBox="1"/>
          <p:nvPr/>
        </p:nvSpPr>
        <p:spPr>
          <a:xfrm>
            <a:off x="409067" y="4131242"/>
            <a:ext cx="691116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Basically, read an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orders.csv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fila and produce an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execution_rep.csv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-US"/>
              <a:t>Flower Exchange – Input order</a:t>
            </a:r>
            <a:endParaRPr sz="1100"/>
          </a:p>
        </p:txBody>
      </p:sp>
      <p:sp>
        <p:nvSpPr>
          <p:cNvPr id="193" name="Google Shape;193;p6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4" name="Google Shape;194;p6"/>
          <p:cNvGraphicFramePr/>
          <p:nvPr/>
        </p:nvGraphicFramePr>
        <p:xfrm>
          <a:off x="342899" y="7492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1077475"/>
                <a:gridCol w="670550"/>
                <a:gridCol w="2211825"/>
                <a:gridCol w="884925"/>
                <a:gridCol w="3340600"/>
              </a:tblGrid>
              <a:tr h="58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/>
                        <a:t>Field 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Possible Values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Mandatory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Notes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Client Order 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String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Alpha numeric string (max 7 chars)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This unique ID identifies the submitted order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8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Instrument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String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{Rose, Lavender, Lotus, Tulip, Orchid)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We will limit the instruments for these 5 types only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Side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Int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 : Buy ; 2 : Sell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Specifies if the input order is a buy order or a sell order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Price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double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Price &gt; 0.0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Price of one unit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Quantity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int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{10, 20, 30, …. , 1000} Order size must be a a multiple of 10. Min 10, Max 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Quantity of the order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-US"/>
              <a:t>Flower Exchange – Output Execution Report</a:t>
            </a:r>
            <a:endParaRPr sz="1100"/>
          </a:p>
        </p:txBody>
      </p:sp>
      <p:sp>
        <p:nvSpPr>
          <p:cNvPr id="200" name="Google Shape;200;p7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1" name="Google Shape;201;p7"/>
          <p:cNvGraphicFramePr/>
          <p:nvPr/>
        </p:nvGraphicFramePr>
        <p:xfrm>
          <a:off x="342899" y="699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1077475"/>
                <a:gridCol w="670550"/>
                <a:gridCol w="1944625"/>
                <a:gridCol w="1152150"/>
                <a:gridCol w="3340600"/>
              </a:tblGrid>
              <a:tr h="574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Field 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Possible Values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Mandatory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Notes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Client Order 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String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Alpha numeric string (max 7 chars)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This is the Client Order ID of the submitted order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Order 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String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Alpha numeric string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System generated unique order ID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Instrument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String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{Rose, Lavender, Lotus, Tulip, Orchid)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We will limit the instruments for these 5 types only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Side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Int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 : Buy ; 2 : Sell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Specifies if the order is a buy order or a sell order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5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Price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double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Price &gt; 0.0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Price of one unit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49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Quantity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int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{10, 20, 30, …. , 1000} Order size must be a a multiple of 10. Min 10, Max 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Quantity of the order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9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Status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int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0 – New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 – Rejected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 – Fill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3 - Pfill</a:t>
                      </a:r>
                      <a:endParaRPr sz="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The status of the execution report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Reason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String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Max 50 chars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/>
                        <a:t>Contains the reject reason, when an order is not accepted into the system due to validation failure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Transaction 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String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YYYYMMDD-HHMMSS.sss</a:t>
                      </a:r>
                      <a:endParaRPr b="1" sz="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Every execution report should have the transaction time in the given format. </a:t>
                      </a:r>
                      <a:r>
                        <a:rPr b="1" lang="en-US" sz="800">
                          <a:solidFill>
                            <a:srgbClr val="FF0000"/>
                          </a:solidFill>
                        </a:rPr>
                        <a:t>This data can be used to check the speed and optimize your code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-US"/>
              <a:t>Order book – Example 1</a:t>
            </a:r>
            <a:endParaRPr sz="1100"/>
          </a:p>
        </p:txBody>
      </p:sp>
      <p:sp>
        <p:nvSpPr>
          <p:cNvPr id="207" name="Google Shape;207;p8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8"/>
          <p:cNvSpPr txBox="1"/>
          <p:nvPr/>
        </p:nvSpPr>
        <p:spPr>
          <a:xfrm>
            <a:off x="442685" y="708587"/>
            <a:ext cx="579961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 app maintains one order book for each Instrument (flower type). Since there are 5 types of Instruments, there will be five separate order books in our system.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Orderbook has two sides. Buy (blue), Sell (pink)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 the orderbook is empty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order book receives an order. (Side = Sell, Price = 55.00, Qty = 100)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order will go inside sell side of the order book, and an execution report with status “New” will be disseminated</a:t>
            </a:r>
            <a:endParaRPr/>
          </a:p>
        </p:txBody>
      </p:sp>
      <p:graphicFrame>
        <p:nvGraphicFramePr>
          <p:cNvPr id="209" name="Google Shape;209;p8"/>
          <p:cNvGraphicFramePr/>
          <p:nvPr/>
        </p:nvGraphicFramePr>
        <p:xfrm>
          <a:off x="581294" y="2204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53150"/>
                <a:gridCol w="653150"/>
                <a:gridCol w="653150"/>
                <a:gridCol w="653150"/>
                <a:gridCol w="653150"/>
                <a:gridCol w="653150"/>
              </a:tblGrid>
              <a:tr h="179750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Orderbook  : Rose </a:t>
                      </a:r>
                      <a:r>
                        <a:rPr b="0" lang="en-US" sz="800">
                          <a:solidFill>
                            <a:schemeClr val="dk1"/>
                          </a:solidFill>
                        </a:rPr>
                        <a:t>(Initially empty)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8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3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3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Google Shape;210;p8"/>
          <p:cNvGraphicFramePr/>
          <p:nvPr/>
        </p:nvGraphicFramePr>
        <p:xfrm>
          <a:off x="581663" y="35722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53150"/>
                <a:gridCol w="653150"/>
                <a:gridCol w="653150"/>
                <a:gridCol w="653150"/>
                <a:gridCol w="653150"/>
                <a:gridCol w="653150"/>
              </a:tblGrid>
              <a:tr h="248525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Orderbook  : Rose – </a:t>
                      </a:r>
                      <a:r>
                        <a:rPr b="0" lang="en-US" sz="800">
                          <a:solidFill>
                            <a:schemeClr val="dk1"/>
                          </a:solidFill>
                        </a:rPr>
                        <a:t>(After the 100 @ 55.00 order enters the book)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8"/>
          <p:cNvSpPr/>
          <p:nvPr/>
        </p:nvSpPr>
        <p:spPr>
          <a:xfrm>
            <a:off x="3329375" y="3290866"/>
            <a:ext cx="1200640" cy="242885"/>
          </a:xfrm>
          <a:prstGeom prst="rect">
            <a:avLst/>
          </a:prstGeom>
          <a:noFill/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@ 55.00</a:t>
            </a:r>
            <a:endParaRPr/>
          </a:p>
        </p:txBody>
      </p:sp>
      <p:cxnSp>
        <p:nvCxnSpPr>
          <p:cNvPr id="212" name="Google Shape;212;p8"/>
          <p:cNvCxnSpPr>
            <a:stCxn id="211" idx="2"/>
          </p:cNvCxnSpPr>
          <p:nvPr/>
        </p:nvCxnSpPr>
        <p:spPr>
          <a:xfrm>
            <a:off x="3929695" y="3533751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3" name="Google Shape;213;p8"/>
          <p:cNvSpPr txBox="1"/>
          <p:nvPr/>
        </p:nvSpPr>
        <p:spPr>
          <a:xfrm>
            <a:off x="6866931" y="849274"/>
            <a:ext cx="1780883" cy="5078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 = 1 : Buy Side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 = 2 : Sell Side</a:t>
            </a:r>
            <a:endParaRPr/>
          </a:p>
        </p:txBody>
      </p:sp>
      <p:sp>
        <p:nvSpPr>
          <p:cNvPr id="214" name="Google Shape;214;p8"/>
          <p:cNvSpPr/>
          <p:nvPr/>
        </p:nvSpPr>
        <p:spPr>
          <a:xfrm>
            <a:off x="6529971" y="3291080"/>
            <a:ext cx="1309195" cy="2817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Exchange App</a:t>
            </a:r>
            <a:endParaRPr/>
          </a:p>
        </p:txBody>
      </p:sp>
      <p:sp>
        <p:nvSpPr>
          <p:cNvPr id="215" name="Google Shape;215;p8"/>
          <p:cNvSpPr/>
          <p:nvPr/>
        </p:nvSpPr>
        <p:spPr>
          <a:xfrm>
            <a:off x="7092419" y="3083312"/>
            <a:ext cx="184298" cy="17246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7094180" y="3717541"/>
            <a:ext cx="184298" cy="17246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0922" y="2571750"/>
            <a:ext cx="2187291" cy="368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4443" y="4024714"/>
            <a:ext cx="2924548" cy="389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type="ctrTitle"/>
          </p:nvPr>
        </p:nvSpPr>
        <p:spPr>
          <a:xfrm>
            <a:off x="342899" y="171450"/>
            <a:ext cx="8469630" cy="471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-US"/>
              <a:t>Order Book - Example 2</a:t>
            </a:r>
            <a:endParaRPr sz="1100"/>
          </a:p>
        </p:txBody>
      </p:sp>
      <p:sp>
        <p:nvSpPr>
          <p:cNvPr id="224" name="Google Shape;224;p9"/>
          <p:cNvSpPr txBox="1"/>
          <p:nvPr>
            <p:ph idx="12" type="sldNum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5" name="Google Shape;225;p9"/>
          <p:cNvGraphicFramePr/>
          <p:nvPr/>
        </p:nvGraphicFramePr>
        <p:xfrm>
          <a:off x="248141" y="22677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53150"/>
                <a:gridCol w="653150"/>
                <a:gridCol w="653150"/>
                <a:gridCol w="653150"/>
                <a:gridCol w="653150"/>
                <a:gridCol w="653150"/>
              </a:tblGrid>
              <a:tr h="179750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Orderbook  : Rose </a:t>
                      </a:r>
                      <a:r>
                        <a:rPr b="0" lang="en-US" sz="800">
                          <a:solidFill>
                            <a:schemeClr val="dk1"/>
                          </a:solidFill>
                        </a:rPr>
                        <a:t>(Initial state)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8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3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3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Google Shape;226;p9"/>
          <p:cNvGraphicFramePr/>
          <p:nvPr/>
        </p:nvGraphicFramePr>
        <p:xfrm>
          <a:off x="248141" y="37565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53150"/>
                <a:gridCol w="653150"/>
                <a:gridCol w="653150"/>
                <a:gridCol w="653150"/>
                <a:gridCol w="653150"/>
                <a:gridCol w="653150"/>
              </a:tblGrid>
              <a:tr h="248525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>
                          <a:solidFill>
                            <a:schemeClr val="dk1"/>
                          </a:solidFill>
                        </a:rPr>
                        <a:t>State - 1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sp>
        <p:nvSpPr>
          <p:cNvPr id="227" name="Google Shape;227;p9"/>
          <p:cNvSpPr/>
          <p:nvPr/>
        </p:nvSpPr>
        <p:spPr>
          <a:xfrm>
            <a:off x="2579571" y="1872835"/>
            <a:ext cx="1680541" cy="242885"/>
          </a:xfrm>
          <a:prstGeom prst="rect">
            <a:avLst/>
          </a:prstGeom>
          <a:noFill/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Sell 100 @ 55.00</a:t>
            </a:r>
            <a:endParaRPr/>
          </a:p>
        </p:txBody>
      </p:sp>
      <p:cxnSp>
        <p:nvCxnSpPr>
          <p:cNvPr id="228" name="Google Shape;228;p9"/>
          <p:cNvCxnSpPr/>
          <p:nvPr/>
        </p:nvCxnSpPr>
        <p:spPr>
          <a:xfrm flipH="1">
            <a:off x="3737622" y="2115720"/>
            <a:ext cx="1" cy="2761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9" name="Google Shape;229;p9"/>
          <p:cNvSpPr/>
          <p:nvPr/>
        </p:nvSpPr>
        <p:spPr>
          <a:xfrm>
            <a:off x="2579569" y="3428475"/>
            <a:ext cx="1680542" cy="242885"/>
          </a:xfrm>
          <a:prstGeom prst="rect">
            <a:avLst/>
          </a:prstGeom>
          <a:noFill/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Sell 100 @ 45.00</a:t>
            </a:r>
            <a:endParaRPr/>
          </a:p>
        </p:txBody>
      </p:sp>
      <p:cxnSp>
        <p:nvCxnSpPr>
          <p:cNvPr id="230" name="Google Shape;230;p9"/>
          <p:cNvCxnSpPr/>
          <p:nvPr/>
        </p:nvCxnSpPr>
        <p:spPr>
          <a:xfrm flipH="1">
            <a:off x="3581961" y="3693125"/>
            <a:ext cx="1" cy="25804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31" name="Google Shape;231;p9"/>
          <p:cNvGraphicFramePr/>
          <p:nvPr/>
        </p:nvGraphicFramePr>
        <p:xfrm>
          <a:off x="4712075" y="2273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53150"/>
                <a:gridCol w="653150"/>
                <a:gridCol w="653150"/>
                <a:gridCol w="653150"/>
                <a:gridCol w="653150"/>
                <a:gridCol w="653150"/>
              </a:tblGrid>
              <a:tr h="177150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>
                          <a:solidFill>
                            <a:schemeClr val="dk1"/>
                          </a:solidFill>
                        </a:rPr>
                        <a:t>State – 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9"/>
          <p:cNvSpPr/>
          <p:nvPr/>
        </p:nvSpPr>
        <p:spPr>
          <a:xfrm>
            <a:off x="5600214" y="1878369"/>
            <a:ext cx="1421413" cy="242885"/>
          </a:xfrm>
          <a:prstGeom prst="rect">
            <a:avLst/>
          </a:prstGeom>
          <a:noFill/>
          <a:ln cap="flat" cmpd="sng" w="12700">
            <a:solidFill>
              <a:srgbClr val="4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Buy 100 @ 35.00</a:t>
            </a:r>
            <a:endParaRPr/>
          </a:p>
        </p:txBody>
      </p:sp>
      <p:cxnSp>
        <p:nvCxnSpPr>
          <p:cNvPr id="233" name="Google Shape;233;p9"/>
          <p:cNvCxnSpPr/>
          <p:nvPr/>
        </p:nvCxnSpPr>
        <p:spPr>
          <a:xfrm flipH="1">
            <a:off x="6492209" y="2133126"/>
            <a:ext cx="1" cy="31650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34" name="Google Shape;234;p9"/>
          <p:cNvGraphicFramePr/>
          <p:nvPr/>
        </p:nvGraphicFramePr>
        <p:xfrm>
          <a:off x="4712075" y="3742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{367EA10A-D12D-4F67-A506-BE1B72F4A996}</a:tableStyleId>
              </a:tblPr>
              <a:tblGrid>
                <a:gridCol w="653150"/>
                <a:gridCol w="653150"/>
                <a:gridCol w="653150"/>
                <a:gridCol w="653150"/>
                <a:gridCol w="653150"/>
                <a:gridCol w="653150"/>
              </a:tblGrid>
              <a:tr h="248525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>
                          <a:solidFill>
                            <a:schemeClr val="dk1"/>
                          </a:solidFill>
                        </a:rPr>
                        <a:t>State – Final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Price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Qty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/>
                        <a:t>Order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99A5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55.00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ord1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pic>
        <p:nvPicPr>
          <p:cNvPr id="235" name="Google Shape;2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5913" y="658643"/>
            <a:ext cx="3028395" cy="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SEG 1">
      <a:dk1>
        <a:srgbClr val="000000"/>
      </a:dk1>
      <a:lt1>
        <a:srgbClr val="FFFFFF"/>
      </a:lt1>
      <a:dk2>
        <a:srgbClr val="001EFF"/>
      </a:dk2>
      <a:lt2>
        <a:srgbClr val="E7E6E6"/>
      </a:lt2>
      <a:accent1>
        <a:srgbClr val="666666"/>
      </a:accent1>
      <a:accent2>
        <a:srgbClr val="00CFD3"/>
      </a:accent2>
      <a:accent3>
        <a:srgbClr val="00C389"/>
      </a:accent3>
      <a:accent4>
        <a:srgbClr val="9063CC"/>
      </a:accent4>
      <a:accent5>
        <a:srgbClr val="FFC800"/>
      </a:accent5>
      <a:accent6>
        <a:srgbClr val="FF5000"/>
      </a:accent6>
      <a:hlink>
        <a:srgbClr val="001DFF"/>
      </a:hlink>
      <a:folHlink>
        <a:srgbClr val="001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2021-09-14T13:05:49Z</dcterms:created>
  <dc:creator>Jayaratna, Hiran</dc:creator>
</cp:coreProperties>
</file>