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3" r:id="rId3"/>
    <p:sldId id="257" r:id="rId4"/>
    <p:sldId id="265" r:id="rId5"/>
    <p:sldId id="264" r:id="rId6"/>
    <p:sldId id="266" r:id="rId7"/>
    <p:sldId id="259" r:id="rId8"/>
    <p:sldId id="267" r:id="rId9"/>
    <p:sldId id="260" r:id="rId10"/>
    <p:sldId id="261" r:id="rId11"/>
    <p:sldId id="268"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5" autoAdjust="0"/>
    <p:restoredTop sz="94660"/>
  </p:normalViewPr>
  <p:slideViewPr>
    <p:cSldViewPr snapToGrid="0">
      <p:cViewPr varScale="1">
        <p:scale>
          <a:sx n="71" d="100"/>
          <a:sy n="71" d="100"/>
        </p:scale>
        <p:origin x="70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B84363-C666-430C-B77F-678C213D94E1}"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17F0F-4474-4A54-A5F4-2C77F2D1D494}" type="slidenum">
              <a:rPr lang="en-US" smtClean="0"/>
              <a:t>‹#›</a:t>
            </a:fld>
            <a:endParaRPr lang="en-US"/>
          </a:p>
        </p:txBody>
      </p:sp>
    </p:spTree>
    <p:extLst>
      <p:ext uri="{BB962C8B-B14F-4D97-AF65-F5344CB8AC3E}">
        <p14:creationId xmlns:p14="http://schemas.microsoft.com/office/powerpoint/2010/main" val="118426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84363-C666-430C-B77F-678C213D94E1}"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17F0F-4474-4A54-A5F4-2C77F2D1D494}" type="slidenum">
              <a:rPr lang="en-US" smtClean="0"/>
              <a:t>‹#›</a:t>
            </a:fld>
            <a:endParaRPr lang="en-US"/>
          </a:p>
        </p:txBody>
      </p:sp>
    </p:spTree>
    <p:extLst>
      <p:ext uri="{BB962C8B-B14F-4D97-AF65-F5344CB8AC3E}">
        <p14:creationId xmlns:p14="http://schemas.microsoft.com/office/powerpoint/2010/main" val="298179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84363-C666-430C-B77F-678C213D94E1}"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17F0F-4474-4A54-A5F4-2C77F2D1D49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38692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84363-C666-430C-B77F-678C213D94E1}"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17F0F-4474-4A54-A5F4-2C77F2D1D494}" type="slidenum">
              <a:rPr lang="en-US" smtClean="0"/>
              <a:t>‹#›</a:t>
            </a:fld>
            <a:endParaRPr lang="en-US"/>
          </a:p>
        </p:txBody>
      </p:sp>
    </p:spTree>
    <p:extLst>
      <p:ext uri="{BB962C8B-B14F-4D97-AF65-F5344CB8AC3E}">
        <p14:creationId xmlns:p14="http://schemas.microsoft.com/office/powerpoint/2010/main" val="263342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84363-C666-430C-B77F-678C213D94E1}"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17F0F-4474-4A54-A5F4-2C77F2D1D49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91365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84363-C666-430C-B77F-678C213D94E1}"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17F0F-4474-4A54-A5F4-2C77F2D1D494}" type="slidenum">
              <a:rPr lang="en-US" smtClean="0"/>
              <a:t>‹#›</a:t>
            </a:fld>
            <a:endParaRPr lang="en-US"/>
          </a:p>
        </p:txBody>
      </p:sp>
    </p:spTree>
    <p:extLst>
      <p:ext uri="{BB962C8B-B14F-4D97-AF65-F5344CB8AC3E}">
        <p14:creationId xmlns:p14="http://schemas.microsoft.com/office/powerpoint/2010/main" val="2293903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84363-C666-430C-B77F-678C213D94E1}"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17F0F-4474-4A54-A5F4-2C77F2D1D494}" type="slidenum">
              <a:rPr lang="en-US" smtClean="0"/>
              <a:t>‹#›</a:t>
            </a:fld>
            <a:endParaRPr lang="en-US"/>
          </a:p>
        </p:txBody>
      </p:sp>
    </p:spTree>
    <p:extLst>
      <p:ext uri="{BB962C8B-B14F-4D97-AF65-F5344CB8AC3E}">
        <p14:creationId xmlns:p14="http://schemas.microsoft.com/office/powerpoint/2010/main" val="3170011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84363-C666-430C-B77F-678C213D94E1}"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17F0F-4474-4A54-A5F4-2C77F2D1D494}" type="slidenum">
              <a:rPr lang="en-US" smtClean="0"/>
              <a:t>‹#›</a:t>
            </a:fld>
            <a:endParaRPr lang="en-US"/>
          </a:p>
        </p:txBody>
      </p:sp>
    </p:spTree>
    <p:extLst>
      <p:ext uri="{BB962C8B-B14F-4D97-AF65-F5344CB8AC3E}">
        <p14:creationId xmlns:p14="http://schemas.microsoft.com/office/powerpoint/2010/main" val="225107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B84363-C666-430C-B77F-678C213D94E1}"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17F0F-4474-4A54-A5F4-2C77F2D1D494}" type="slidenum">
              <a:rPr lang="en-US" smtClean="0"/>
              <a:t>‹#›</a:t>
            </a:fld>
            <a:endParaRPr lang="en-US"/>
          </a:p>
        </p:txBody>
      </p:sp>
    </p:spTree>
    <p:extLst>
      <p:ext uri="{BB962C8B-B14F-4D97-AF65-F5344CB8AC3E}">
        <p14:creationId xmlns:p14="http://schemas.microsoft.com/office/powerpoint/2010/main" val="3982970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84363-C666-430C-B77F-678C213D94E1}"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917F0F-4474-4A54-A5F4-2C77F2D1D494}" type="slidenum">
              <a:rPr lang="en-US" smtClean="0"/>
              <a:t>‹#›</a:t>
            </a:fld>
            <a:endParaRPr lang="en-US"/>
          </a:p>
        </p:txBody>
      </p:sp>
    </p:spTree>
    <p:extLst>
      <p:ext uri="{BB962C8B-B14F-4D97-AF65-F5344CB8AC3E}">
        <p14:creationId xmlns:p14="http://schemas.microsoft.com/office/powerpoint/2010/main" val="356579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B84363-C666-430C-B77F-678C213D94E1}"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17F0F-4474-4A54-A5F4-2C77F2D1D494}" type="slidenum">
              <a:rPr lang="en-US" smtClean="0"/>
              <a:t>‹#›</a:t>
            </a:fld>
            <a:endParaRPr lang="en-US"/>
          </a:p>
        </p:txBody>
      </p:sp>
    </p:spTree>
    <p:extLst>
      <p:ext uri="{BB962C8B-B14F-4D97-AF65-F5344CB8AC3E}">
        <p14:creationId xmlns:p14="http://schemas.microsoft.com/office/powerpoint/2010/main" val="96969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B84363-C666-430C-B77F-678C213D94E1}" type="datetimeFigureOut">
              <a:rPr lang="en-US" smtClean="0"/>
              <a:t>7/6/2025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917F0F-4474-4A54-A5F4-2C77F2D1D494}" type="slidenum">
              <a:rPr lang="en-US" smtClean="0"/>
              <a:t>‹#›</a:t>
            </a:fld>
            <a:endParaRPr lang="en-US"/>
          </a:p>
        </p:txBody>
      </p:sp>
    </p:spTree>
    <p:extLst>
      <p:ext uri="{BB962C8B-B14F-4D97-AF65-F5344CB8AC3E}">
        <p14:creationId xmlns:p14="http://schemas.microsoft.com/office/powerpoint/2010/main" val="97973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B84363-C666-430C-B77F-678C213D94E1}" type="datetimeFigureOut">
              <a:rPr lang="en-US" smtClean="0"/>
              <a:t>7/6/2025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917F0F-4474-4A54-A5F4-2C77F2D1D494}" type="slidenum">
              <a:rPr lang="en-US" smtClean="0"/>
              <a:t>‹#›</a:t>
            </a:fld>
            <a:endParaRPr lang="en-US"/>
          </a:p>
        </p:txBody>
      </p:sp>
    </p:spTree>
    <p:extLst>
      <p:ext uri="{BB962C8B-B14F-4D97-AF65-F5344CB8AC3E}">
        <p14:creationId xmlns:p14="http://schemas.microsoft.com/office/powerpoint/2010/main" val="314018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84363-C666-430C-B77F-678C213D94E1}" type="datetimeFigureOut">
              <a:rPr lang="en-US" smtClean="0"/>
              <a:t>7/6/2025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917F0F-4474-4A54-A5F4-2C77F2D1D494}" type="slidenum">
              <a:rPr lang="en-US" smtClean="0"/>
              <a:t>‹#›</a:t>
            </a:fld>
            <a:endParaRPr lang="en-US"/>
          </a:p>
        </p:txBody>
      </p:sp>
    </p:spTree>
    <p:extLst>
      <p:ext uri="{BB962C8B-B14F-4D97-AF65-F5344CB8AC3E}">
        <p14:creationId xmlns:p14="http://schemas.microsoft.com/office/powerpoint/2010/main" val="221217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B84363-C666-430C-B77F-678C213D94E1}"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17F0F-4474-4A54-A5F4-2C77F2D1D494}" type="slidenum">
              <a:rPr lang="en-US" smtClean="0"/>
              <a:t>‹#›</a:t>
            </a:fld>
            <a:endParaRPr lang="en-US"/>
          </a:p>
        </p:txBody>
      </p:sp>
    </p:spTree>
    <p:extLst>
      <p:ext uri="{BB962C8B-B14F-4D97-AF65-F5344CB8AC3E}">
        <p14:creationId xmlns:p14="http://schemas.microsoft.com/office/powerpoint/2010/main" val="210416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B84363-C666-430C-B77F-678C213D94E1}"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917F0F-4474-4A54-A5F4-2C77F2D1D494}" type="slidenum">
              <a:rPr lang="en-US" smtClean="0"/>
              <a:t>‹#›</a:t>
            </a:fld>
            <a:endParaRPr lang="en-US"/>
          </a:p>
        </p:txBody>
      </p:sp>
    </p:spTree>
    <p:extLst>
      <p:ext uri="{BB962C8B-B14F-4D97-AF65-F5344CB8AC3E}">
        <p14:creationId xmlns:p14="http://schemas.microsoft.com/office/powerpoint/2010/main" val="405644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B84363-C666-430C-B77F-678C213D94E1}" type="datetimeFigureOut">
              <a:rPr lang="en-US" smtClean="0"/>
              <a:t>7/6/2025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917F0F-4474-4A54-A5F4-2C77F2D1D494}" type="slidenum">
              <a:rPr lang="en-US" smtClean="0"/>
              <a:t>‹#›</a:t>
            </a:fld>
            <a:endParaRPr lang="en-US"/>
          </a:p>
        </p:txBody>
      </p:sp>
    </p:spTree>
    <p:extLst>
      <p:ext uri="{BB962C8B-B14F-4D97-AF65-F5344CB8AC3E}">
        <p14:creationId xmlns:p14="http://schemas.microsoft.com/office/powerpoint/2010/main" val="2954390238"/>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ato.org/blog/decline-fall-federal-home-loan-banks"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D853D8-E278-0123-9E4C-254A6FA23C2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34420" y="1177153"/>
            <a:ext cx="6743497" cy="4134435"/>
          </a:xfrm>
          <a:prstGeom prst="rect">
            <a:avLst/>
          </a:prstGeom>
        </p:spPr>
      </p:pic>
      <p:sp>
        <p:nvSpPr>
          <p:cNvPr id="8" name="TextBox 7">
            <a:extLst>
              <a:ext uri="{FF2B5EF4-FFF2-40B4-BE49-F238E27FC236}">
                <a16:creationId xmlns:a16="http://schemas.microsoft.com/office/drawing/2014/main" id="{7DE7BC7E-0588-CC5B-27EA-C0CB3C3ACD71}"/>
              </a:ext>
            </a:extLst>
          </p:cNvPr>
          <p:cNvSpPr txBox="1"/>
          <p:nvPr/>
        </p:nvSpPr>
        <p:spPr>
          <a:xfrm>
            <a:off x="887506" y="201706"/>
            <a:ext cx="10892117" cy="1015663"/>
          </a:xfrm>
          <a:prstGeom prst="rect">
            <a:avLst/>
          </a:prstGeom>
          <a:noFill/>
        </p:spPr>
        <p:txBody>
          <a:bodyPr wrap="square" rtlCol="0">
            <a:spAutoFit/>
          </a:bodyPr>
          <a:lstStyle/>
          <a:p>
            <a:pPr algn="ctr"/>
            <a:r>
              <a:rPr lang="en-US" sz="6000" b="1" dirty="0"/>
              <a:t>LOAN APPLICATIONS</a:t>
            </a:r>
          </a:p>
        </p:txBody>
      </p:sp>
      <p:sp>
        <p:nvSpPr>
          <p:cNvPr id="9" name="TextBox 8">
            <a:extLst>
              <a:ext uri="{FF2B5EF4-FFF2-40B4-BE49-F238E27FC236}">
                <a16:creationId xmlns:a16="http://schemas.microsoft.com/office/drawing/2014/main" id="{D5CB5B15-44A0-1D93-D934-0F07CF5818CE}"/>
              </a:ext>
            </a:extLst>
          </p:cNvPr>
          <p:cNvSpPr txBox="1"/>
          <p:nvPr/>
        </p:nvSpPr>
        <p:spPr>
          <a:xfrm>
            <a:off x="403411" y="5183304"/>
            <a:ext cx="3039036" cy="707886"/>
          </a:xfrm>
          <a:prstGeom prst="rect">
            <a:avLst/>
          </a:prstGeom>
          <a:noFill/>
        </p:spPr>
        <p:txBody>
          <a:bodyPr wrap="square" rtlCol="0">
            <a:spAutoFit/>
          </a:bodyPr>
          <a:lstStyle/>
          <a:p>
            <a:r>
              <a:rPr lang="en-US" sz="4000" dirty="0"/>
              <a:t>10</a:t>
            </a:r>
            <a:r>
              <a:rPr lang="en-US" dirty="0"/>
              <a:t> BIZMARROW PROJECT</a:t>
            </a:r>
          </a:p>
        </p:txBody>
      </p:sp>
      <p:sp>
        <p:nvSpPr>
          <p:cNvPr id="10" name="TextBox 9">
            <a:extLst>
              <a:ext uri="{FF2B5EF4-FFF2-40B4-BE49-F238E27FC236}">
                <a16:creationId xmlns:a16="http://schemas.microsoft.com/office/drawing/2014/main" id="{3BF4D621-BBD3-AE9F-973B-7C40626271C1}"/>
              </a:ext>
            </a:extLst>
          </p:cNvPr>
          <p:cNvSpPr txBox="1"/>
          <p:nvPr/>
        </p:nvSpPr>
        <p:spPr>
          <a:xfrm>
            <a:off x="712694" y="6104965"/>
            <a:ext cx="6010835" cy="523220"/>
          </a:xfrm>
          <a:prstGeom prst="rect">
            <a:avLst/>
          </a:prstGeom>
          <a:noFill/>
        </p:spPr>
        <p:txBody>
          <a:bodyPr wrap="square" rtlCol="0">
            <a:spAutoFit/>
          </a:bodyPr>
          <a:lstStyle/>
          <a:p>
            <a:r>
              <a:rPr lang="en-US" sz="2800" dirty="0"/>
              <a:t>PRESENTED BY MISS JANEFRANCES</a:t>
            </a:r>
          </a:p>
        </p:txBody>
      </p:sp>
    </p:spTree>
    <p:extLst>
      <p:ext uri="{BB962C8B-B14F-4D97-AF65-F5344CB8AC3E}">
        <p14:creationId xmlns:p14="http://schemas.microsoft.com/office/powerpoint/2010/main" val="169300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3086E49-ABA2-2FF5-75E0-54E098F15080}"/>
              </a:ext>
            </a:extLst>
          </p:cNvPr>
          <p:cNvSpPr>
            <a:spLocks noGrp="1"/>
          </p:cNvSpPr>
          <p:nvPr>
            <p:ph type="body" sz="half" idx="2"/>
          </p:nvPr>
        </p:nvSpPr>
        <p:spPr>
          <a:xfrm>
            <a:off x="510988" y="376518"/>
            <a:ext cx="8700247" cy="6279776"/>
          </a:xfrm>
        </p:spPr>
        <p:txBody>
          <a:bodyPr/>
          <a:lstStyle/>
          <a:p>
            <a:endParaRPr lang="en-US" dirty="0"/>
          </a:p>
          <a:p>
            <a:r>
              <a:rPr lang="en-US" sz="1800" b="1" dirty="0"/>
              <a:t> 8. RETRIEVE ALL APPLICATIONS  WITH LOAN AMOUNT HIGHER THAN THE OVERALL AVERAGE LOAN AMOUNT.</a:t>
            </a:r>
          </a:p>
          <a:p>
            <a:endParaRPr lang="en-US" sz="1800" b="1" dirty="0"/>
          </a:p>
          <a:p>
            <a:endParaRPr lang="en-US" sz="1800" b="1" dirty="0"/>
          </a:p>
          <a:p>
            <a:endParaRPr lang="en-US" sz="1800" b="1" dirty="0"/>
          </a:p>
          <a:p>
            <a:endParaRPr lang="en-US" sz="1800" b="1" dirty="0"/>
          </a:p>
          <a:p>
            <a:endParaRPr lang="en-US" sz="1800" b="1" dirty="0"/>
          </a:p>
        </p:txBody>
      </p:sp>
      <p:pic>
        <p:nvPicPr>
          <p:cNvPr id="7" name="Picture 6">
            <a:extLst>
              <a:ext uri="{FF2B5EF4-FFF2-40B4-BE49-F238E27FC236}">
                <a16:creationId xmlns:a16="http://schemas.microsoft.com/office/drawing/2014/main" id="{9F845ABA-FD65-7C70-012A-F333ED34F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88" y="1546089"/>
            <a:ext cx="8136282" cy="887829"/>
          </a:xfrm>
          <a:prstGeom prst="rect">
            <a:avLst/>
          </a:prstGeom>
        </p:spPr>
      </p:pic>
      <p:pic>
        <p:nvPicPr>
          <p:cNvPr id="9" name="Picture 8">
            <a:extLst>
              <a:ext uri="{FF2B5EF4-FFF2-40B4-BE49-F238E27FC236}">
                <a16:creationId xmlns:a16="http://schemas.microsoft.com/office/drawing/2014/main" id="{43CD6332-920F-D834-D358-14BFE744A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78" y="2433918"/>
            <a:ext cx="5046846" cy="1226274"/>
          </a:xfrm>
          <a:prstGeom prst="rect">
            <a:avLst/>
          </a:prstGeom>
        </p:spPr>
      </p:pic>
      <p:pic>
        <p:nvPicPr>
          <p:cNvPr id="3" name="Picture 2">
            <a:extLst>
              <a:ext uri="{FF2B5EF4-FFF2-40B4-BE49-F238E27FC236}">
                <a16:creationId xmlns:a16="http://schemas.microsoft.com/office/drawing/2014/main" id="{0CBA62EB-56FF-5606-D614-090F4FC1D2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178" y="4042244"/>
            <a:ext cx="4202986" cy="2432637"/>
          </a:xfrm>
          <a:prstGeom prst="rect">
            <a:avLst/>
          </a:prstGeom>
        </p:spPr>
      </p:pic>
    </p:spTree>
    <p:extLst>
      <p:ext uri="{BB962C8B-B14F-4D97-AF65-F5344CB8AC3E}">
        <p14:creationId xmlns:p14="http://schemas.microsoft.com/office/powerpoint/2010/main" val="356399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EC1F50C-AC34-66AD-DEE8-A6A2C634171C}"/>
              </a:ext>
            </a:extLst>
          </p:cNvPr>
          <p:cNvSpPr>
            <a:spLocks noGrp="1"/>
          </p:cNvSpPr>
          <p:nvPr>
            <p:ph type="body" sz="half" idx="2"/>
          </p:nvPr>
        </p:nvSpPr>
        <p:spPr>
          <a:xfrm>
            <a:off x="389965" y="363071"/>
            <a:ext cx="9587753" cy="6024282"/>
          </a:xfrm>
        </p:spPr>
        <p:txBody>
          <a:bodyPr>
            <a:normAutofit/>
          </a:bodyPr>
          <a:lstStyle/>
          <a:p>
            <a:endParaRPr lang="en-US" sz="1800" dirty="0"/>
          </a:p>
          <a:p>
            <a:r>
              <a:rPr lang="en-US" sz="1800" b="1" dirty="0"/>
              <a:t>9. SHOW APPROVAL STATUS AND COUNT OF APPLICATIONS FOR EACH STATUS.</a:t>
            </a:r>
          </a:p>
          <a:p>
            <a:endParaRPr lang="en-US" sz="1800" dirty="0"/>
          </a:p>
        </p:txBody>
      </p:sp>
      <p:pic>
        <p:nvPicPr>
          <p:cNvPr id="6" name="Picture 5">
            <a:extLst>
              <a:ext uri="{FF2B5EF4-FFF2-40B4-BE49-F238E27FC236}">
                <a16:creationId xmlns:a16="http://schemas.microsoft.com/office/drawing/2014/main" id="{EC7E5AFB-D920-D376-70B4-89622309E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965" y="1169862"/>
            <a:ext cx="9191857" cy="1035456"/>
          </a:xfrm>
          <a:prstGeom prst="rect">
            <a:avLst/>
          </a:prstGeom>
        </p:spPr>
      </p:pic>
      <p:pic>
        <p:nvPicPr>
          <p:cNvPr id="8" name="Picture 7">
            <a:extLst>
              <a:ext uri="{FF2B5EF4-FFF2-40B4-BE49-F238E27FC236}">
                <a16:creationId xmlns:a16="http://schemas.microsoft.com/office/drawing/2014/main" id="{413A5883-EDB5-9169-5982-491903498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964" y="1936311"/>
            <a:ext cx="4007224" cy="1324141"/>
          </a:xfrm>
          <a:prstGeom prst="rect">
            <a:avLst/>
          </a:prstGeom>
        </p:spPr>
      </p:pic>
      <p:pic>
        <p:nvPicPr>
          <p:cNvPr id="10" name="Picture 9">
            <a:extLst>
              <a:ext uri="{FF2B5EF4-FFF2-40B4-BE49-F238E27FC236}">
                <a16:creationId xmlns:a16="http://schemas.microsoft.com/office/drawing/2014/main" id="{4F7AF333-BDC1-03CE-BEB3-FE869591DF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853" y="3516867"/>
            <a:ext cx="4300194" cy="2978062"/>
          </a:xfrm>
          <a:prstGeom prst="rect">
            <a:avLst/>
          </a:prstGeom>
        </p:spPr>
      </p:pic>
    </p:spTree>
    <p:extLst>
      <p:ext uri="{BB962C8B-B14F-4D97-AF65-F5344CB8AC3E}">
        <p14:creationId xmlns:p14="http://schemas.microsoft.com/office/powerpoint/2010/main" val="273111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57BA2D2-C0E7-8D78-F3F7-5B97A4C82D55}"/>
              </a:ext>
            </a:extLst>
          </p:cNvPr>
          <p:cNvSpPr>
            <a:spLocks noGrp="1"/>
          </p:cNvSpPr>
          <p:nvPr>
            <p:ph type="body" sz="half" idx="2"/>
          </p:nvPr>
        </p:nvSpPr>
        <p:spPr>
          <a:xfrm>
            <a:off x="839788" y="457200"/>
            <a:ext cx="6596436" cy="5997388"/>
          </a:xfrm>
        </p:spPr>
        <p:txBody>
          <a:bodyPr>
            <a:normAutofit/>
          </a:bodyPr>
          <a:lstStyle/>
          <a:p>
            <a:r>
              <a:rPr lang="en-US" sz="1800" b="1" dirty="0"/>
              <a:t>10. LIST ALL APPLICATIONS ORDERED BY CREDIT SCORE IN ASCENDING ORDER.</a:t>
            </a:r>
          </a:p>
          <a:p>
            <a:endParaRPr lang="en-US" sz="1800" b="1" dirty="0"/>
          </a:p>
        </p:txBody>
      </p:sp>
      <p:pic>
        <p:nvPicPr>
          <p:cNvPr id="3" name="Picture 2">
            <a:extLst>
              <a:ext uri="{FF2B5EF4-FFF2-40B4-BE49-F238E27FC236}">
                <a16:creationId xmlns:a16="http://schemas.microsoft.com/office/drawing/2014/main" id="{531B66AA-ACE6-ED78-3017-F533429D1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88" y="1265967"/>
            <a:ext cx="7530460" cy="697303"/>
          </a:xfrm>
          <a:prstGeom prst="rect">
            <a:avLst/>
          </a:prstGeom>
        </p:spPr>
      </p:pic>
      <p:pic>
        <p:nvPicPr>
          <p:cNvPr id="6" name="Picture 5">
            <a:extLst>
              <a:ext uri="{FF2B5EF4-FFF2-40B4-BE49-F238E27FC236}">
                <a16:creationId xmlns:a16="http://schemas.microsoft.com/office/drawing/2014/main" id="{063F9051-0CDB-EC71-9761-96FD53E3C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788" y="1792024"/>
            <a:ext cx="3839788" cy="1252228"/>
          </a:xfrm>
          <a:prstGeom prst="rect">
            <a:avLst/>
          </a:prstGeom>
        </p:spPr>
      </p:pic>
      <p:pic>
        <p:nvPicPr>
          <p:cNvPr id="9" name="Picture 8">
            <a:extLst>
              <a:ext uri="{FF2B5EF4-FFF2-40B4-BE49-F238E27FC236}">
                <a16:creationId xmlns:a16="http://schemas.microsoft.com/office/drawing/2014/main" id="{F0660A06-C840-F8B6-3C06-218B513A1C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787" y="3307266"/>
            <a:ext cx="3839787" cy="3093534"/>
          </a:xfrm>
          <a:prstGeom prst="rect">
            <a:avLst/>
          </a:prstGeom>
        </p:spPr>
      </p:pic>
    </p:spTree>
    <p:extLst>
      <p:ext uri="{BB962C8B-B14F-4D97-AF65-F5344CB8AC3E}">
        <p14:creationId xmlns:p14="http://schemas.microsoft.com/office/powerpoint/2010/main" val="207687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484A-DE96-FB23-3DC7-87A0A90C3027}"/>
              </a:ext>
            </a:extLst>
          </p:cNvPr>
          <p:cNvSpPr>
            <a:spLocks noGrp="1"/>
          </p:cNvSpPr>
          <p:nvPr>
            <p:ph type="title"/>
          </p:nvPr>
        </p:nvSpPr>
        <p:spPr>
          <a:xfrm>
            <a:off x="677334" y="334785"/>
            <a:ext cx="9165913" cy="888897"/>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9D0CD3A4-372A-AA65-6B79-F1C445CCB84C}"/>
              </a:ext>
            </a:extLst>
          </p:cNvPr>
          <p:cNvSpPr>
            <a:spLocks noGrp="1"/>
          </p:cNvSpPr>
          <p:nvPr>
            <p:ph idx="1"/>
          </p:nvPr>
        </p:nvSpPr>
        <p:spPr>
          <a:xfrm>
            <a:off x="677334" y="1492625"/>
            <a:ext cx="8596668" cy="5030590"/>
          </a:xfrm>
        </p:spPr>
        <p:txBody>
          <a:bodyPr/>
          <a:lstStyle/>
          <a:p>
            <a:pPr marL="0" indent="0">
              <a:buNone/>
            </a:pPr>
            <a:r>
              <a:rPr lang="en-US" dirty="0"/>
              <a:t>           One critical aspect of banking is loan applications, where banks assess applicant's creditworthiness to determine the likelihood of repayment. Through loan application data analysis, lenders can uncover key trends and patterns and patterns in applicant profile, financial stability, and creditworthiness, driving more effective risk assessment and lending practices.</a:t>
            </a:r>
          </a:p>
          <a:p>
            <a:pPr marL="0" indent="0">
              <a:buNone/>
            </a:pPr>
            <a:r>
              <a:rPr lang="en-US" dirty="0"/>
              <a:t>        This project focuses on analyzing loan applications data using SQL to answer key business questions and provide actionable insights. The data set contains information about applicant’s demographics, income, loan amounts, purposes, credit scores etc. </a:t>
            </a:r>
          </a:p>
        </p:txBody>
      </p:sp>
    </p:spTree>
    <p:extLst>
      <p:ext uri="{BB962C8B-B14F-4D97-AF65-F5344CB8AC3E}">
        <p14:creationId xmlns:p14="http://schemas.microsoft.com/office/powerpoint/2010/main" val="921445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33E9CB7-8F9E-AEAF-7AA2-010EB477F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554" y="2060737"/>
            <a:ext cx="2851881" cy="1153110"/>
          </a:xfrm>
        </p:spPr>
      </p:pic>
      <p:sp>
        <p:nvSpPr>
          <p:cNvPr id="4" name="Text Placeholder 3">
            <a:extLst>
              <a:ext uri="{FF2B5EF4-FFF2-40B4-BE49-F238E27FC236}">
                <a16:creationId xmlns:a16="http://schemas.microsoft.com/office/drawing/2014/main" id="{3841B1EF-44FF-3FC1-D47C-251FC96F8C2F}"/>
              </a:ext>
            </a:extLst>
          </p:cNvPr>
          <p:cNvSpPr>
            <a:spLocks noGrp="1"/>
          </p:cNvSpPr>
          <p:nvPr>
            <p:ph type="body" sz="half" idx="2"/>
          </p:nvPr>
        </p:nvSpPr>
        <p:spPr>
          <a:xfrm>
            <a:off x="656011" y="988218"/>
            <a:ext cx="8810718" cy="5869782"/>
          </a:xfrm>
        </p:spPr>
        <p:txBody>
          <a:bodyPr/>
          <a:lstStyle/>
          <a:p>
            <a:endParaRPr lang="en-US" dirty="0"/>
          </a:p>
          <a:p>
            <a:r>
              <a:rPr lang="en-US" sz="1800" b="1" dirty="0"/>
              <a:t>1.  WRITE A QUERY TO SELECT ALL RECORDS FROM THE LOAN APPLICATIONS TABLE.</a:t>
            </a:r>
            <a:endParaRPr lang="en-US" sz="1800"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97594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A4B7D5E-3EA3-0EC0-294F-5DF35CE87EA8}"/>
              </a:ext>
            </a:extLst>
          </p:cNvPr>
          <p:cNvSpPr>
            <a:spLocks noGrp="1"/>
          </p:cNvSpPr>
          <p:nvPr>
            <p:ph type="body" sz="half" idx="2"/>
          </p:nvPr>
        </p:nvSpPr>
        <p:spPr>
          <a:xfrm>
            <a:off x="677333" y="430306"/>
            <a:ext cx="8480113" cy="6225988"/>
          </a:xfrm>
        </p:spPr>
        <p:txBody>
          <a:bodyPr/>
          <a:lstStyle/>
          <a:p>
            <a:endParaRPr lang="en-US" sz="1800" b="1" dirty="0"/>
          </a:p>
          <a:p>
            <a:r>
              <a:rPr lang="en-US" sz="1800" b="1" dirty="0"/>
              <a:t>2.  WHAT IS THE TOTAL NUMBER OF LOAN APPLICATIONS.</a:t>
            </a:r>
          </a:p>
          <a:p>
            <a:endParaRPr lang="en-US" dirty="0"/>
          </a:p>
        </p:txBody>
      </p:sp>
      <p:pic>
        <p:nvPicPr>
          <p:cNvPr id="8" name="Picture 7">
            <a:extLst>
              <a:ext uri="{FF2B5EF4-FFF2-40B4-BE49-F238E27FC236}">
                <a16:creationId xmlns:a16="http://schemas.microsoft.com/office/drawing/2014/main" id="{2D49E805-A2D5-F6A8-DD2D-486AE9175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1267361"/>
            <a:ext cx="6428238" cy="884168"/>
          </a:xfrm>
          <a:prstGeom prst="rect">
            <a:avLst/>
          </a:prstGeom>
        </p:spPr>
      </p:pic>
      <p:pic>
        <p:nvPicPr>
          <p:cNvPr id="10" name="Picture 9">
            <a:extLst>
              <a:ext uri="{FF2B5EF4-FFF2-40B4-BE49-F238E27FC236}">
                <a16:creationId xmlns:a16="http://schemas.microsoft.com/office/drawing/2014/main" id="{725BA5E6-FE5F-ED09-4B3B-9AB2E62C13A6}"/>
              </a:ext>
            </a:extLst>
          </p:cNvPr>
          <p:cNvPicPr>
            <a:picLocks noChangeAspect="1"/>
          </p:cNvPicPr>
          <p:nvPr/>
        </p:nvPicPr>
        <p:blipFill>
          <a:blip r:embed="rId3">
            <a:extLst>
              <a:ext uri="{28A0092B-C50C-407E-A947-70E740481C1C}">
                <a14:useLocalDpi xmlns:a14="http://schemas.microsoft.com/office/drawing/2010/main" val="0"/>
              </a:ext>
            </a:extLst>
          </a:blip>
          <a:srcRect l="8128" t="18239" r="4437"/>
          <a:stretch>
            <a:fillRect/>
          </a:stretch>
        </p:blipFill>
        <p:spPr>
          <a:xfrm>
            <a:off x="833717" y="1835475"/>
            <a:ext cx="2891119" cy="884168"/>
          </a:xfrm>
          <a:prstGeom prst="rect">
            <a:avLst/>
          </a:prstGeom>
        </p:spPr>
      </p:pic>
      <p:pic>
        <p:nvPicPr>
          <p:cNvPr id="12" name="Picture 11">
            <a:extLst>
              <a:ext uri="{FF2B5EF4-FFF2-40B4-BE49-F238E27FC236}">
                <a16:creationId xmlns:a16="http://schemas.microsoft.com/office/drawing/2014/main" id="{75E339C3-3309-9842-6B93-B6E1232801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905" y="2988584"/>
            <a:ext cx="2487436" cy="2080957"/>
          </a:xfrm>
          <a:prstGeom prst="rect">
            <a:avLst/>
          </a:prstGeom>
        </p:spPr>
      </p:pic>
    </p:spTree>
    <p:extLst>
      <p:ext uri="{BB962C8B-B14F-4D97-AF65-F5344CB8AC3E}">
        <p14:creationId xmlns:p14="http://schemas.microsoft.com/office/powerpoint/2010/main" val="268795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35A2FB-DDED-1159-CB2E-61C00B0A9ADD}"/>
              </a:ext>
            </a:extLst>
          </p:cNvPr>
          <p:cNvSpPr>
            <a:spLocks noGrp="1"/>
          </p:cNvSpPr>
          <p:nvPr>
            <p:ph type="body" sz="half" idx="2"/>
          </p:nvPr>
        </p:nvSpPr>
        <p:spPr>
          <a:xfrm>
            <a:off x="510988" y="242047"/>
            <a:ext cx="8206683" cy="6373906"/>
          </a:xfrm>
        </p:spPr>
        <p:txBody>
          <a:bodyPr/>
          <a:lstStyle/>
          <a:p>
            <a:endParaRPr lang="en-US" dirty="0"/>
          </a:p>
          <a:p>
            <a:r>
              <a:rPr lang="en-US" sz="1800" dirty="0"/>
              <a:t>3. WHAT IS THE AVERAGE LOAN AMOUNT ?</a:t>
            </a:r>
          </a:p>
        </p:txBody>
      </p:sp>
      <p:pic>
        <p:nvPicPr>
          <p:cNvPr id="6" name="Picture 5">
            <a:extLst>
              <a:ext uri="{FF2B5EF4-FFF2-40B4-BE49-F238E27FC236}">
                <a16:creationId xmlns:a16="http://schemas.microsoft.com/office/drawing/2014/main" id="{7A99E2A0-E85C-10BB-15DA-CDBC020A0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31" y="1064813"/>
            <a:ext cx="8044941" cy="642963"/>
          </a:xfrm>
          <a:prstGeom prst="rect">
            <a:avLst/>
          </a:prstGeom>
        </p:spPr>
      </p:pic>
      <p:pic>
        <p:nvPicPr>
          <p:cNvPr id="8" name="Picture 7">
            <a:extLst>
              <a:ext uri="{FF2B5EF4-FFF2-40B4-BE49-F238E27FC236}">
                <a16:creationId xmlns:a16="http://schemas.microsoft.com/office/drawing/2014/main" id="{7F107249-CA88-10FB-3226-9668DABD0C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31" y="1819242"/>
            <a:ext cx="2697960" cy="923958"/>
          </a:xfrm>
          <a:prstGeom prst="rect">
            <a:avLst/>
          </a:prstGeom>
        </p:spPr>
      </p:pic>
      <p:pic>
        <p:nvPicPr>
          <p:cNvPr id="3" name="Picture 2">
            <a:extLst>
              <a:ext uri="{FF2B5EF4-FFF2-40B4-BE49-F238E27FC236}">
                <a16:creationId xmlns:a16="http://schemas.microsoft.com/office/drawing/2014/main" id="{A55C14D1-3370-6345-80E4-D70AFD359B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987" y="3012468"/>
            <a:ext cx="2568389" cy="2164650"/>
          </a:xfrm>
          <a:prstGeom prst="rect">
            <a:avLst/>
          </a:prstGeom>
        </p:spPr>
      </p:pic>
    </p:spTree>
    <p:extLst>
      <p:ext uri="{BB962C8B-B14F-4D97-AF65-F5344CB8AC3E}">
        <p14:creationId xmlns:p14="http://schemas.microsoft.com/office/powerpoint/2010/main" val="1539683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914464-B7AE-6D2B-2C47-38EF4FEF7788}"/>
              </a:ext>
            </a:extLst>
          </p:cNvPr>
          <p:cNvSpPr>
            <a:spLocks noGrp="1"/>
          </p:cNvSpPr>
          <p:nvPr>
            <p:ph type="body" sz="half" idx="2"/>
          </p:nvPr>
        </p:nvSpPr>
        <p:spPr>
          <a:xfrm>
            <a:off x="677334" y="389965"/>
            <a:ext cx="8614584" cy="6145306"/>
          </a:xfrm>
        </p:spPr>
        <p:txBody>
          <a:bodyPr/>
          <a:lstStyle/>
          <a:p>
            <a:endParaRPr lang="en-US" b="1" dirty="0"/>
          </a:p>
          <a:p>
            <a:r>
              <a:rPr lang="en-US" sz="1800" b="1" dirty="0"/>
              <a:t>4. WHAT IS THE TOTAL LOAN AMOUNT FOR EACH PURPOSE? ORDER THE RESULTS BY TOTAL LOAN AMOUNT IN DESCENDING ORDER.</a:t>
            </a:r>
          </a:p>
          <a:p>
            <a:endParaRPr lang="en-US" dirty="0"/>
          </a:p>
        </p:txBody>
      </p:sp>
      <p:pic>
        <p:nvPicPr>
          <p:cNvPr id="6" name="Picture 5">
            <a:extLst>
              <a:ext uri="{FF2B5EF4-FFF2-40B4-BE49-F238E27FC236}">
                <a16:creationId xmlns:a16="http://schemas.microsoft.com/office/drawing/2014/main" id="{6E70E2CB-AC7C-9126-588E-DB66BA817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536853"/>
            <a:ext cx="8719799" cy="870170"/>
          </a:xfrm>
          <a:prstGeom prst="rect">
            <a:avLst/>
          </a:prstGeom>
        </p:spPr>
      </p:pic>
      <p:pic>
        <p:nvPicPr>
          <p:cNvPr id="8" name="Picture 7">
            <a:extLst>
              <a:ext uri="{FF2B5EF4-FFF2-40B4-BE49-F238E27FC236}">
                <a16:creationId xmlns:a16="http://schemas.microsoft.com/office/drawing/2014/main" id="{BC6559D3-8A85-17B2-8F4B-A939F57E9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253" y="2407023"/>
            <a:ext cx="3208099" cy="1722163"/>
          </a:xfrm>
          <a:prstGeom prst="rect">
            <a:avLst/>
          </a:prstGeom>
        </p:spPr>
      </p:pic>
      <p:pic>
        <p:nvPicPr>
          <p:cNvPr id="10" name="Picture 9">
            <a:extLst>
              <a:ext uri="{FF2B5EF4-FFF2-40B4-BE49-F238E27FC236}">
                <a16:creationId xmlns:a16="http://schemas.microsoft.com/office/drawing/2014/main" id="{D2913595-B8CD-1E0E-7775-BA6A7F38C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253" y="4235825"/>
            <a:ext cx="5036900" cy="2446356"/>
          </a:xfrm>
          <a:prstGeom prst="rect">
            <a:avLst/>
          </a:prstGeom>
        </p:spPr>
      </p:pic>
    </p:spTree>
    <p:extLst>
      <p:ext uri="{BB962C8B-B14F-4D97-AF65-F5344CB8AC3E}">
        <p14:creationId xmlns:p14="http://schemas.microsoft.com/office/powerpoint/2010/main" val="35643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2AB2D099-DBEF-BB2B-725B-A54E00684E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172" y="1671615"/>
            <a:ext cx="7151147" cy="535069"/>
          </a:xfrm>
        </p:spPr>
      </p:pic>
      <p:sp>
        <p:nvSpPr>
          <p:cNvPr id="4" name="Text Placeholder 3">
            <a:extLst>
              <a:ext uri="{FF2B5EF4-FFF2-40B4-BE49-F238E27FC236}">
                <a16:creationId xmlns:a16="http://schemas.microsoft.com/office/drawing/2014/main" id="{2DDA55FC-21DD-D394-1FFA-013CAD514A1E}"/>
              </a:ext>
            </a:extLst>
          </p:cNvPr>
          <p:cNvSpPr>
            <a:spLocks noGrp="1"/>
          </p:cNvSpPr>
          <p:nvPr>
            <p:ph type="body" sz="half" idx="2"/>
          </p:nvPr>
        </p:nvSpPr>
        <p:spPr>
          <a:xfrm>
            <a:off x="621252" y="699247"/>
            <a:ext cx="9706089" cy="5957047"/>
          </a:xfrm>
        </p:spPr>
        <p:txBody>
          <a:bodyPr/>
          <a:lstStyle/>
          <a:p>
            <a:endParaRPr lang="en-US" b="1" dirty="0"/>
          </a:p>
          <a:p>
            <a:r>
              <a:rPr lang="en-US" sz="1800" b="1" dirty="0"/>
              <a:t>5. RETRIEVE ALL APPLICATIONS WHERE ANNUAL INCOME IS GREATER THAN  100,000</a:t>
            </a:r>
            <a:r>
              <a:rPr lang="en-US" b="1" dirty="0"/>
              <a:t>.</a:t>
            </a:r>
          </a:p>
          <a:p>
            <a:endParaRPr lang="en-US" dirty="0"/>
          </a:p>
          <a:p>
            <a:endParaRPr lang="en-US" dirty="0"/>
          </a:p>
          <a:p>
            <a:endParaRPr lang="en-US" dirty="0"/>
          </a:p>
          <a:p>
            <a:endParaRPr lang="en-US" sz="1800" b="1" dirty="0"/>
          </a:p>
          <a:p>
            <a:endParaRPr lang="en-US" sz="1800" b="1" dirty="0"/>
          </a:p>
          <a:p>
            <a:endParaRPr lang="en-US" sz="1800" b="1" dirty="0"/>
          </a:p>
          <a:p>
            <a:endParaRPr lang="en-US" sz="1800" b="1" dirty="0"/>
          </a:p>
        </p:txBody>
      </p:sp>
      <p:pic>
        <p:nvPicPr>
          <p:cNvPr id="3" name="Picture 2">
            <a:extLst>
              <a:ext uri="{FF2B5EF4-FFF2-40B4-BE49-F238E27FC236}">
                <a16:creationId xmlns:a16="http://schemas.microsoft.com/office/drawing/2014/main" id="{FF531BC5-1428-3826-516A-C2FBA50935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875" y="2096972"/>
            <a:ext cx="6482666" cy="1479946"/>
          </a:xfrm>
          <a:prstGeom prst="rect">
            <a:avLst/>
          </a:prstGeom>
        </p:spPr>
      </p:pic>
      <p:pic>
        <p:nvPicPr>
          <p:cNvPr id="5" name="Picture 4">
            <a:extLst>
              <a:ext uri="{FF2B5EF4-FFF2-40B4-BE49-F238E27FC236}">
                <a16:creationId xmlns:a16="http://schemas.microsoft.com/office/drawing/2014/main" id="{B60DA72C-3FB0-1C26-2C10-F078032B4B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875" y="3882761"/>
            <a:ext cx="5420349" cy="2090527"/>
          </a:xfrm>
          <a:prstGeom prst="rect">
            <a:avLst/>
          </a:prstGeom>
        </p:spPr>
      </p:pic>
    </p:spTree>
    <p:extLst>
      <p:ext uri="{BB962C8B-B14F-4D97-AF65-F5344CB8AC3E}">
        <p14:creationId xmlns:p14="http://schemas.microsoft.com/office/powerpoint/2010/main" val="3835194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6FBBE45-C8F1-1834-0F8A-3F37044A39E3}"/>
              </a:ext>
            </a:extLst>
          </p:cNvPr>
          <p:cNvSpPr>
            <a:spLocks noGrp="1"/>
          </p:cNvSpPr>
          <p:nvPr>
            <p:ph type="body" sz="half" idx="2"/>
          </p:nvPr>
        </p:nvSpPr>
        <p:spPr>
          <a:xfrm>
            <a:off x="677333" y="497541"/>
            <a:ext cx="8883525" cy="6010835"/>
          </a:xfrm>
        </p:spPr>
        <p:txBody>
          <a:bodyPr/>
          <a:lstStyle/>
          <a:p>
            <a:endParaRPr lang="en-US" dirty="0"/>
          </a:p>
        </p:txBody>
      </p:sp>
      <p:sp>
        <p:nvSpPr>
          <p:cNvPr id="6" name="TextBox 5">
            <a:extLst>
              <a:ext uri="{FF2B5EF4-FFF2-40B4-BE49-F238E27FC236}">
                <a16:creationId xmlns:a16="http://schemas.microsoft.com/office/drawing/2014/main" id="{1E6E1B3B-2631-08A2-487B-DD41651EAF0D}"/>
              </a:ext>
            </a:extLst>
          </p:cNvPr>
          <p:cNvSpPr txBox="1"/>
          <p:nvPr/>
        </p:nvSpPr>
        <p:spPr>
          <a:xfrm>
            <a:off x="811804" y="651746"/>
            <a:ext cx="8224619" cy="369332"/>
          </a:xfrm>
          <a:prstGeom prst="rect">
            <a:avLst/>
          </a:prstGeom>
          <a:noFill/>
        </p:spPr>
        <p:txBody>
          <a:bodyPr wrap="square">
            <a:spAutoFit/>
          </a:bodyPr>
          <a:lstStyle/>
          <a:p>
            <a:r>
              <a:rPr lang="en-US" sz="1800" b="1" dirty="0"/>
              <a:t>6. SHOW ALL APPLICATIONS APPROVED WITH LOAN AMOUNT OVER 50,000.</a:t>
            </a:r>
          </a:p>
        </p:txBody>
      </p:sp>
      <p:pic>
        <p:nvPicPr>
          <p:cNvPr id="10" name="Picture 9">
            <a:extLst>
              <a:ext uri="{FF2B5EF4-FFF2-40B4-BE49-F238E27FC236}">
                <a16:creationId xmlns:a16="http://schemas.microsoft.com/office/drawing/2014/main" id="{93A3CCAA-C16B-DA94-218B-BEC3A4A90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804" y="1021078"/>
            <a:ext cx="8487581" cy="789487"/>
          </a:xfrm>
          <a:prstGeom prst="rect">
            <a:avLst/>
          </a:prstGeom>
        </p:spPr>
      </p:pic>
      <p:pic>
        <p:nvPicPr>
          <p:cNvPr id="12" name="Picture 11">
            <a:extLst>
              <a:ext uri="{FF2B5EF4-FFF2-40B4-BE49-F238E27FC236}">
                <a16:creationId xmlns:a16="http://schemas.microsoft.com/office/drawing/2014/main" id="{953352F5-CD05-18FE-CBF2-F839DC899C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882" y="1810565"/>
            <a:ext cx="5229659" cy="1358509"/>
          </a:xfrm>
          <a:prstGeom prst="rect">
            <a:avLst/>
          </a:prstGeom>
        </p:spPr>
      </p:pic>
    </p:spTree>
    <p:extLst>
      <p:ext uri="{BB962C8B-B14F-4D97-AF65-F5344CB8AC3E}">
        <p14:creationId xmlns:p14="http://schemas.microsoft.com/office/powerpoint/2010/main" val="3370153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3280606-251C-C7D2-2E7F-1A2D9DF4AA15}"/>
              </a:ext>
            </a:extLst>
          </p:cNvPr>
          <p:cNvSpPr>
            <a:spLocks noGrp="1"/>
          </p:cNvSpPr>
          <p:nvPr>
            <p:ph type="body" sz="half" idx="2"/>
          </p:nvPr>
        </p:nvSpPr>
        <p:spPr>
          <a:xfrm>
            <a:off x="839788" y="309283"/>
            <a:ext cx="6475412" cy="6212542"/>
          </a:xfrm>
        </p:spPr>
        <p:txBody>
          <a:bodyPr/>
          <a:lstStyle/>
          <a:p>
            <a:endParaRPr lang="en-US" dirty="0"/>
          </a:p>
          <a:p>
            <a:r>
              <a:rPr lang="en-US" sz="1800" b="1" dirty="0"/>
              <a:t>7. ADD A NEW COLUMN CALLED CREDIT CATEGORY WITH THE FOLLOWING LOGIC : ‘EXCELLENT’ IF CREDIT SCORE ≥ 750,  ‘GOOD’ IF 650–749-, ‘FAIR’ IF 550–649, ‘POOR’ IF BELOW 550.</a:t>
            </a:r>
          </a:p>
          <a:p>
            <a:endParaRPr lang="en-US" dirty="0"/>
          </a:p>
        </p:txBody>
      </p:sp>
      <p:pic>
        <p:nvPicPr>
          <p:cNvPr id="6" name="Picture 5">
            <a:extLst>
              <a:ext uri="{FF2B5EF4-FFF2-40B4-BE49-F238E27FC236}">
                <a16:creationId xmlns:a16="http://schemas.microsoft.com/office/drawing/2014/main" id="{B8990CAE-8EFC-143A-93FE-0E041E467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730" y="1999048"/>
            <a:ext cx="4331591" cy="2523728"/>
          </a:xfrm>
          <a:prstGeom prst="rect">
            <a:avLst/>
          </a:prstGeom>
        </p:spPr>
      </p:pic>
    </p:spTree>
    <p:extLst>
      <p:ext uri="{BB962C8B-B14F-4D97-AF65-F5344CB8AC3E}">
        <p14:creationId xmlns:p14="http://schemas.microsoft.com/office/powerpoint/2010/main" val="32835775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2998</TotalTime>
  <Words>275</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Janefrances Nganjiozor</dc:creator>
  <cp:lastModifiedBy>Janefrances Nganjiozor</cp:lastModifiedBy>
  <cp:revision>8</cp:revision>
  <dcterms:created xsi:type="dcterms:W3CDTF">2025-07-01T19:09:20Z</dcterms:created>
  <dcterms:modified xsi:type="dcterms:W3CDTF">2025-07-06T15:40:46Z</dcterms:modified>
</cp:coreProperties>
</file>