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1"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2308324"/>
          </a:xfrm>
          <a:prstGeom prst="rect">
            <a:avLst/>
          </a:prstGeom>
          <a:noFill/>
        </p:spPr>
        <p:txBody>
          <a:bodyPr wrap="square" rtlCol="0">
            <a:spAutoFit/>
          </a:bodyPr>
          <a:lstStyle/>
          <a:p>
            <a:r>
              <a:rPr lang="en-US" sz="2400" dirty="0"/>
              <a:t>STUDENT NAME</a:t>
            </a:r>
            <a:r>
              <a:rPr lang="en-US" sz="2400" dirty="0" smtClean="0"/>
              <a:t>: JANEJACINDA.B</a:t>
            </a:r>
            <a:endParaRPr lang="en-US" sz="2400" dirty="0"/>
          </a:p>
          <a:p>
            <a:r>
              <a:rPr lang="en-US" sz="2400" dirty="0"/>
              <a:t>REGISTER </a:t>
            </a:r>
            <a:r>
              <a:rPr lang="en-US" sz="2400" dirty="0" smtClean="0"/>
              <a:t>NO:312218039</a:t>
            </a:r>
          </a:p>
          <a:p>
            <a:r>
              <a:rPr lang="en-US" sz="2400" dirty="0"/>
              <a:t> </a:t>
            </a:r>
            <a:r>
              <a:rPr lang="en-US" sz="2400" dirty="0" smtClean="0"/>
              <a:t>                         36A46045DBAA3C386A84F018C72637A0</a:t>
            </a:r>
            <a:endParaRPr lang="en-US" sz="2400" dirty="0"/>
          </a:p>
          <a:p>
            <a:r>
              <a:rPr lang="en-US" sz="2400" dirty="0" smtClean="0"/>
              <a:t>DEPARTMENT:B.COM [GENERAL – Commerce ]</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371600" y="1122529"/>
            <a:ext cx="6629400" cy="6186309"/>
          </a:xfrm>
          <a:prstGeom prst="rect">
            <a:avLst/>
          </a:prstGeom>
          <a:noFill/>
        </p:spPr>
        <p:txBody>
          <a:bodyPr wrap="square" rtlCol="0">
            <a:spAutoFit/>
          </a:bodyPr>
          <a:lstStyle/>
          <a:p>
            <a:r>
              <a:rPr lang="en-US" dirty="0" smtClean="0"/>
              <a:t>DATA COLLECTION: </a:t>
            </a:r>
          </a:p>
          <a:p>
            <a:r>
              <a:rPr lang="en-US" dirty="0" smtClean="0"/>
              <a:t>Gather all relevant data related to employees. Common fields include employee ID, name, business unit, employee status, employee type, employee classification type, current employee rating and more </a:t>
            </a:r>
          </a:p>
          <a:p>
            <a:endParaRPr lang="en-US" dirty="0"/>
          </a:p>
          <a:p>
            <a:r>
              <a:rPr lang="en-US" dirty="0" smtClean="0"/>
              <a:t>DATA CLEANING:</a:t>
            </a:r>
          </a:p>
          <a:p>
            <a:pPr marL="285750" indent="-285750">
              <a:buFont typeface="Arial" panose="020B0604020202020204" pitchFamily="34" charset="0"/>
              <a:buChar char="•"/>
            </a:pPr>
            <a:r>
              <a:rPr lang="en-US" dirty="0" smtClean="0"/>
              <a:t>Handle missing value </a:t>
            </a:r>
          </a:p>
          <a:p>
            <a:r>
              <a:rPr lang="en-US" dirty="0"/>
              <a:t> </a:t>
            </a:r>
            <a:r>
              <a:rPr lang="en-US" dirty="0" smtClean="0"/>
              <a:t>                        Identify missing values in each column using conditional formatting.</a:t>
            </a:r>
          </a:p>
          <a:p>
            <a:endParaRPr lang="en-US" dirty="0"/>
          </a:p>
          <a:p>
            <a:r>
              <a:rPr lang="en-US" dirty="0" smtClean="0"/>
              <a:t>PERFORMANCE LEVEL:</a:t>
            </a:r>
          </a:p>
          <a:p>
            <a:pPr marL="285750" indent="-285750">
              <a:buFont typeface="Arial" panose="020B0604020202020204" pitchFamily="34" charset="0"/>
              <a:buChar char="•"/>
            </a:pPr>
            <a:r>
              <a:rPr lang="en-US" dirty="0" smtClean="0"/>
              <a:t>Creating the new column called performance level by using the formula IFS(Z8&gt;=5,”VERY HIGH”,Z8&gt;=4,”HIGH”,Z8&gt;=3,”MED”,”TRUE”,”LOW”)</a:t>
            </a:r>
          </a:p>
          <a:p>
            <a:pPr marL="285750" indent="-285750">
              <a:buFont typeface="Arial" panose="020B0604020202020204" pitchFamily="34" charset="0"/>
              <a:buChar char="•"/>
            </a:pPr>
            <a:r>
              <a:rPr lang="en-US" dirty="0" smtClean="0"/>
              <a:t>It shoes that how is formula is used to categorized the employees based on their rating like very high, high, low.</a:t>
            </a:r>
          </a:p>
          <a:p>
            <a:pPr marL="285750" indent="-285750">
              <a:buFont typeface="Arial" panose="020B0604020202020204" pitchFamily="34" charset="0"/>
              <a:buChar char="•"/>
            </a:pPr>
            <a:endParaRPr lang="en-US" dirty="0"/>
          </a:p>
          <a:p>
            <a:r>
              <a:rPr lang="en-US" dirty="0" smtClean="0"/>
              <a:t>SUMMARY:</a:t>
            </a:r>
          </a:p>
          <a:p>
            <a:pPr marL="285750" indent="-285750">
              <a:buFont typeface="Arial" panose="020B0604020202020204" pitchFamily="34" charset="0"/>
              <a:buChar char="•"/>
            </a:pPr>
            <a:r>
              <a:rPr lang="en-US" dirty="0" smtClean="0"/>
              <a:t>Pivot Table :</a:t>
            </a:r>
          </a:p>
          <a:p>
            <a:r>
              <a:rPr lang="en-US" dirty="0" smtClean="0"/>
              <a:t>               In the pivot table it should work in the new worksheet.</a:t>
            </a:r>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6477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Remove the blank values.</a:t>
            </a:r>
          </a:p>
          <a:p>
            <a:endParaRPr lang="en-US" dirty="0"/>
          </a:p>
          <a:p>
            <a:r>
              <a:rPr lang="en-US" dirty="0" smtClean="0"/>
              <a:t>VISUALISATION:</a:t>
            </a:r>
          </a:p>
          <a:p>
            <a:r>
              <a:rPr lang="en-US" dirty="0"/>
              <a:t> </a:t>
            </a:r>
            <a:r>
              <a:rPr lang="en-US" dirty="0" smtClean="0"/>
              <a:t>        Graphical representation:</a:t>
            </a:r>
          </a:p>
          <a:p>
            <a:r>
              <a:rPr lang="en-US" dirty="0"/>
              <a:t> </a:t>
            </a:r>
            <a:r>
              <a:rPr lang="en-US" dirty="0" smtClean="0"/>
              <a:t>                  Make a graph based on the table which we have created.</a:t>
            </a:r>
          </a:p>
          <a:p>
            <a:r>
              <a:rPr lang="en-US" dirty="0"/>
              <a:t> </a:t>
            </a:r>
            <a:r>
              <a:rPr lang="en-US" dirty="0" smtClean="0"/>
              <a:t>                   There is the feature of recommended graph.</a:t>
            </a:r>
          </a:p>
          <a:p>
            <a:endParaRPr lang="en-US" dirty="0"/>
          </a:p>
          <a:p>
            <a:r>
              <a:rPr lang="en-US" dirty="0" smtClean="0"/>
              <a:t>FILTER:</a:t>
            </a:r>
          </a:p>
          <a:p>
            <a:r>
              <a:rPr lang="en-US" dirty="0"/>
              <a:t> </a:t>
            </a:r>
            <a:r>
              <a:rPr lang="en-US" dirty="0" smtClean="0"/>
              <a:t>           We can also filter the graph like male, female etc.</a:t>
            </a:r>
          </a:p>
          <a:p>
            <a:r>
              <a:rPr lang="en-US" dirty="0"/>
              <a:t> </a:t>
            </a:r>
            <a:r>
              <a:rPr lang="en-US" dirty="0" smtClean="0"/>
              <a:t>            We also filter the analysis by our choose.</a:t>
            </a:r>
          </a:p>
          <a:p>
            <a:endParaRPr lang="en-US" dirty="0"/>
          </a:p>
          <a:p>
            <a:endParaRPr lang="en-IN" dirty="0"/>
          </a:p>
        </p:txBody>
      </p:sp>
    </p:spTree>
    <p:extLst>
      <p:ext uri="{BB962C8B-B14F-4D97-AF65-F5344CB8AC3E}">
        <p14:creationId xmlns:p14="http://schemas.microsoft.com/office/powerpoint/2010/main" val="214164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1371600" y="1445598"/>
            <a:ext cx="7391399" cy="44711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90600" y="1600200"/>
            <a:ext cx="6553200"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The employees should summarize the performance during the re-view period, highlight their strengths, </a:t>
            </a:r>
            <a:r>
              <a:rPr lang="en-IN" dirty="0" smtClean="0"/>
              <a:t>and identify areas for improvement,</a:t>
            </a:r>
          </a:p>
          <a:p>
            <a:pPr marL="285750" indent="-285750">
              <a:buFont typeface="Wingdings" panose="05000000000000000000" pitchFamily="2" charset="2"/>
              <a:buChar char="v"/>
            </a:pPr>
            <a:r>
              <a:rPr lang="en-US" dirty="0" smtClean="0"/>
              <a:t>The conclusion can also include plans for the employees for the future development. </a:t>
            </a:r>
          </a:p>
          <a:p>
            <a:pPr marL="285750" indent="-285750">
              <a:buFont typeface="Wingdings" panose="05000000000000000000" pitchFamily="2" charset="2"/>
              <a:buChar char="v"/>
            </a:pPr>
            <a:r>
              <a:rPr lang="en-US" dirty="0" smtClean="0"/>
              <a:t>Employee performance management is an essential part of an any successful organization. It provides the necessary to develop the employees, engage growth, and align goals with company objectives.</a:t>
            </a:r>
          </a:p>
          <a:p>
            <a:pPr marL="285750" indent="-285750">
              <a:buFont typeface="Wingdings" panose="05000000000000000000" pitchFamily="2" charset="2"/>
              <a:buChar char="v"/>
            </a:pPr>
            <a:r>
              <a:rPr lang="en-US" dirty="0" smtClean="0"/>
              <a:t>It is used has the basis for a salary increase, promotion or termination of the employee.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705600" y="17699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0DBE2C6-57E0-B95B-0D31-F6C2B74253C2}"/>
              </a:ext>
            </a:extLst>
          </p:cNvPr>
          <p:cNvSpPr txBox="1"/>
          <p:nvPr/>
        </p:nvSpPr>
        <p:spPr>
          <a:xfrm>
            <a:off x="723900" y="948690"/>
            <a:ext cx="5410200" cy="5909310"/>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smtClean="0"/>
              <a:t>EXECUTIVES</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p>
          <a:p>
            <a:endParaRPr lang="en-US" dirty="0"/>
          </a:p>
          <a:p>
            <a:pPr marL="342900" indent="-342900">
              <a:buAutoNum type="arabicPeriod"/>
            </a:pPr>
            <a:endParaRPr lang="en-US" dirty="0"/>
          </a:p>
          <a:p>
            <a:endParaRPr lang="en-IN" dirty="0"/>
          </a:p>
        </p:txBody>
      </p:sp>
      <p:pic>
        <p:nvPicPr>
          <p:cNvPr id="9" name="Picture 8"/>
          <p:cNvPicPr>
            <a:picLocks noChangeAspect="1"/>
          </p:cNvPicPr>
          <p:nvPr/>
        </p:nvPicPr>
        <p:blipFill>
          <a:blip r:embed="rId3"/>
          <a:stretch>
            <a:fillRect/>
          </a:stretch>
        </p:blipFill>
        <p:spPr>
          <a:xfrm>
            <a:off x="3082980" y="990600"/>
            <a:ext cx="1962150" cy="872491"/>
          </a:xfrm>
          <a:prstGeom prst="rect">
            <a:avLst/>
          </a:prstGeom>
        </p:spPr>
      </p:pic>
      <p:pic>
        <p:nvPicPr>
          <p:cNvPr id="10" name="Picture 9"/>
          <p:cNvPicPr>
            <a:picLocks noChangeAspect="1"/>
          </p:cNvPicPr>
          <p:nvPr/>
        </p:nvPicPr>
        <p:blipFill>
          <a:blip r:embed="rId4"/>
          <a:stretch>
            <a:fillRect/>
          </a:stretch>
        </p:blipFill>
        <p:spPr>
          <a:xfrm>
            <a:off x="3118957" y="2178447"/>
            <a:ext cx="1148244" cy="1021954"/>
          </a:xfrm>
          <a:prstGeom prst="rect">
            <a:avLst/>
          </a:prstGeom>
        </p:spPr>
      </p:pic>
      <p:pic>
        <p:nvPicPr>
          <p:cNvPr id="11" name="Picture 10"/>
          <p:cNvPicPr>
            <a:picLocks noChangeAspect="1"/>
          </p:cNvPicPr>
          <p:nvPr/>
        </p:nvPicPr>
        <p:blipFill>
          <a:blip r:embed="rId5"/>
          <a:stretch>
            <a:fillRect/>
          </a:stretch>
        </p:blipFill>
        <p:spPr>
          <a:xfrm>
            <a:off x="2862262" y="3455332"/>
            <a:ext cx="1133476" cy="980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3879418-8605-0C31-4782-E7867FE802B3}"/>
              </a:ext>
            </a:extLst>
          </p:cNvPr>
          <p:cNvSpPr txBox="1"/>
          <p:nvPr/>
        </p:nvSpPr>
        <p:spPr>
          <a:xfrm>
            <a:off x="3200400" y="2031869"/>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smtClean="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Performance</a:t>
            </a:r>
            <a:r>
              <a:rPr lang="en-US" sz="1800" b="1" i="0" u="none" strike="noStrike" kern="1200" dirty="0" smtClean="0">
                <a:ln>
                  <a:noFill/>
                </a:ln>
                <a:effectLst/>
                <a:latin typeface="Segoe UI" panose="020B0502040204020203" pitchFamily="34" charset="0"/>
              </a:rPr>
              <a:t> level</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a:t>
            </a:r>
            <a:r>
              <a:rPr lang="en-US" b="1" dirty="0" smtClean="0">
                <a:latin typeface="Segoe UI" panose="020B0502040204020203" pitchFamily="34" charset="0"/>
              </a:rPr>
              <a:t>: Summary </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Filter</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a:t>
            </a:r>
            <a:r>
              <a:rPr lang="en-US" b="1" dirty="0" err="1" smtClean="0">
                <a:latin typeface="Segoe UI" panose="020B0502040204020203" pitchFamily="34" charset="0"/>
              </a:rPr>
              <a:t>Visualizsation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0" y="609600"/>
            <a:ext cx="7086600" cy="5078313"/>
          </a:xfrm>
          <a:prstGeom prst="rect">
            <a:avLst/>
          </a:prstGeom>
          <a:noFill/>
        </p:spPr>
        <p:txBody>
          <a:bodyPr wrap="square" rtlCol="0">
            <a:spAutoFit/>
          </a:bodyPr>
          <a:lstStyle/>
          <a:p>
            <a:r>
              <a:rPr lang="en-US" b="1" dirty="0" smtClean="0"/>
              <a:t>DATASET DESCRIPTION</a:t>
            </a:r>
          </a:p>
          <a:p>
            <a:endParaRPr lang="en-US" dirty="0"/>
          </a:p>
          <a:p>
            <a:r>
              <a:rPr lang="en-US" dirty="0" smtClean="0"/>
              <a:t>Dataset Name: employee performance analysis data</a:t>
            </a:r>
          </a:p>
          <a:p>
            <a:r>
              <a:rPr lang="en-US" dirty="0" smtClean="0"/>
              <a:t>Description: contains performance metrics for employees, including satisfaction scores, performance ratings, and demographic details.</a:t>
            </a:r>
          </a:p>
          <a:p>
            <a:r>
              <a:rPr lang="en-US" dirty="0" smtClean="0"/>
              <a:t>Source: Kaggle.com</a:t>
            </a:r>
          </a:p>
          <a:p>
            <a:r>
              <a:rPr lang="en-US" dirty="0" smtClean="0"/>
              <a:t>Variables/ Columns:</a:t>
            </a:r>
          </a:p>
          <a:p>
            <a:r>
              <a:rPr lang="en-US" dirty="0" smtClean="0"/>
              <a:t>                Name: First Name </a:t>
            </a:r>
          </a:p>
          <a:p>
            <a:r>
              <a:rPr lang="en-US" dirty="0"/>
              <a:t> </a:t>
            </a:r>
            <a:r>
              <a:rPr lang="en-US" dirty="0" smtClean="0"/>
              <a:t>               Gender: Male and Female </a:t>
            </a:r>
          </a:p>
          <a:p>
            <a:r>
              <a:rPr lang="en-US" dirty="0"/>
              <a:t> </a:t>
            </a:r>
            <a:r>
              <a:rPr lang="en-US" dirty="0" smtClean="0"/>
              <a:t>               Business Unit: BPC, CCDR. EW, MSC, NEL PL, PYZ, SVG, TNS WBL </a:t>
            </a:r>
          </a:p>
          <a:p>
            <a:r>
              <a:rPr lang="en-US" dirty="0"/>
              <a:t> </a:t>
            </a:r>
            <a:r>
              <a:rPr lang="en-US" dirty="0" smtClean="0"/>
              <a:t>                performance Rating: Very high, high, medium, low</a:t>
            </a:r>
          </a:p>
          <a:p>
            <a:r>
              <a:rPr lang="en-US" dirty="0"/>
              <a:t> </a:t>
            </a:r>
            <a:r>
              <a:rPr lang="en-US" dirty="0" smtClean="0"/>
              <a:t>               Satisfaction score    :  1-5</a:t>
            </a:r>
          </a:p>
          <a:p>
            <a:r>
              <a:rPr lang="en-US" dirty="0" smtClean="0"/>
              <a:t>Data Types:    Numeric and text</a:t>
            </a:r>
          </a:p>
          <a:p>
            <a:r>
              <a:rPr lang="en-US" dirty="0" smtClean="0"/>
              <a:t>Units of measurement:</a:t>
            </a:r>
          </a:p>
          <a:p>
            <a:pPr marL="285750" indent="-285750">
              <a:buFont typeface="Arial" panose="020B0604020202020204" pitchFamily="34" charset="0"/>
              <a:buChar char="•"/>
            </a:pPr>
            <a:r>
              <a:rPr lang="en-US" dirty="0" smtClean="0"/>
              <a:t>Satisfaction score: Scale of 1-5</a:t>
            </a:r>
          </a:p>
          <a:p>
            <a:pPr marL="285750" indent="-285750">
              <a:buFont typeface="Arial" panose="020B0604020202020204" pitchFamily="34" charset="0"/>
              <a:buChar char="•"/>
            </a:pPr>
            <a:r>
              <a:rPr lang="en-US" dirty="0" smtClean="0"/>
              <a:t>Performance rating: Very high, high, Medium, Low</a:t>
            </a:r>
          </a:p>
          <a:p>
            <a:r>
              <a:rPr lang="en-US" dirty="0" smtClean="0"/>
              <a:t>Size : 26 records, 9 fields</a:t>
            </a:r>
          </a:p>
          <a:p>
            <a:r>
              <a:rPr lang="en-US" dirty="0" smtClean="0"/>
              <a:t>Visualization: Bar graph  </a:t>
            </a:r>
            <a:endParaRPr lang="en-IN" dirty="0"/>
          </a:p>
        </p:txBody>
      </p:sp>
    </p:spTree>
    <p:extLst>
      <p:ext uri="{BB962C8B-B14F-4D97-AF65-F5344CB8AC3E}">
        <p14:creationId xmlns:p14="http://schemas.microsoft.com/office/powerpoint/2010/main" val="418376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TotalTime>
  <Words>694</Words>
  <Application>Microsoft Office PowerPoint</Application>
  <PresentationFormat>Widescreen</PresentationFormat>
  <Paragraphs>120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SAASC LIBRARY</cp:lastModifiedBy>
  <cp:revision>28</cp:revision>
  <dcterms:created xsi:type="dcterms:W3CDTF">2024-03-29T15:07:22Z</dcterms:created>
  <dcterms:modified xsi:type="dcterms:W3CDTF">2024-08-30T06:56:27Z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