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24972E-B2F2-7980-18AB-90D6129FBB54}" v="25" dt="2023-01-27T10:44:57.6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suario invitado" userId="S::urn:spo:anon#3623a59d8e3a188d1de59fcbd3a1b15365ed06ddda7045960396db788c558ec3::" providerId="AD" clId="Web-{FE24972E-B2F2-7980-18AB-90D6129FBB54}"/>
    <pc:docChg chg="modSld">
      <pc:chgData name="Usuario invitado" userId="S::urn:spo:anon#3623a59d8e3a188d1de59fcbd3a1b15365ed06ddda7045960396db788c558ec3::" providerId="AD" clId="Web-{FE24972E-B2F2-7980-18AB-90D6129FBB54}" dt="2023-01-27T10:44:57.681" v="19" actId="20577"/>
      <pc:docMkLst>
        <pc:docMk/>
      </pc:docMkLst>
      <pc:sldChg chg="modSp">
        <pc:chgData name="Usuario invitado" userId="S::urn:spo:anon#3623a59d8e3a188d1de59fcbd3a1b15365ed06ddda7045960396db788c558ec3::" providerId="AD" clId="Web-{FE24972E-B2F2-7980-18AB-90D6129FBB54}" dt="2023-01-27T10:32:25.376" v="5" actId="20577"/>
        <pc:sldMkLst>
          <pc:docMk/>
          <pc:sldMk cId="3683539344" sldId="258"/>
        </pc:sldMkLst>
        <pc:spChg chg="mod">
          <ac:chgData name="Usuario invitado" userId="S::urn:spo:anon#3623a59d8e3a188d1de59fcbd3a1b15365ed06ddda7045960396db788c558ec3::" providerId="AD" clId="Web-{FE24972E-B2F2-7980-18AB-90D6129FBB54}" dt="2023-01-27T10:32:25.376" v="5" actId="20577"/>
          <ac:spMkLst>
            <pc:docMk/>
            <pc:sldMk cId="3683539344" sldId="258"/>
            <ac:spMk id="19" creationId="{00000000-0000-0000-0000-000000000000}"/>
          </ac:spMkLst>
        </pc:spChg>
      </pc:sldChg>
      <pc:sldChg chg="modSp">
        <pc:chgData name="Usuario invitado" userId="S::urn:spo:anon#3623a59d8e3a188d1de59fcbd3a1b15365ed06ddda7045960396db788c558ec3::" providerId="AD" clId="Web-{FE24972E-B2F2-7980-18AB-90D6129FBB54}" dt="2023-01-27T10:27:22.821" v="1" actId="20577"/>
        <pc:sldMkLst>
          <pc:docMk/>
          <pc:sldMk cId="1298390882" sldId="259"/>
        </pc:sldMkLst>
        <pc:spChg chg="mod">
          <ac:chgData name="Usuario invitado" userId="S::urn:spo:anon#3623a59d8e3a188d1de59fcbd3a1b15365ed06ddda7045960396db788c558ec3::" providerId="AD" clId="Web-{FE24972E-B2F2-7980-18AB-90D6129FBB54}" dt="2023-01-27T10:27:22.821" v="1" actId="20577"/>
          <ac:spMkLst>
            <pc:docMk/>
            <pc:sldMk cId="1298390882" sldId="259"/>
            <ac:spMk id="9" creationId="{00000000-0000-0000-0000-000000000000}"/>
          </ac:spMkLst>
        </pc:spChg>
      </pc:sldChg>
      <pc:sldChg chg="modSp">
        <pc:chgData name="Usuario invitado" userId="S::urn:spo:anon#3623a59d8e3a188d1de59fcbd3a1b15365ed06ddda7045960396db788c558ec3::" providerId="AD" clId="Web-{FE24972E-B2F2-7980-18AB-90D6129FBB54}" dt="2023-01-27T10:34:57.287" v="10" actId="20577"/>
        <pc:sldMkLst>
          <pc:docMk/>
          <pc:sldMk cId="124471705" sldId="260"/>
        </pc:sldMkLst>
        <pc:spChg chg="mod">
          <ac:chgData name="Usuario invitado" userId="S::urn:spo:anon#3623a59d8e3a188d1de59fcbd3a1b15365ed06ddda7045960396db788c558ec3::" providerId="AD" clId="Web-{FE24972E-B2F2-7980-18AB-90D6129FBB54}" dt="2023-01-27T10:34:57.287" v="10" actId="20577"/>
          <ac:spMkLst>
            <pc:docMk/>
            <pc:sldMk cId="124471705" sldId="260"/>
            <ac:spMk id="47" creationId="{00000000-0000-0000-0000-000000000000}"/>
          </ac:spMkLst>
        </pc:spChg>
      </pc:sldChg>
      <pc:sldChg chg="modSp">
        <pc:chgData name="Usuario invitado" userId="S::urn:spo:anon#3623a59d8e3a188d1de59fcbd3a1b15365ed06ddda7045960396db788c558ec3::" providerId="AD" clId="Web-{FE24972E-B2F2-7980-18AB-90D6129FBB54}" dt="2023-01-27T10:37:36.762" v="15" actId="20577"/>
        <pc:sldMkLst>
          <pc:docMk/>
          <pc:sldMk cId="1238399248" sldId="261"/>
        </pc:sldMkLst>
        <pc:spChg chg="mod">
          <ac:chgData name="Usuario invitado" userId="S::urn:spo:anon#3623a59d8e3a188d1de59fcbd3a1b15365ed06ddda7045960396db788c558ec3::" providerId="AD" clId="Web-{FE24972E-B2F2-7980-18AB-90D6129FBB54}" dt="2023-01-27T10:37:36.762" v="15" actId="20577"/>
          <ac:spMkLst>
            <pc:docMk/>
            <pc:sldMk cId="1238399248" sldId="261"/>
            <ac:spMk id="3" creationId="{00000000-0000-0000-0000-000000000000}"/>
          </ac:spMkLst>
        </pc:spChg>
      </pc:sldChg>
      <pc:sldChg chg="modSp">
        <pc:chgData name="Usuario invitado" userId="S::urn:spo:anon#3623a59d8e3a188d1de59fcbd3a1b15365ed06ddda7045960396db788c558ec3::" providerId="AD" clId="Web-{FE24972E-B2F2-7980-18AB-90D6129FBB54}" dt="2023-01-27T10:43:23.238" v="17" actId="1076"/>
        <pc:sldMkLst>
          <pc:docMk/>
          <pc:sldMk cId="3886885436" sldId="263"/>
        </pc:sldMkLst>
        <pc:spChg chg="mod">
          <ac:chgData name="Usuario invitado" userId="S::urn:spo:anon#3623a59d8e3a188d1de59fcbd3a1b15365ed06ddda7045960396db788c558ec3::" providerId="AD" clId="Web-{FE24972E-B2F2-7980-18AB-90D6129FBB54}" dt="2023-01-27T10:43:23.238" v="17" actId="1076"/>
          <ac:spMkLst>
            <pc:docMk/>
            <pc:sldMk cId="3886885436" sldId="263"/>
            <ac:spMk id="3" creationId="{00000000-0000-0000-0000-000000000000}"/>
          </ac:spMkLst>
        </pc:spChg>
      </pc:sldChg>
      <pc:sldChg chg="modSp">
        <pc:chgData name="Usuario invitado" userId="S::urn:spo:anon#3623a59d8e3a188d1de59fcbd3a1b15365ed06ddda7045960396db788c558ec3::" providerId="AD" clId="Web-{FE24972E-B2F2-7980-18AB-90D6129FBB54}" dt="2023-01-27T10:44:57.681" v="19" actId="20577"/>
        <pc:sldMkLst>
          <pc:docMk/>
          <pc:sldMk cId="120495011" sldId="265"/>
        </pc:sldMkLst>
        <pc:spChg chg="mod">
          <ac:chgData name="Usuario invitado" userId="S::urn:spo:anon#3623a59d8e3a188d1de59fcbd3a1b15365ed06ddda7045960396db788c558ec3::" providerId="AD" clId="Web-{FE24972E-B2F2-7980-18AB-90D6129FBB54}" dt="2023-01-27T10:44:57.681" v="19" actId="20577"/>
          <ac:spMkLst>
            <pc:docMk/>
            <pc:sldMk cId="120495011" sldId="265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450B-1E8C-4D42-8D88-369ABCF7CF1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8363-A273-46A8-9C5B-91CF915C85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63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450B-1E8C-4D42-8D88-369ABCF7CF1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8363-A273-46A8-9C5B-91CF915C85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75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450B-1E8C-4D42-8D88-369ABCF7CF1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8363-A273-46A8-9C5B-91CF915C85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450B-1E8C-4D42-8D88-369ABCF7CF1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8363-A273-46A8-9C5B-91CF915C85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3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450B-1E8C-4D42-8D88-369ABCF7CF1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8363-A273-46A8-9C5B-91CF915C85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33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450B-1E8C-4D42-8D88-369ABCF7CF1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8363-A273-46A8-9C5B-91CF915C85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633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450B-1E8C-4D42-8D88-369ABCF7CF1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8363-A273-46A8-9C5B-91CF915C85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86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450B-1E8C-4D42-8D88-369ABCF7CF1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8363-A273-46A8-9C5B-91CF915C85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2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450B-1E8C-4D42-8D88-369ABCF7CF1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8363-A273-46A8-9C5B-91CF915C85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925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450B-1E8C-4D42-8D88-369ABCF7CF1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8363-A273-46A8-9C5B-91CF915C85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1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450B-1E8C-4D42-8D88-369ABCF7CF1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68363-A273-46A8-9C5B-91CF915C85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1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27450B-1E8C-4D42-8D88-369ABCF7CF15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68363-A273-46A8-9C5B-91CF915C851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40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Practical Session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/>
              <a:t>silico</a:t>
            </a:r>
            <a:r>
              <a:rPr lang="en-US" dirty="0"/>
              <a:t> evolution!</a:t>
            </a:r>
          </a:p>
        </p:txBody>
      </p:sp>
    </p:spTree>
    <p:extLst>
      <p:ext uri="{BB962C8B-B14F-4D97-AF65-F5344CB8AC3E}">
        <p14:creationId xmlns:p14="http://schemas.microsoft.com/office/powerpoint/2010/main" val="330110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class called </a:t>
            </a:r>
            <a:r>
              <a:rPr lang="en-US" dirty="0" err="1"/>
              <a:t>ToolsToWorkWithSequences</a:t>
            </a:r>
            <a:endParaRPr lang="en-US" dirty="0">
              <a:cs typeface="Calibri Ligh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method called </a:t>
            </a:r>
            <a:r>
              <a:rPr lang="en-US" dirty="0" err="1"/>
              <a:t>nucleotide_statistics</a:t>
            </a:r>
            <a:r>
              <a:rPr lang="en-US" dirty="0"/>
              <a:t> that uses as parameter an object of type sequence and returns a dictionary with </a:t>
            </a:r>
            <a:r>
              <a:rPr lang="en-US"/>
              <a:t>the percentage </a:t>
            </a:r>
            <a:r>
              <a:rPr lang="en-US" dirty="0"/>
              <a:t>of A, C, T, G found in the sequence. Apply the method to each of the evolved sequences</a:t>
            </a:r>
          </a:p>
          <a:p>
            <a:r>
              <a:rPr lang="en-US" dirty="0"/>
              <a:t>Create a method called </a:t>
            </a:r>
            <a:r>
              <a:rPr lang="en-US" dirty="0" err="1"/>
              <a:t>observed_pairwise_nucleotide_distance</a:t>
            </a:r>
            <a:r>
              <a:rPr lang="en-US" dirty="0"/>
              <a:t> that takes as parameters two sequences. Returns the number of nucleotides that for the same position are different in the two sequences</a:t>
            </a:r>
          </a:p>
        </p:txBody>
      </p:sp>
    </p:spTree>
    <p:extLst>
      <p:ext uri="{BB962C8B-B14F-4D97-AF65-F5344CB8AC3E}">
        <p14:creationId xmlns:p14="http://schemas.microsoft.com/office/powerpoint/2010/main" val="120495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we going to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evolve a sequence given a transition matrix between the nucleotides. For that, we will use a class called Evolution</a:t>
            </a:r>
          </a:p>
        </p:txBody>
      </p:sp>
    </p:spTree>
    <p:extLst>
      <p:ext uri="{BB962C8B-B14F-4D97-AF65-F5344CB8AC3E}">
        <p14:creationId xmlns:p14="http://schemas.microsoft.com/office/powerpoint/2010/main" val="2367201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073" y="107950"/>
            <a:ext cx="5652135" cy="1325563"/>
          </a:xfrm>
        </p:spPr>
        <p:txBody>
          <a:bodyPr/>
          <a:lstStyle/>
          <a:p>
            <a:r>
              <a:rPr lang="en-US" dirty="0"/>
              <a:t>How evolution works?</a:t>
            </a:r>
          </a:p>
        </p:txBody>
      </p:sp>
      <p:sp>
        <p:nvSpPr>
          <p:cNvPr id="4" name="Oval 3"/>
          <p:cNvSpPr/>
          <p:nvPr/>
        </p:nvSpPr>
        <p:spPr>
          <a:xfrm>
            <a:off x="5121457" y="1215391"/>
            <a:ext cx="2151017" cy="2151017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320791" y="3366408"/>
            <a:ext cx="13334" cy="10779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5245282" y="4473849"/>
            <a:ext cx="2151017" cy="2151017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709595" y="207711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AAAAAAAA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696260" y="536421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AAAAA</a:t>
            </a: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AA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0325100" y="1433513"/>
            <a:ext cx="0" cy="49768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59306" y="1064181"/>
            <a:ext cx="124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(past)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68383" y="6225659"/>
            <a:ext cx="155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(present)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8728" y="3536055"/>
            <a:ext cx="120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991530" y="3139853"/>
            <a:ext cx="2253752" cy="1531067"/>
            <a:chOff x="3392279" y="3255418"/>
            <a:chExt cx="4756234" cy="3231107"/>
          </a:xfrm>
        </p:grpSpPr>
        <p:sp>
          <p:nvSpPr>
            <p:cNvPr id="23" name="Rectangle 22"/>
            <p:cNvSpPr/>
            <p:nvPr/>
          </p:nvSpPr>
          <p:spPr>
            <a:xfrm>
              <a:off x="4115590" y="3819525"/>
              <a:ext cx="790575" cy="866775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99923" y="3960524"/>
              <a:ext cx="579155" cy="584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6499792" y="3838573"/>
              <a:ext cx="790575" cy="866775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684124" y="3979572"/>
              <a:ext cx="562243" cy="584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</a:t>
              </a: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>
              <a:off x="5325765" y="4248150"/>
              <a:ext cx="959922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4115590" y="5619750"/>
              <a:ext cx="790575" cy="866775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99923" y="5760748"/>
              <a:ext cx="596072" cy="584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G</a:t>
              </a:r>
            </a:p>
          </p:txBody>
        </p:sp>
        <p:sp>
          <p:nvSpPr>
            <p:cNvPr id="30" name="Rectangle 29"/>
            <p:cNvSpPr/>
            <p:nvPr/>
          </p:nvSpPr>
          <p:spPr>
            <a:xfrm>
              <a:off x="6467684" y="5619750"/>
              <a:ext cx="790575" cy="866775"/>
            </a:xfrm>
            <a:prstGeom prst="rect">
              <a:avLst/>
            </a:pr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52017" y="5760748"/>
              <a:ext cx="548711" cy="5845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3524571" y="3328339"/>
              <a:ext cx="958316" cy="900761"/>
            </a:xfrm>
            <a:custGeom>
              <a:avLst/>
              <a:gdLst>
                <a:gd name="connsiteX0" fmla="*/ 447354 w 958316"/>
                <a:gd name="connsiteY0" fmla="*/ 900761 h 900761"/>
                <a:gd name="connsiteX1" fmla="*/ 75879 w 958316"/>
                <a:gd name="connsiteY1" fmla="*/ 748361 h 900761"/>
                <a:gd name="connsiteX2" fmla="*/ 18729 w 958316"/>
                <a:gd name="connsiteY2" fmla="*/ 357836 h 900761"/>
                <a:gd name="connsiteX3" fmla="*/ 314004 w 958316"/>
                <a:gd name="connsiteY3" fmla="*/ 14936 h 900761"/>
                <a:gd name="connsiteX4" fmla="*/ 866454 w 958316"/>
                <a:gd name="connsiteY4" fmla="*/ 91136 h 900761"/>
                <a:gd name="connsiteX5" fmla="*/ 952179 w 958316"/>
                <a:gd name="connsiteY5" fmla="*/ 357836 h 90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8316" h="900761">
                  <a:moveTo>
                    <a:pt x="447354" y="900761"/>
                  </a:moveTo>
                  <a:cubicBezTo>
                    <a:pt x="297335" y="869804"/>
                    <a:pt x="147316" y="838848"/>
                    <a:pt x="75879" y="748361"/>
                  </a:cubicBezTo>
                  <a:cubicBezTo>
                    <a:pt x="4441" y="657873"/>
                    <a:pt x="-20958" y="480073"/>
                    <a:pt x="18729" y="357836"/>
                  </a:cubicBezTo>
                  <a:cubicBezTo>
                    <a:pt x="58416" y="235599"/>
                    <a:pt x="172717" y="59386"/>
                    <a:pt x="314004" y="14936"/>
                  </a:cubicBezTo>
                  <a:cubicBezTo>
                    <a:pt x="455291" y="-29514"/>
                    <a:pt x="760091" y="33986"/>
                    <a:pt x="866454" y="91136"/>
                  </a:cubicBezTo>
                  <a:cubicBezTo>
                    <a:pt x="972817" y="148286"/>
                    <a:pt x="962498" y="253061"/>
                    <a:pt x="952179" y="357836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H="1">
              <a:off x="5137042" y="4015794"/>
              <a:ext cx="1056236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H="1">
              <a:off x="4522098" y="4777653"/>
              <a:ext cx="18824" cy="70109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 34"/>
            <p:cNvSpPr/>
            <p:nvPr/>
          </p:nvSpPr>
          <p:spPr>
            <a:xfrm rot="19816159">
              <a:off x="3392279" y="5282149"/>
              <a:ext cx="958316" cy="900761"/>
            </a:xfrm>
            <a:custGeom>
              <a:avLst/>
              <a:gdLst>
                <a:gd name="connsiteX0" fmla="*/ 447354 w 958316"/>
                <a:gd name="connsiteY0" fmla="*/ 900761 h 900761"/>
                <a:gd name="connsiteX1" fmla="*/ 75879 w 958316"/>
                <a:gd name="connsiteY1" fmla="*/ 748361 h 900761"/>
                <a:gd name="connsiteX2" fmla="*/ 18729 w 958316"/>
                <a:gd name="connsiteY2" fmla="*/ 357836 h 900761"/>
                <a:gd name="connsiteX3" fmla="*/ 314004 w 958316"/>
                <a:gd name="connsiteY3" fmla="*/ 14936 h 900761"/>
                <a:gd name="connsiteX4" fmla="*/ 866454 w 958316"/>
                <a:gd name="connsiteY4" fmla="*/ 91136 h 900761"/>
                <a:gd name="connsiteX5" fmla="*/ 952179 w 958316"/>
                <a:gd name="connsiteY5" fmla="*/ 357836 h 90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8316" h="900761">
                  <a:moveTo>
                    <a:pt x="447354" y="900761"/>
                  </a:moveTo>
                  <a:cubicBezTo>
                    <a:pt x="297335" y="869804"/>
                    <a:pt x="147316" y="838848"/>
                    <a:pt x="75879" y="748361"/>
                  </a:cubicBezTo>
                  <a:cubicBezTo>
                    <a:pt x="4441" y="657873"/>
                    <a:pt x="-20958" y="480073"/>
                    <a:pt x="18729" y="357836"/>
                  </a:cubicBezTo>
                  <a:cubicBezTo>
                    <a:pt x="58416" y="235599"/>
                    <a:pt x="172717" y="59386"/>
                    <a:pt x="314004" y="14936"/>
                  </a:cubicBezTo>
                  <a:cubicBezTo>
                    <a:pt x="455291" y="-29514"/>
                    <a:pt x="760091" y="33986"/>
                    <a:pt x="866454" y="91136"/>
                  </a:cubicBezTo>
                  <a:cubicBezTo>
                    <a:pt x="972817" y="148286"/>
                    <a:pt x="962498" y="253061"/>
                    <a:pt x="952179" y="357836"/>
                  </a:cubicBezTo>
                </a:path>
              </a:pathLst>
            </a:custGeom>
            <a:noFill/>
            <a:ln w="5080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5304500" y="6053136"/>
              <a:ext cx="959922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>
              <a:off x="5046832" y="4776584"/>
              <a:ext cx="1313277" cy="84316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 flipH="1">
              <a:off x="5182452" y="5785568"/>
              <a:ext cx="1056236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6951440" y="4789483"/>
              <a:ext cx="0" cy="702969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7148298" y="4744388"/>
              <a:ext cx="0" cy="77136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4784612" y="4718125"/>
              <a:ext cx="0" cy="77136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 flipH="1" flipV="1">
              <a:off x="5047507" y="4564348"/>
              <a:ext cx="1451610" cy="925143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V="1">
              <a:off x="5190103" y="4544228"/>
              <a:ext cx="1095584" cy="971526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H="1">
              <a:off x="5168384" y="4696893"/>
              <a:ext cx="1208778" cy="1007061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reeform 44"/>
            <p:cNvSpPr/>
            <p:nvPr/>
          </p:nvSpPr>
          <p:spPr>
            <a:xfrm rot="6339440">
              <a:off x="6952615" y="3284195"/>
              <a:ext cx="958316" cy="900761"/>
            </a:xfrm>
            <a:custGeom>
              <a:avLst/>
              <a:gdLst>
                <a:gd name="connsiteX0" fmla="*/ 447354 w 958316"/>
                <a:gd name="connsiteY0" fmla="*/ 900761 h 900761"/>
                <a:gd name="connsiteX1" fmla="*/ 75879 w 958316"/>
                <a:gd name="connsiteY1" fmla="*/ 748361 h 900761"/>
                <a:gd name="connsiteX2" fmla="*/ 18729 w 958316"/>
                <a:gd name="connsiteY2" fmla="*/ 357836 h 900761"/>
                <a:gd name="connsiteX3" fmla="*/ 314004 w 958316"/>
                <a:gd name="connsiteY3" fmla="*/ 14936 h 900761"/>
                <a:gd name="connsiteX4" fmla="*/ 866454 w 958316"/>
                <a:gd name="connsiteY4" fmla="*/ 91136 h 900761"/>
                <a:gd name="connsiteX5" fmla="*/ 952179 w 958316"/>
                <a:gd name="connsiteY5" fmla="*/ 357836 h 90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8316" h="900761">
                  <a:moveTo>
                    <a:pt x="447354" y="900761"/>
                  </a:moveTo>
                  <a:cubicBezTo>
                    <a:pt x="297335" y="869804"/>
                    <a:pt x="147316" y="838848"/>
                    <a:pt x="75879" y="748361"/>
                  </a:cubicBezTo>
                  <a:cubicBezTo>
                    <a:pt x="4441" y="657873"/>
                    <a:pt x="-20958" y="480073"/>
                    <a:pt x="18729" y="357836"/>
                  </a:cubicBezTo>
                  <a:cubicBezTo>
                    <a:pt x="58416" y="235599"/>
                    <a:pt x="172717" y="59386"/>
                    <a:pt x="314004" y="14936"/>
                  </a:cubicBezTo>
                  <a:cubicBezTo>
                    <a:pt x="455291" y="-29514"/>
                    <a:pt x="760091" y="33986"/>
                    <a:pt x="866454" y="91136"/>
                  </a:cubicBezTo>
                  <a:cubicBezTo>
                    <a:pt x="972817" y="148286"/>
                    <a:pt x="962498" y="253061"/>
                    <a:pt x="952179" y="357836"/>
                  </a:cubicBezTo>
                </a:path>
              </a:pathLst>
            </a:custGeom>
            <a:noFill/>
            <a:ln w="5080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46" name="Freeform 45"/>
            <p:cNvSpPr/>
            <p:nvPr/>
          </p:nvSpPr>
          <p:spPr>
            <a:xfrm rot="8224975">
              <a:off x="7190197" y="5403896"/>
              <a:ext cx="958316" cy="900761"/>
            </a:xfrm>
            <a:custGeom>
              <a:avLst/>
              <a:gdLst>
                <a:gd name="connsiteX0" fmla="*/ 447354 w 958316"/>
                <a:gd name="connsiteY0" fmla="*/ 900761 h 900761"/>
                <a:gd name="connsiteX1" fmla="*/ 75879 w 958316"/>
                <a:gd name="connsiteY1" fmla="*/ 748361 h 900761"/>
                <a:gd name="connsiteX2" fmla="*/ 18729 w 958316"/>
                <a:gd name="connsiteY2" fmla="*/ 357836 h 900761"/>
                <a:gd name="connsiteX3" fmla="*/ 314004 w 958316"/>
                <a:gd name="connsiteY3" fmla="*/ 14936 h 900761"/>
                <a:gd name="connsiteX4" fmla="*/ 866454 w 958316"/>
                <a:gd name="connsiteY4" fmla="*/ 91136 h 900761"/>
                <a:gd name="connsiteX5" fmla="*/ 952179 w 958316"/>
                <a:gd name="connsiteY5" fmla="*/ 357836 h 90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58316" h="900761">
                  <a:moveTo>
                    <a:pt x="447354" y="900761"/>
                  </a:moveTo>
                  <a:cubicBezTo>
                    <a:pt x="297335" y="869804"/>
                    <a:pt x="147316" y="838848"/>
                    <a:pt x="75879" y="748361"/>
                  </a:cubicBezTo>
                  <a:cubicBezTo>
                    <a:pt x="4441" y="657873"/>
                    <a:pt x="-20958" y="480073"/>
                    <a:pt x="18729" y="357836"/>
                  </a:cubicBezTo>
                  <a:cubicBezTo>
                    <a:pt x="58416" y="235599"/>
                    <a:pt x="172717" y="59386"/>
                    <a:pt x="314004" y="14936"/>
                  </a:cubicBezTo>
                  <a:cubicBezTo>
                    <a:pt x="455291" y="-29514"/>
                    <a:pt x="760091" y="33986"/>
                    <a:pt x="866454" y="91136"/>
                  </a:cubicBezTo>
                  <a:cubicBezTo>
                    <a:pt x="972817" y="148286"/>
                    <a:pt x="962498" y="253061"/>
                    <a:pt x="952179" y="357836"/>
                  </a:cubicBezTo>
                </a:path>
              </a:pathLst>
            </a:custGeom>
            <a:noFill/>
            <a:ln w="5080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5838825" y="2500279"/>
            <a:ext cx="0" cy="281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5991225" y="2500279"/>
            <a:ext cx="0" cy="281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124575" y="2500278"/>
            <a:ext cx="0" cy="281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6276975" y="2490753"/>
            <a:ext cx="0" cy="2810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4126" y="1542157"/>
            <a:ext cx="30168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0</a:t>
            </a:r>
            <a:endParaRPr lang="es-ES" dirty="0"/>
          </a:p>
        </p:txBody>
      </p:sp>
      <p:sp>
        <p:nvSpPr>
          <p:cNvPr id="51" name="TextBox 50"/>
          <p:cNvSpPr txBox="1"/>
          <p:nvPr/>
        </p:nvSpPr>
        <p:spPr>
          <a:xfrm>
            <a:off x="157527" y="5375534"/>
            <a:ext cx="3977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“Decide if we stay in the same nucleotide or if we change to another”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229015" y="3376767"/>
            <a:ext cx="2859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each position we will count the number of times we mutate</a:t>
            </a:r>
          </a:p>
        </p:txBody>
      </p:sp>
    </p:spTree>
    <p:extLst>
      <p:ext uri="{BB962C8B-B14F-4D97-AF65-F5344CB8AC3E}">
        <p14:creationId xmlns:p14="http://schemas.microsoft.com/office/powerpoint/2010/main" val="129839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8073" y="107950"/>
            <a:ext cx="5652135" cy="1325563"/>
          </a:xfrm>
        </p:spPr>
        <p:txBody>
          <a:bodyPr/>
          <a:lstStyle/>
          <a:p>
            <a:r>
              <a:rPr lang="en-US" dirty="0"/>
              <a:t>How evolution works?</a:t>
            </a:r>
          </a:p>
        </p:txBody>
      </p:sp>
      <p:sp>
        <p:nvSpPr>
          <p:cNvPr id="4" name="Oval 3"/>
          <p:cNvSpPr/>
          <p:nvPr/>
        </p:nvSpPr>
        <p:spPr>
          <a:xfrm>
            <a:off x="5121457" y="1215391"/>
            <a:ext cx="2151017" cy="2151017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105275" y="3366408"/>
            <a:ext cx="2215516" cy="1186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6320791" y="3366408"/>
            <a:ext cx="1794509" cy="11931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2552564" y="4444366"/>
            <a:ext cx="2151017" cy="2151017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272474" y="4521474"/>
            <a:ext cx="2151017" cy="2151017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572435" y="203062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AAAAAAAA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003542" y="5334732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AAAACAAA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794617" y="5334732"/>
            <a:ext cx="119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ATAAAAAA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0325100" y="1433513"/>
            <a:ext cx="0" cy="49768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59306" y="1064181"/>
            <a:ext cx="124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(past)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68383" y="6225659"/>
            <a:ext cx="155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(present)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420753" y="2997076"/>
            <a:ext cx="192315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SPLIT + MUTATION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353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2873" y="-161369"/>
            <a:ext cx="2628182" cy="1325563"/>
          </a:xfrm>
        </p:spPr>
        <p:txBody>
          <a:bodyPr/>
          <a:lstStyle/>
          <a:p>
            <a:r>
              <a:rPr lang="en-US" dirty="0"/>
              <a:t>Evolution</a:t>
            </a:r>
          </a:p>
        </p:txBody>
      </p:sp>
      <p:sp>
        <p:nvSpPr>
          <p:cNvPr id="4" name="Oval 3"/>
          <p:cNvSpPr/>
          <p:nvPr/>
        </p:nvSpPr>
        <p:spPr>
          <a:xfrm>
            <a:off x="5445515" y="887969"/>
            <a:ext cx="951683" cy="951683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stCxn id="4" idx="4"/>
          </p:cNvCxnSpPr>
          <p:nvPr/>
        </p:nvCxnSpPr>
        <p:spPr>
          <a:xfrm flipH="1">
            <a:off x="5025378" y="1839652"/>
            <a:ext cx="895979" cy="537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7015845" y="5115057"/>
            <a:ext cx="841159" cy="7433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4436190" y="2377169"/>
            <a:ext cx="950731" cy="960734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0325100" y="1433513"/>
            <a:ext cx="0" cy="497681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959306" y="1064181"/>
            <a:ext cx="1240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(past)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68383" y="6225659"/>
            <a:ext cx="155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(present)</a:t>
            </a:r>
          </a:p>
        </p:txBody>
      </p:sp>
      <p:cxnSp>
        <p:nvCxnSpPr>
          <p:cNvPr id="20" name="Straight Arrow Connector 19"/>
          <p:cNvCxnSpPr>
            <a:stCxn id="4" idx="4"/>
            <a:endCxn id="21" idx="0"/>
          </p:cNvCxnSpPr>
          <p:nvPr/>
        </p:nvCxnSpPr>
        <p:spPr>
          <a:xfrm>
            <a:off x="5921357" y="1839652"/>
            <a:ext cx="1199999" cy="5900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6645990" y="2429720"/>
            <a:ext cx="950731" cy="950731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7436424" y="5858455"/>
            <a:ext cx="950731" cy="950731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5921832" y="5853081"/>
            <a:ext cx="950731" cy="950731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5" name="Straight Arrow Connector 24"/>
          <p:cNvCxnSpPr>
            <a:endCxn id="24" idx="0"/>
          </p:cNvCxnSpPr>
          <p:nvPr/>
        </p:nvCxnSpPr>
        <p:spPr>
          <a:xfrm flipH="1">
            <a:off x="6397198" y="5115057"/>
            <a:ext cx="618647" cy="738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0" idx="4"/>
          </p:cNvCxnSpPr>
          <p:nvPr/>
        </p:nvCxnSpPr>
        <p:spPr>
          <a:xfrm>
            <a:off x="4911556" y="3337903"/>
            <a:ext cx="0" cy="2396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442803" y="5776881"/>
            <a:ext cx="950731" cy="950731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98645" y="6143780"/>
            <a:ext cx="167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sequences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21999" y="1270703"/>
            <a:ext cx="2007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Ancestral sequence</a:t>
            </a: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3369390" y="1839652"/>
            <a:ext cx="655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325612" y="3390454"/>
            <a:ext cx="655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3325612" y="3700220"/>
            <a:ext cx="655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7145786" y="3373751"/>
            <a:ext cx="1" cy="7905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6602212" y="4164326"/>
            <a:ext cx="950731" cy="950731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3316087" y="3995495"/>
            <a:ext cx="655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>
            <a:off x="3325612" y="5148152"/>
            <a:ext cx="6553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21734" y="1654986"/>
            <a:ext cx="192315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SPLIT + MUTATION</a:t>
            </a:r>
            <a:endParaRPr lang="es-ES"/>
          </a:p>
        </p:txBody>
      </p:sp>
      <p:sp>
        <p:nvSpPr>
          <p:cNvPr id="48" name="TextBox 47"/>
          <p:cNvSpPr txBox="1"/>
          <p:nvPr/>
        </p:nvSpPr>
        <p:spPr>
          <a:xfrm>
            <a:off x="1235062" y="3145768"/>
            <a:ext cx="120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MUTATION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241506" y="3477375"/>
            <a:ext cx="120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MUTATION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225537" y="3810829"/>
            <a:ext cx="1209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MUTATION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41506" y="4917948"/>
            <a:ext cx="181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SPLIT+MUTATION</a:t>
            </a:r>
          </a:p>
        </p:txBody>
      </p:sp>
    </p:spTree>
    <p:extLst>
      <p:ext uri="{BB962C8B-B14F-4D97-AF65-F5344CB8AC3E}">
        <p14:creationId xmlns:p14="http://schemas.microsoft.com/office/powerpoint/2010/main" val="12447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1914525" y="3172748"/>
            <a:ext cx="860107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__</a:t>
            </a:r>
            <a:r>
              <a:rPr lang="en-US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__(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self, name, </a:t>
            </a:r>
            <a:r>
              <a:rPr lang="en-US" sz="12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string_of_nucleotides,mutations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200" b="1" i="1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sz="12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'''</a:t>
            </a:r>
          </a:p>
          <a:p>
            <a:r>
              <a:rPr lang="en-US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        Constructor</a:t>
            </a:r>
          </a:p>
          <a:p>
            <a:r>
              <a:rPr lang="en-US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        '''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self.name = name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isinstance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string_of_nucleotides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self.string_of_nucleotides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= list(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string_of_nucleotides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elif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isinstance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string_of_nucleotides,list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self.string_of_nucleotides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string_of_nucleotides</a:t>
            </a:r>
            <a:endParaRPr lang="en-US" sz="12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raise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TypeError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>
                <a:solidFill>
                  <a:srgbClr val="00AA00"/>
                </a:solidFill>
                <a:latin typeface="Consolas" panose="020B0609020204030204" pitchFamily="49" charset="0"/>
              </a:rPr>
              <a:t>"Use a string to initialize the sequence or a list of nucleotides"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mutations==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None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self.mutations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= [</a:t>
            </a:r>
            <a:r>
              <a:rPr lang="en-US" sz="1200" i="1" dirty="0">
                <a:solidFill>
                  <a:srgbClr val="800000"/>
                </a:solidFill>
                <a:latin typeface="Consolas" panose="020B0609020204030204" pitchFamily="49" charset="0"/>
              </a:rPr>
              <a:t>0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]*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string_of_nucleotides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self.mutations</a:t>
            </a:r>
            <a:r>
              <a:rPr lang="en-US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 = mutations </a:t>
            </a:r>
            <a:endParaRPr lang="en-US" sz="12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FAAB700-D17E-4BF7-800F-B3DBCDCF9900}"/>
              </a:ext>
            </a:extLst>
          </p:cNvPr>
          <p:cNvSpPr/>
          <p:nvPr/>
        </p:nvSpPr>
        <p:spPr>
          <a:xfrm>
            <a:off x="514906" y="1211293"/>
            <a:ext cx="110438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s-ES" sz="2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Use the class Sequence (load it). Comment each line of code. Why are we using list(str)? Place your answer when defining the constructor. What is this mutations=None doing???</a:t>
            </a:r>
          </a:p>
        </p:txBody>
      </p:sp>
    </p:spTree>
    <p:extLst>
      <p:ext uri="{BB962C8B-B14F-4D97-AF65-F5344CB8AC3E}">
        <p14:creationId xmlns:p14="http://schemas.microsoft.com/office/powerpoint/2010/main" val="1238399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the class Evolution (load it)</a:t>
            </a:r>
          </a:p>
        </p:txBody>
      </p:sp>
      <p:sp>
        <p:nvSpPr>
          <p:cNvPr id="4" name="Rectangle 3"/>
          <p:cNvSpPr/>
          <p:nvPr/>
        </p:nvSpPr>
        <p:spPr>
          <a:xfrm>
            <a:off x="428626" y="2570133"/>
            <a:ext cx="106298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__</a:t>
            </a:r>
            <a:r>
              <a:rPr lang="en-US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__(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self, 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ancestral_sequence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transition_matrix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i="1" dirty="0">
                <a:solidFill>
                  <a:srgbClr val="00AA00"/>
                </a:solidFill>
                <a:latin typeface="Consolas" panose="020B0609020204030204" pitchFamily="49" charset="0"/>
              </a:rPr>
              <a:t>'''</a:t>
            </a:r>
          </a:p>
          <a:p>
            <a:r>
              <a:rPr lang="en-US" i="1" dirty="0">
                <a:solidFill>
                  <a:srgbClr val="00AA00"/>
                </a:solidFill>
                <a:latin typeface="Consolas" panose="020B0609020204030204" pitchFamily="49" charset="0"/>
              </a:rPr>
              <a:t>        Constructor</a:t>
            </a:r>
          </a:p>
          <a:p>
            <a:r>
              <a:rPr lang="en-US" i="1" dirty="0">
                <a:solidFill>
                  <a:srgbClr val="00AA00"/>
                </a:solidFill>
                <a:latin typeface="Consolas" panose="020B0609020204030204" pitchFamily="49" charset="0"/>
              </a:rPr>
              <a:t>        '''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not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isinstance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ancestral_sequence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Sequence):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raise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TypeError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00AA00"/>
                </a:solidFill>
                <a:latin typeface="Consolas" panose="020B0609020204030204" pitchFamily="49" charset="0"/>
              </a:rPr>
              <a:t>"</a:t>
            </a:r>
            <a:r>
              <a:rPr lang="en-US" i="1" dirty="0" err="1">
                <a:solidFill>
                  <a:srgbClr val="00AA00"/>
                </a:solidFill>
                <a:latin typeface="Consolas" panose="020B0609020204030204" pitchFamily="49" charset="0"/>
              </a:rPr>
              <a:t>ancestral_sequence</a:t>
            </a:r>
            <a:r>
              <a:rPr lang="en-US" i="1" dirty="0">
                <a:solidFill>
                  <a:srgbClr val="00AA00"/>
                </a:solidFill>
                <a:latin typeface="Consolas" panose="020B0609020204030204" pitchFamily="49" charset="0"/>
              </a:rPr>
              <a:t> must be a Sequence object!"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self.evolving_sequences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= {}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self.evolving_sequences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ancestral_sequence.get_name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()] =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ancestral_sequence</a:t>
            </a:r>
            <a:endParaRPr lang="en-US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self.transition_matrix</a:t>
            </a: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transition_matrix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94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607" y="1825625"/>
            <a:ext cx="10515600" cy="4351338"/>
          </a:xfrm>
        </p:spPr>
        <p:txBody>
          <a:bodyPr/>
          <a:lstStyle/>
          <a:p>
            <a:r>
              <a:rPr lang="en-US" dirty="0"/>
              <a:t>Comment line by line the methods in Evolution</a:t>
            </a:r>
          </a:p>
        </p:txBody>
      </p:sp>
    </p:spTree>
    <p:extLst>
      <p:ext uri="{BB962C8B-B14F-4D97-AF65-F5344CB8AC3E}">
        <p14:creationId xmlns:p14="http://schemas.microsoft.com/office/powerpoint/2010/main" val="388688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 this model in the Evolution class</a:t>
            </a:r>
          </a:p>
        </p:txBody>
      </p:sp>
      <p:sp>
        <p:nvSpPr>
          <p:cNvPr id="4" name="Oval 3"/>
          <p:cNvSpPr/>
          <p:nvPr/>
        </p:nvSpPr>
        <p:spPr>
          <a:xfrm>
            <a:off x="4336642" y="1533459"/>
            <a:ext cx="612385" cy="612385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899108" y="1839653"/>
            <a:ext cx="2731758" cy="105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299306" y="1599642"/>
            <a:ext cx="611772" cy="61820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630866" y="1845159"/>
            <a:ext cx="3513009" cy="242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4"/>
          </p:cNvCxnSpPr>
          <p:nvPr/>
        </p:nvCxnSpPr>
        <p:spPr>
          <a:xfrm>
            <a:off x="1605192" y="2217851"/>
            <a:ext cx="14058" cy="1155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1313364" y="3023705"/>
            <a:ext cx="611772" cy="6117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71773" y="3339171"/>
            <a:ext cx="947477" cy="12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31882" y="3344678"/>
            <a:ext cx="947475" cy="10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74911" y="3040646"/>
            <a:ext cx="611772" cy="61820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40698" y="3030066"/>
            <a:ext cx="611772" cy="61820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8143875" y="1550543"/>
            <a:ext cx="611772" cy="61820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8449761" y="2139791"/>
            <a:ext cx="19661" cy="235990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8157933" y="4193806"/>
            <a:ext cx="611772" cy="611772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cxnSp>
        <p:nvCxnSpPr>
          <p:cNvPr id="36" name="Straight Arrow Connector 35"/>
          <p:cNvCxnSpPr/>
          <p:nvPr/>
        </p:nvCxnSpPr>
        <p:spPr>
          <a:xfrm flipH="1" flipV="1">
            <a:off x="7516342" y="4509272"/>
            <a:ext cx="947477" cy="123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476451" y="4514779"/>
            <a:ext cx="947475" cy="10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6919480" y="4210747"/>
            <a:ext cx="611772" cy="61820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9385267" y="4200167"/>
            <a:ext cx="611772" cy="61820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368309" y="3361026"/>
            <a:ext cx="11019" cy="27349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74911" y="6107275"/>
            <a:ext cx="611772" cy="61820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865480" y="3300651"/>
            <a:ext cx="11019" cy="27349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2570613" y="6047493"/>
            <a:ext cx="611772" cy="61820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6928224" y="5966319"/>
            <a:ext cx="611772" cy="61820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9423926" y="5906537"/>
            <a:ext cx="611772" cy="618209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>
            <a:stCxn id="38" idx="4"/>
          </p:cNvCxnSpPr>
          <p:nvPr/>
        </p:nvCxnSpPr>
        <p:spPr>
          <a:xfrm>
            <a:off x="7225366" y="4828956"/>
            <a:ext cx="10260" cy="1137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9709292" y="4805578"/>
            <a:ext cx="10260" cy="11373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409575" y="3329591"/>
            <a:ext cx="10429875" cy="44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10736347" y="2912086"/>
            <a:ext cx="1594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 generations after start</a:t>
            </a:r>
          </a:p>
        </p:txBody>
      </p:sp>
      <p:cxnSp>
        <p:nvCxnSpPr>
          <p:cNvPr id="54" name="Straight Connector 53"/>
          <p:cNvCxnSpPr/>
          <p:nvPr/>
        </p:nvCxnSpPr>
        <p:spPr>
          <a:xfrm>
            <a:off x="409575" y="1805374"/>
            <a:ext cx="10125075" cy="406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10582002" y="1627242"/>
            <a:ext cx="159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start</a:t>
            </a:r>
          </a:p>
        </p:txBody>
      </p:sp>
      <p:cxnSp>
        <p:nvCxnSpPr>
          <p:cNvPr id="58" name="Straight Connector 57"/>
          <p:cNvCxnSpPr/>
          <p:nvPr/>
        </p:nvCxnSpPr>
        <p:spPr>
          <a:xfrm>
            <a:off x="368309" y="4453625"/>
            <a:ext cx="10429875" cy="44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0754955" y="4036120"/>
            <a:ext cx="1594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150 generations after start</a:t>
            </a:r>
          </a:p>
        </p:txBody>
      </p:sp>
      <p:cxnSp>
        <p:nvCxnSpPr>
          <p:cNvPr id="60" name="Straight Connector 59"/>
          <p:cNvCxnSpPr/>
          <p:nvPr/>
        </p:nvCxnSpPr>
        <p:spPr>
          <a:xfrm>
            <a:off x="346897" y="6320662"/>
            <a:ext cx="10429875" cy="441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10754955" y="5813758"/>
            <a:ext cx="1594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300 generations after start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09575" y="5858997"/>
            <a:ext cx="120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SpeciesA</a:t>
            </a:r>
            <a:r>
              <a:rPr lang="en-US" dirty="0"/>
              <a:t>”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136442" y="5890786"/>
            <a:ext cx="120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SpeciesB</a:t>
            </a:r>
            <a:r>
              <a:rPr lang="en-US" dirty="0"/>
              <a:t>”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351798" y="5706120"/>
            <a:ext cx="120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SpeciesC</a:t>
            </a:r>
            <a:r>
              <a:rPr lang="en-US" dirty="0"/>
              <a:t>”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9934550" y="5697878"/>
            <a:ext cx="121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SpeciesD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81177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CDA82D05A17C4A9E74EDFE2DFA803B" ma:contentTypeVersion="12" ma:contentTypeDescription="Create a new document." ma:contentTypeScope="" ma:versionID="e09a59fbf9e1120ac389824dfbb12160">
  <xsd:schema xmlns:xsd="http://www.w3.org/2001/XMLSchema" xmlns:xs="http://www.w3.org/2001/XMLSchema" xmlns:p="http://schemas.microsoft.com/office/2006/metadata/properties" xmlns:ns3="c5c66c44-0d30-40ea-afbe-9717125ff323" xmlns:ns4="777af067-f2a6-4f58-996d-9e1befcfd23b" targetNamespace="http://schemas.microsoft.com/office/2006/metadata/properties" ma:root="true" ma:fieldsID="ef19d619f9ee30df02cb0c7ebc5ad53e" ns3:_="" ns4:_="">
    <xsd:import namespace="c5c66c44-0d30-40ea-afbe-9717125ff323"/>
    <xsd:import namespace="777af067-f2a6-4f58-996d-9e1befcfd23b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c66c44-0d30-40ea-afbe-9717125ff32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7af067-f2a6-4f58-996d-9e1befcfd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MediaServiceAutoTags" ma:internalName="MediaServiceAutoTags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D1D915-CCA4-4C9C-8F51-22B15C23BBE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4586A14-AEBC-4D0B-BEE3-C626FA8654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5c66c44-0d30-40ea-afbe-9717125ff323"/>
    <ds:schemaRef ds:uri="777af067-f2a6-4f58-996d-9e1befcfd2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153562-F7BC-458E-9292-107F07AAF846}">
  <ds:schemaRefs>
    <ds:schemaRef ds:uri="http://schemas.microsoft.com/office/2006/documentManagement/types"/>
    <ds:schemaRef ds:uri="c5c66c44-0d30-40ea-afbe-9717125ff323"/>
    <ds:schemaRef ds:uri="777af067-f2a6-4f58-996d-9e1befcfd23b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524</Words>
  <Application>Microsoft Office PowerPoint</Application>
  <PresentationFormat>Panorámica</PresentationFormat>
  <Paragraphs>81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Practical Session 3</vt:lpstr>
      <vt:lpstr>What are we going to do?</vt:lpstr>
      <vt:lpstr>How evolution works?</vt:lpstr>
      <vt:lpstr>How evolution works?</vt:lpstr>
      <vt:lpstr>Evolution</vt:lpstr>
      <vt:lpstr>Python code</vt:lpstr>
      <vt:lpstr>Python code</vt:lpstr>
      <vt:lpstr>Python code</vt:lpstr>
      <vt:lpstr>Implement this model in the Evolution class</vt:lpstr>
      <vt:lpstr>Create a class called ToolsToWorkWithSequences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Session 3</dc:title>
  <dc:creator>OSCAR LAO GRUESO</dc:creator>
  <cp:lastModifiedBy>OSCAR LAO GRUESO</cp:lastModifiedBy>
  <cp:revision>28</cp:revision>
  <dcterms:created xsi:type="dcterms:W3CDTF">2022-02-04T06:43:23Z</dcterms:created>
  <dcterms:modified xsi:type="dcterms:W3CDTF">2024-01-31T11:29:13Z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0x010100DDCDA82D05A17C4A9E74EDFE2DFA803B</vt:lpwstr>
  </property>
</Properties>
</file>