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B2BF1-00B0-4594-8744-0493F6EA5F2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93107-2122-4449-B2DD-3CD3F74E45E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8AB0A-9886-4F5C-970B-D2E3D1ED15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E2258-37D9-465E-9ECD-565900077A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4DC1-AB2F-4114-8FCB-C51D240BFD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95FA-BD45-4F66-A252-5CEC43579F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Session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MM, HMM and sequences</a:t>
            </a:r>
          </a:p>
        </p:txBody>
      </p:sp>
    </p:spTree>
    <p:extLst>
      <p:ext uri="{BB962C8B-B14F-4D97-AF65-F5344CB8AC3E}">
        <p14:creationId xmlns:p14="http://schemas.microsoft.com/office/powerpoint/2010/main" val="129902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Probability of x given model?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1367522"/>
            <a:ext cx="746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P(1,3,4,5,1,2,6,6,3,6,6,2,1,2,4,5|HMM)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796159"/>
                  </p:ext>
                </p:extLst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3030" r="-224242" b="-9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r="-1370" b="-9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61818" r="-1370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161818" r="-1370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257143" r="-1370" b="-3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363636" r="-1370" b="-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455357" r="-1370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565455" r="-137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68636"/>
                  </p:ext>
                </p:extLst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2857" r="-220000" b="-9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r="-1316" b="-9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61404" r="-1316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161404" r="-1316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261404" r="-1316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361404" r="-1316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461404" r="-1316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561404" r="-1316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871794" y="3431459"/>
            <a:ext cx="127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12801" y="4090220"/>
            <a:ext cx="138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96489" y="3108505"/>
          <a:ext cx="8128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663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3771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151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7491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28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0.5*1/6*0.99*1/6+</a:t>
                      </a:r>
                    </a:p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0.5*1/10*0.1*1/6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0.5*1/10*0.9*1/10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0.5*1/6*0.01*1/6</a:t>
                      </a:r>
                    </a:p>
                    <a:p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962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77497" y="3977149"/>
            <a:ext cx="806245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31576" y="4283006"/>
            <a:ext cx="801329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4813" y="3844413"/>
            <a:ext cx="698092" cy="5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6528" y="4984440"/>
            <a:ext cx="4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F,C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5354" y="2600674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C,F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4516" y="2182761"/>
            <a:ext cx="44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F,F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6864" y="4709138"/>
            <a:ext cx="48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C,C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65987" y="3628104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846278" y="2182761"/>
            <a:ext cx="3857594" cy="3814720"/>
            <a:chOff x="2846278" y="2182761"/>
            <a:chExt cx="3857594" cy="3814720"/>
          </a:xfrm>
        </p:grpSpPr>
        <p:sp>
          <p:nvSpPr>
            <p:cNvPr id="7" name="Rectangle 6"/>
            <p:cNvSpPr/>
            <p:nvPr/>
          </p:nvSpPr>
          <p:spPr>
            <a:xfrm>
              <a:off x="4286864" y="2182761"/>
              <a:ext cx="648930" cy="32446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46278" y="5628149"/>
              <a:ext cx="3857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have searched all the combinations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9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Probability of x given model?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1367522"/>
            <a:ext cx="746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P(1,3,4,5,1,2,6,6,3,6,6,2,1,2,4,5|HMM)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96489" y="3108505"/>
          <a:ext cx="8128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663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3771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151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7491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28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0.5*1/6*0.99*1/6+</a:t>
                      </a:r>
                    </a:p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0.5*1/10*0.1*1/6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0.5*1/10*0.9*1/10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0.5*1/6*0.01*1/6</a:t>
                      </a:r>
                    </a:p>
                    <a:p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962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77497" y="3977149"/>
            <a:ext cx="806245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31576" y="4283006"/>
            <a:ext cx="801329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34813" y="3844413"/>
            <a:ext cx="698092" cy="5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65987" y="3628104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35678" y="4021394"/>
            <a:ext cx="806245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89757" y="4327251"/>
            <a:ext cx="801329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92994" y="3888658"/>
            <a:ext cx="698092" cy="5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24168" y="3672349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46604" y="4017533"/>
            <a:ext cx="806245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0683" y="4323390"/>
            <a:ext cx="801329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03920" y="3884797"/>
            <a:ext cx="698092" cy="5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35094" y="3668488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76887" y="34947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76887" y="42272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</a:p>
        </p:txBody>
      </p:sp>
      <p:sp>
        <p:nvSpPr>
          <p:cNvPr id="6" name="Right Brace 5"/>
          <p:cNvSpPr/>
          <p:nvPr/>
        </p:nvSpPr>
        <p:spPr>
          <a:xfrm>
            <a:off x="9176772" y="3292931"/>
            <a:ext cx="570271" cy="148853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62546" y="384551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P1+P2 =P(S|HMM)</a:t>
            </a:r>
          </a:p>
        </p:txBody>
      </p:sp>
    </p:spTree>
    <p:extLst>
      <p:ext uri="{BB962C8B-B14F-4D97-AF65-F5344CB8AC3E}">
        <p14:creationId xmlns:p14="http://schemas.microsoft.com/office/powerpoint/2010/main" val="2035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the probability at each step (</a:t>
            </a:r>
            <a:r>
              <a:rPr lang="en-US" dirty="0" err="1"/>
              <a:t>Rabiner</a:t>
            </a:r>
            <a:r>
              <a:rPr lang="en-US" dirty="0"/>
              <a:t> 1989)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2400" y="2679094"/>
              <a:ext cx="8127999" cy="14935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197134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027443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30067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51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0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608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StateK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589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859677"/>
                  </p:ext>
                </p:extLst>
              </p:nvPr>
            </p:nvGraphicFramePr>
            <p:xfrm>
              <a:off x="1422400" y="2679094"/>
              <a:ext cx="8127999" cy="14935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197134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027443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30067909"/>
                        </a:ext>
                      </a:extLst>
                    </a:gridCol>
                  </a:tblGrid>
                  <a:tr h="381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7937" r="-10067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7" r="-449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51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State1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0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State2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608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StateK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5896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252754" y="3239589"/>
            <a:ext cx="1140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52754" y="3300549"/>
            <a:ext cx="1140823" cy="2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2754" y="3300549"/>
            <a:ext cx="1140823" cy="67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17404" y="4457910"/>
                <a:ext cx="5537990" cy="12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04" y="4457910"/>
                <a:ext cx="5537990" cy="1209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157369" y="5410215"/>
            <a:ext cx="129136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094" y="5838840"/>
            <a:ext cx="15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forward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62918" y="5410215"/>
            <a:ext cx="887506" cy="97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2918" y="6368126"/>
            <a:ext cx="502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Emission probability of category at xi+1 using state 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027894" y="4580665"/>
            <a:ext cx="941294" cy="44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9796" y="4204836"/>
            <a:ext cx="477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moving from state r to state l in i+1</a:t>
            </a:r>
          </a:p>
        </p:txBody>
      </p:sp>
    </p:spTree>
    <p:extLst>
      <p:ext uri="{BB962C8B-B14F-4D97-AF65-F5344CB8AC3E}">
        <p14:creationId xmlns:p14="http://schemas.microsoft.com/office/powerpoint/2010/main" val="147452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the probability at each step (</a:t>
            </a:r>
            <a:r>
              <a:rPr lang="en-US" dirty="0" err="1"/>
              <a:t>Rabiner</a:t>
            </a:r>
            <a:r>
              <a:rPr lang="en-US" dirty="0"/>
              <a:t> 1989)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2400" y="2679094"/>
              <a:ext cx="8127999" cy="14935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197134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027443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30067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51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0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608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StateK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589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896085"/>
                  </p:ext>
                </p:extLst>
              </p:nvPr>
            </p:nvGraphicFramePr>
            <p:xfrm>
              <a:off x="1422400" y="2679094"/>
              <a:ext cx="8127999" cy="14935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197134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027443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30067909"/>
                        </a:ext>
                      </a:extLst>
                    </a:gridCol>
                  </a:tblGrid>
                  <a:tr h="3810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7937" r="-10067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7" r="-449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51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State1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0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State2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608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StateK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5896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252754" y="3239589"/>
            <a:ext cx="1140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52754" y="3300549"/>
            <a:ext cx="1140823" cy="2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2754" y="3300549"/>
            <a:ext cx="1140823" cy="67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22400" y="4618487"/>
                <a:ext cx="1682127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4618487"/>
                <a:ext cx="1682127" cy="1070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7943" y="4249155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impose that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2608" y="427820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si+1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6600" y="4793279"/>
                <a:ext cx="406425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00" y="4793279"/>
                <a:ext cx="4064254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000206" y="3042648"/>
            <a:ext cx="3550193" cy="2646838"/>
            <a:chOff x="6000206" y="3042648"/>
            <a:chExt cx="3550193" cy="2646838"/>
          </a:xfrm>
        </p:grpSpPr>
        <p:sp>
          <p:nvSpPr>
            <p:cNvPr id="15" name="Rectangle 14"/>
            <p:cNvSpPr/>
            <p:nvPr/>
          </p:nvSpPr>
          <p:spPr>
            <a:xfrm>
              <a:off x="6000206" y="4793279"/>
              <a:ext cx="2690648" cy="8962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23165" y="3042648"/>
              <a:ext cx="2727234" cy="3577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6000" y="3144182"/>
            <a:ext cx="2524125" cy="2545304"/>
            <a:chOff x="6096000" y="3144182"/>
            <a:chExt cx="2524125" cy="2545304"/>
          </a:xfrm>
        </p:grpSpPr>
        <p:sp>
          <p:nvSpPr>
            <p:cNvPr id="18" name="Rectangle 17"/>
            <p:cNvSpPr/>
            <p:nvPr/>
          </p:nvSpPr>
          <p:spPr>
            <a:xfrm>
              <a:off x="7124700" y="4793279"/>
              <a:ext cx="1495425" cy="89620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3144182"/>
              <a:ext cx="1495425" cy="89620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43550" y="4159707"/>
            <a:ext cx="6448736" cy="1595122"/>
            <a:chOff x="5543550" y="4159707"/>
            <a:chExt cx="6448736" cy="1595122"/>
          </a:xfrm>
        </p:grpSpPr>
        <p:sp>
          <p:nvSpPr>
            <p:cNvPr id="21" name="Rectangle 20"/>
            <p:cNvSpPr/>
            <p:nvPr/>
          </p:nvSpPr>
          <p:spPr>
            <a:xfrm>
              <a:off x="5543550" y="4694964"/>
              <a:ext cx="3276600" cy="105986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43712" y="4198003"/>
              <a:ext cx="2706687" cy="33822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50399" y="4159707"/>
              <a:ext cx="24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of the scaled 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8975" y="5933243"/>
                <a:ext cx="205408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𝐻𝑀𝑀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75" y="5933243"/>
                <a:ext cx="2054088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3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 Python a class called HMM</a:t>
            </a:r>
          </a:p>
          <a:p>
            <a:r>
              <a:rPr lang="en-US" dirty="0"/>
              <a:t>The constructor takes as input the transition probability matrix between states and a list of emission matrices, one for each state. Code these objects as a dictionary.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297" y="1610670"/>
            <a:ext cx="1179140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AliasVose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RandomMultinomial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A class to code methods that are used in HMM.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HiddenMarkovModel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(object):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   Create an object </a:t>
            </a:r>
            <a:r>
              <a:rPr lang="en-US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HiddenMarkovModel</a:t>
            </a:r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with transition states and </a:t>
            </a:r>
            <a:r>
              <a:rPr lang="en-US" sz="11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emission probabilities for each state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   Transition is a dictionary where, for each state, we count the probability to move to another state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   </a:t>
            </a:r>
            <a:r>
              <a:rPr lang="en-US" sz="11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Emission is a dictionary where, for each state, we store the probabilities of each category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transition, emission):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transition.__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__()!=emission.__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__():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raise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"for each state, we must have an </a:t>
            </a:r>
            <a:r>
              <a:rPr lang="en-US" sz="11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emission probability vector, but found "</a:t>
            </a:r>
            <a:r>
              <a:rPr lang="en-US" sz="11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transition.__</a:t>
            </a:r>
            <a:r>
              <a:rPr lang="en-US" sz="11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1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__() + </a:t>
            </a:r>
            <a:r>
              <a:rPr lang="en-US" sz="11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" "</a:t>
            </a:r>
            <a:r>
              <a:rPr lang="en-US" sz="11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emission.__</a:t>
            </a:r>
            <a:r>
              <a:rPr lang="en-US" sz="11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1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__())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transition.__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self.transition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transition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self.emission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emission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dictionary to store the random </a:t>
            </a:r>
            <a:r>
              <a:rPr lang="en-US" sz="11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multinomial </a:t>
            </a:r>
          </a:p>
          <a:p>
            <a:r>
              <a:rPr lang="en-US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'''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self.random_transition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self.random_emission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{}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93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function that takes as input an observed sequence of categories and returns the log-likelihood. The scaled version is already implemented. Implement the unscaled version.</a:t>
            </a:r>
          </a:p>
        </p:txBody>
      </p:sp>
    </p:spTree>
    <p:extLst>
      <p:ext uri="{BB962C8B-B14F-4D97-AF65-F5344CB8AC3E}">
        <p14:creationId xmlns:p14="http://schemas.microsoft.com/office/powerpoint/2010/main" val="229792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method that returns a sequence and the hidden states given the transition and emission probabilities of the HMM</a:t>
            </a:r>
          </a:p>
        </p:txBody>
      </p:sp>
    </p:spTree>
    <p:extLst>
      <p:ext uri="{BB962C8B-B14F-4D97-AF65-F5344CB8AC3E}">
        <p14:creationId xmlns:p14="http://schemas.microsoft.com/office/powerpoint/2010/main" val="30865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2114" y="4384155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Fast evolving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14408" y="1690688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Intermediate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67588" y="4384155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Slow evolving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684889" y="1690688"/>
            <a:ext cx="2731911" cy="238209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90480" y="4384155"/>
            <a:ext cx="2731911" cy="238209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10245" y="4384155"/>
            <a:ext cx="2731911" cy="238209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526845" y="5194609"/>
            <a:ext cx="296897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4526845" y="5347009"/>
            <a:ext cx="296333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2700000">
            <a:off x="7359701" y="3285832"/>
            <a:ext cx="1794113" cy="168639"/>
            <a:chOff x="8136005" y="2516944"/>
            <a:chExt cx="2968978" cy="152400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8136005" y="2516944"/>
              <a:ext cx="296897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8136005" y="2669344"/>
              <a:ext cx="296333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9070385">
            <a:off x="2907735" y="3370049"/>
            <a:ext cx="1794113" cy="168639"/>
            <a:chOff x="8136005" y="2516944"/>
            <a:chExt cx="2968978" cy="152400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8136005" y="2516944"/>
              <a:ext cx="296897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8136005" y="2669344"/>
              <a:ext cx="296333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8362035" y="1488536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en-US" dirty="0">
                <a:latin typeface="Symbol" panose="05050102010706020507" pitchFamily="18" charset="2"/>
              </a:rPr>
              <a:t>p=</a:t>
            </a:r>
            <a:r>
              <a:rPr lang="en-US" dirty="0"/>
              <a:t>r</a:t>
            </a:r>
            <a:endParaRPr lang="en-US" i="1" dirty="0">
              <a:latin typeface="Symbol" panose="05050102010706020507" pitchFamily="18" charset="2"/>
            </a:endParaRPr>
          </a:p>
        </p:txBody>
      </p:sp>
      <p:cxnSp>
        <p:nvCxnSpPr>
          <p:cNvPr id="106" name="Straight Arrow Connector 105"/>
          <p:cNvCxnSpPr>
            <a:stCxn id="104" idx="1"/>
          </p:cNvCxnSpPr>
          <p:nvPr/>
        </p:nvCxnSpPr>
        <p:spPr>
          <a:xfrm flipH="1">
            <a:off x="7490177" y="1673202"/>
            <a:ext cx="871858" cy="17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239595" y="2660629"/>
            <a:ext cx="1329916" cy="17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715409" y="2389924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Emission probabilities of state </a:t>
            </a:r>
            <a:r>
              <a:rPr lang="en-US" dirty="0">
                <a:latin typeface="Symbol" panose="05050102010706020507" pitchFamily="18" charset="2"/>
              </a:rPr>
              <a:t>p</a:t>
            </a:r>
            <a:endParaRPr lang="en-US" i="1" dirty="0">
              <a:latin typeface="Symbol" panose="05050102010706020507" pitchFamily="18" charset="2"/>
            </a:endParaRPr>
          </a:p>
        </p:txBody>
      </p:sp>
      <p:sp>
        <p:nvSpPr>
          <p:cNvPr id="110" name="Freeform 109"/>
          <p:cNvSpPr/>
          <p:nvPr/>
        </p:nvSpPr>
        <p:spPr>
          <a:xfrm rot="973529">
            <a:off x="1103569" y="3790317"/>
            <a:ext cx="958316" cy="900761"/>
          </a:xfrm>
          <a:custGeom>
            <a:avLst/>
            <a:gdLst>
              <a:gd name="connsiteX0" fmla="*/ 447354 w 958316"/>
              <a:gd name="connsiteY0" fmla="*/ 900761 h 900761"/>
              <a:gd name="connsiteX1" fmla="*/ 75879 w 958316"/>
              <a:gd name="connsiteY1" fmla="*/ 748361 h 900761"/>
              <a:gd name="connsiteX2" fmla="*/ 18729 w 958316"/>
              <a:gd name="connsiteY2" fmla="*/ 357836 h 900761"/>
              <a:gd name="connsiteX3" fmla="*/ 314004 w 958316"/>
              <a:gd name="connsiteY3" fmla="*/ 14936 h 900761"/>
              <a:gd name="connsiteX4" fmla="*/ 866454 w 958316"/>
              <a:gd name="connsiteY4" fmla="*/ 91136 h 900761"/>
              <a:gd name="connsiteX5" fmla="*/ 952179 w 958316"/>
              <a:gd name="connsiteY5" fmla="*/ 357836 h 90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316" h="900761">
                <a:moveTo>
                  <a:pt x="447354" y="900761"/>
                </a:moveTo>
                <a:cubicBezTo>
                  <a:pt x="297335" y="869804"/>
                  <a:pt x="147316" y="838848"/>
                  <a:pt x="75879" y="748361"/>
                </a:cubicBezTo>
                <a:cubicBezTo>
                  <a:pt x="4441" y="657873"/>
                  <a:pt x="-20958" y="480073"/>
                  <a:pt x="18729" y="357836"/>
                </a:cubicBezTo>
                <a:cubicBezTo>
                  <a:pt x="58416" y="235599"/>
                  <a:pt x="172717" y="59386"/>
                  <a:pt x="314004" y="14936"/>
                </a:cubicBezTo>
                <a:cubicBezTo>
                  <a:pt x="455291" y="-29514"/>
                  <a:pt x="760091" y="33986"/>
                  <a:pt x="866454" y="91136"/>
                </a:cubicBezTo>
                <a:cubicBezTo>
                  <a:pt x="972817" y="148286"/>
                  <a:pt x="962498" y="253061"/>
                  <a:pt x="952179" y="3578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973529">
            <a:off x="4249333" y="1166683"/>
            <a:ext cx="958316" cy="900761"/>
          </a:xfrm>
          <a:custGeom>
            <a:avLst/>
            <a:gdLst>
              <a:gd name="connsiteX0" fmla="*/ 447354 w 958316"/>
              <a:gd name="connsiteY0" fmla="*/ 900761 h 900761"/>
              <a:gd name="connsiteX1" fmla="*/ 75879 w 958316"/>
              <a:gd name="connsiteY1" fmla="*/ 748361 h 900761"/>
              <a:gd name="connsiteX2" fmla="*/ 18729 w 958316"/>
              <a:gd name="connsiteY2" fmla="*/ 357836 h 900761"/>
              <a:gd name="connsiteX3" fmla="*/ 314004 w 958316"/>
              <a:gd name="connsiteY3" fmla="*/ 14936 h 900761"/>
              <a:gd name="connsiteX4" fmla="*/ 866454 w 958316"/>
              <a:gd name="connsiteY4" fmla="*/ 91136 h 900761"/>
              <a:gd name="connsiteX5" fmla="*/ 952179 w 958316"/>
              <a:gd name="connsiteY5" fmla="*/ 357836 h 90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316" h="900761">
                <a:moveTo>
                  <a:pt x="447354" y="900761"/>
                </a:moveTo>
                <a:cubicBezTo>
                  <a:pt x="297335" y="869804"/>
                  <a:pt x="147316" y="838848"/>
                  <a:pt x="75879" y="748361"/>
                </a:cubicBezTo>
                <a:cubicBezTo>
                  <a:pt x="4441" y="657873"/>
                  <a:pt x="-20958" y="480073"/>
                  <a:pt x="18729" y="357836"/>
                </a:cubicBezTo>
                <a:cubicBezTo>
                  <a:pt x="58416" y="235599"/>
                  <a:pt x="172717" y="59386"/>
                  <a:pt x="314004" y="14936"/>
                </a:cubicBezTo>
                <a:cubicBezTo>
                  <a:pt x="455291" y="-29514"/>
                  <a:pt x="760091" y="33986"/>
                  <a:pt x="866454" y="91136"/>
                </a:cubicBezTo>
                <a:cubicBezTo>
                  <a:pt x="972817" y="148286"/>
                  <a:pt x="962498" y="253061"/>
                  <a:pt x="952179" y="3578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5400000">
            <a:off x="9941181" y="3802047"/>
            <a:ext cx="958316" cy="900761"/>
          </a:xfrm>
          <a:custGeom>
            <a:avLst/>
            <a:gdLst>
              <a:gd name="connsiteX0" fmla="*/ 447354 w 958316"/>
              <a:gd name="connsiteY0" fmla="*/ 900761 h 900761"/>
              <a:gd name="connsiteX1" fmla="*/ 75879 w 958316"/>
              <a:gd name="connsiteY1" fmla="*/ 748361 h 900761"/>
              <a:gd name="connsiteX2" fmla="*/ 18729 w 958316"/>
              <a:gd name="connsiteY2" fmla="*/ 357836 h 900761"/>
              <a:gd name="connsiteX3" fmla="*/ 314004 w 958316"/>
              <a:gd name="connsiteY3" fmla="*/ 14936 h 900761"/>
              <a:gd name="connsiteX4" fmla="*/ 866454 w 958316"/>
              <a:gd name="connsiteY4" fmla="*/ 91136 h 900761"/>
              <a:gd name="connsiteX5" fmla="*/ 952179 w 958316"/>
              <a:gd name="connsiteY5" fmla="*/ 357836 h 90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316" h="900761">
                <a:moveTo>
                  <a:pt x="447354" y="900761"/>
                </a:moveTo>
                <a:cubicBezTo>
                  <a:pt x="297335" y="869804"/>
                  <a:pt x="147316" y="838848"/>
                  <a:pt x="75879" y="748361"/>
                </a:cubicBezTo>
                <a:cubicBezTo>
                  <a:pt x="4441" y="657873"/>
                  <a:pt x="-20958" y="480073"/>
                  <a:pt x="18729" y="357836"/>
                </a:cubicBezTo>
                <a:cubicBezTo>
                  <a:pt x="58416" y="235599"/>
                  <a:pt x="172717" y="59386"/>
                  <a:pt x="314004" y="14936"/>
                </a:cubicBezTo>
                <a:cubicBezTo>
                  <a:pt x="455291" y="-29514"/>
                  <a:pt x="760091" y="33986"/>
                  <a:pt x="866454" y="91136"/>
                </a:cubicBezTo>
                <a:cubicBezTo>
                  <a:pt x="972817" y="148286"/>
                  <a:pt x="962498" y="253061"/>
                  <a:pt x="952179" y="3578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641425" y="11165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227547" y="111651"/>
            <a:ext cx="1126692" cy="707886"/>
            <a:chOff x="2919622" y="2428875"/>
            <a:chExt cx="1126692" cy="707886"/>
          </a:xfrm>
        </p:grpSpPr>
        <p:sp>
          <p:nvSpPr>
            <p:cNvPr id="121" name="TextBox 120"/>
            <p:cNvSpPr txBox="1"/>
            <p:nvPr/>
          </p:nvSpPr>
          <p:spPr>
            <a:xfrm>
              <a:off x="3587534" y="2428875"/>
              <a:ext cx="4587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2919622" y="2782818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4935534" y="-185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3132172" y="111651"/>
            <a:ext cx="1127017" cy="707886"/>
            <a:chOff x="4043572" y="2428875"/>
            <a:chExt cx="1127017" cy="707886"/>
          </a:xfrm>
        </p:grpSpPr>
        <p:sp>
          <p:nvSpPr>
            <p:cNvPr id="126" name="TextBox 125"/>
            <p:cNvSpPr txBox="1"/>
            <p:nvPr/>
          </p:nvSpPr>
          <p:spPr>
            <a:xfrm>
              <a:off x="4689367" y="2428875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A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4043572" y="2782818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3829263" y="-167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5351497" y="111651"/>
            <a:ext cx="1107643" cy="707886"/>
            <a:chOff x="4043572" y="2428875"/>
            <a:chExt cx="1107643" cy="707886"/>
          </a:xfrm>
        </p:grpSpPr>
        <p:sp>
          <p:nvSpPr>
            <p:cNvPr id="131" name="TextBox 130"/>
            <p:cNvSpPr txBox="1"/>
            <p:nvPr/>
          </p:nvSpPr>
          <p:spPr>
            <a:xfrm>
              <a:off x="4669993" y="2428875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A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4043572" y="2782818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6006817" y="-185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370672" y="111651"/>
            <a:ext cx="1112453" cy="707886"/>
            <a:chOff x="5062747" y="2428875"/>
            <a:chExt cx="1112453" cy="707886"/>
          </a:xfrm>
        </p:grpSpPr>
        <p:sp>
          <p:nvSpPr>
            <p:cNvPr id="136" name="TextBox 135"/>
            <p:cNvSpPr txBox="1"/>
            <p:nvPr/>
          </p:nvSpPr>
          <p:spPr>
            <a:xfrm>
              <a:off x="5666727" y="2428875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G</a:t>
              </a: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5062747" y="2782818"/>
              <a:ext cx="65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7025992" y="-185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60410" y="111651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7427947" y="465594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125331" y="-185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210027" y="7658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8568883" y="465594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238079" y="-185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x6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95075" y="545988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en-US" dirty="0">
                <a:latin typeface="Symbol" panose="05050102010706020507" pitchFamily="18" charset="2"/>
              </a:rPr>
              <a:t>p=</a:t>
            </a:r>
            <a:r>
              <a:rPr lang="en-US" dirty="0"/>
              <a:t>k</a:t>
            </a:r>
            <a:endParaRPr lang="en-US" i="1" dirty="0"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720618" y="-275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700620" y="654208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p1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3792139" y="633613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p2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945442" y="613016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p3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6002505" y="616147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p4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7006510" y="632298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p5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8112507" y="648043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p6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202536" y="628468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61718" y="648043"/>
                <a:ext cx="2206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8" y="648043"/>
                <a:ext cx="220656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-11617" y="-18599"/>
                <a:ext cx="2725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𝑐𝑎𝑡𝑒𝑔𝑜𝑟𝑖𝑒𝑠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17" y="-18599"/>
                <a:ext cx="272593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924667" y="2044630"/>
          <a:ext cx="23001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89">
                  <a:extLst>
                    <a:ext uri="{9D8B030D-6E8A-4147-A177-3AD203B41FA5}">
                      <a16:colId xmlns:a16="http://schemas.microsoft.com/office/drawing/2014/main" val="1583206574"/>
                    </a:ext>
                  </a:extLst>
                </a:gridCol>
                <a:gridCol w="1236472">
                  <a:extLst>
                    <a:ext uri="{9D8B030D-6E8A-4147-A177-3AD203B41FA5}">
                      <a16:colId xmlns:a16="http://schemas.microsoft.com/office/drawing/2014/main" val="20921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4693"/>
                  </a:ext>
                </a:extLst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/>
          </p:nvPr>
        </p:nvGraphicFramePr>
        <p:xfrm>
          <a:off x="1898012" y="4727636"/>
          <a:ext cx="23001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89">
                  <a:extLst>
                    <a:ext uri="{9D8B030D-6E8A-4147-A177-3AD203B41FA5}">
                      <a16:colId xmlns:a16="http://schemas.microsoft.com/office/drawing/2014/main" val="1583206574"/>
                    </a:ext>
                  </a:extLst>
                </a:gridCol>
                <a:gridCol w="1236472">
                  <a:extLst>
                    <a:ext uri="{9D8B030D-6E8A-4147-A177-3AD203B41FA5}">
                      <a16:colId xmlns:a16="http://schemas.microsoft.com/office/drawing/2014/main" val="20921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4693"/>
                  </a:ext>
                </a:extLst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/>
          </p:nvPr>
        </p:nvGraphicFramePr>
        <p:xfrm>
          <a:off x="7826119" y="4759476"/>
          <a:ext cx="23001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89">
                  <a:extLst>
                    <a:ext uri="{9D8B030D-6E8A-4147-A177-3AD203B41FA5}">
                      <a16:colId xmlns:a16="http://schemas.microsoft.com/office/drawing/2014/main" val="1583206574"/>
                    </a:ext>
                  </a:extLst>
                </a:gridCol>
                <a:gridCol w="1236472">
                  <a:extLst>
                    <a:ext uri="{9D8B030D-6E8A-4147-A177-3AD203B41FA5}">
                      <a16:colId xmlns:a16="http://schemas.microsoft.com/office/drawing/2014/main" val="20921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4693"/>
                  </a:ext>
                </a:extLst>
              </a:tr>
            </a:tbl>
          </a:graphicData>
        </a:graphic>
      </p:graphicFrame>
      <p:cxnSp>
        <p:nvCxnSpPr>
          <p:cNvPr id="147" name="Straight Arrow Connector 146"/>
          <p:cNvCxnSpPr/>
          <p:nvPr/>
        </p:nvCxnSpPr>
        <p:spPr>
          <a:xfrm>
            <a:off x="3363648" y="2324106"/>
            <a:ext cx="1891775" cy="3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526669" y="1887629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192112" y="2479194"/>
                <a:ext cx="2960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𝑐h𝑎𝑛𝑔𝑖𝑛𝑔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2" y="2479194"/>
                <a:ext cx="2960561" cy="492443"/>
              </a:xfrm>
              <a:prstGeom prst="rect">
                <a:avLst/>
              </a:prstGeom>
              <a:blipFill>
                <a:blip r:embed="rId4"/>
                <a:stretch>
                  <a:fillRect l="-3299" r="-48866" b="-1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/>
          <p:cNvCxnSpPr/>
          <p:nvPr/>
        </p:nvCxnSpPr>
        <p:spPr>
          <a:xfrm>
            <a:off x="1489725" y="3081738"/>
            <a:ext cx="1891775" cy="3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545515" y="1090198"/>
                <a:ext cx="5698522" cy="42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𝑒𝑚𝑖𝑠𝑠𝑖𝑜𝑛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15" y="1090198"/>
                <a:ext cx="5698522" cy="425950"/>
              </a:xfrm>
              <a:prstGeom prst="rect">
                <a:avLst/>
              </a:prstGeom>
              <a:blipFill>
                <a:blip r:embed="rId5"/>
                <a:stretch>
                  <a:fillRect l="-1499" r="-14026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/>
          <p:nvPr/>
        </p:nvCxnSpPr>
        <p:spPr>
          <a:xfrm flipH="1">
            <a:off x="6104965" y="1460492"/>
            <a:ext cx="279897" cy="82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4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NOTATION 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3495" y="1529147"/>
                <a:ext cx="243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5" y="1529147"/>
                <a:ext cx="2435410" cy="276999"/>
              </a:xfrm>
              <a:prstGeom prst="rect">
                <a:avLst/>
              </a:prstGeom>
              <a:blipFill>
                <a:blip r:embed="rId3"/>
                <a:stretch>
                  <a:fillRect l="-1750" t="-2222" r="-7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1996" y="2672527"/>
                <a:ext cx="2898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𝐶𝑎𝑡𝑒𝑔𝑜𝑟𝑦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6" y="2672527"/>
                <a:ext cx="2898549" cy="276999"/>
              </a:xfrm>
              <a:prstGeom prst="rect">
                <a:avLst/>
              </a:prstGeom>
              <a:blipFill>
                <a:blip r:embed="rId4"/>
                <a:stretch>
                  <a:fillRect l="-1261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1996" y="2100837"/>
                <a:ext cx="262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6" y="2100837"/>
                <a:ext cx="2624565" cy="276999"/>
              </a:xfrm>
              <a:prstGeom prst="rect">
                <a:avLst/>
              </a:prstGeom>
              <a:blipFill>
                <a:blip r:embed="rId5"/>
                <a:stretch>
                  <a:fillRect l="-255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1995" y="3217691"/>
                <a:ext cx="313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𝑐𝑎𝑡𝑒𝑔𝑜𝑟𝑖𝑒𝑠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5" y="3217691"/>
                <a:ext cx="3131114" cy="276999"/>
              </a:xfrm>
              <a:prstGeom prst="rect">
                <a:avLst/>
              </a:prstGeom>
              <a:blipFill>
                <a:blip r:embed="rId6"/>
                <a:stretch>
                  <a:fillRect l="-1946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8410" y="3970648"/>
                <a:ext cx="323473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0" y="3970648"/>
                <a:ext cx="3234732" cy="778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68361" y="4984447"/>
            <a:ext cx="389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 (“Probability that I started the chain at state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”)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602733" y="4678123"/>
            <a:ext cx="358817" cy="27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/>
          <p:cNvSpPr txBox="1"/>
          <p:nvPr/>
        </p:nvSpPr>
        <p:spPr>
          <a:xfrm>
            <a:off x="5229719" y="3172684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Fast evolving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730474" y="3177554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Intermediate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9987693" y="3172684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Slow evolving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04966" y="1661246"/>
          <a:ext cx="81357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219">
                  <a:extLst>
                    <a:ext uri="{9D8B030D-6E8A-4147-A177-3AD203B41FA5}">
                      <a16:colId xmlns:a16="http://schemas.microsoft.com/office/drawing/2014/main" val="792894951"/>
                    </a:ext>
                  </a:extLst>
                </a:gridCol>
                <a:gridCol w="1422464">
                  <a:extLst>
                    <a:ext uri="{9D8B030D-6E8A-4147-A177-3AD203B41FA5}">
                      <a16:colId xmlns:a16="http://schemas.microsoft.com/office/drawing/2014/main" val="2185162368"/>
                    </a:ext>
                  </a:extLst>
                </a:gridCol>
                <a:gridCol w="2260219">
                  <a:extLst>
                    <a:ext uri="{9D8B030D-6E8A-4147-A177-3AD203B41FA5}">
                      <a16:colId xmlns:a16="http://schemas.microsoft.com/office/drawing/2014/main" val="3144973801"/>
                    </a:ext>
                  </a:extLst>
                </a:gridCol>
                <a:gridCol w="2192827">
                  <a:extLst>
                    <a:ext uri="{9D8B030D-6E8A-4147-A177-3AD203B41FA5}">
                      <a16:colId xmlns:a16="http://schemas.microsoft.com/office/drawing/2014/main" val="223675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  <a:r>
                        <a:rPr lang="en-US" baseline="0" dirty="0"/>
                        <a:t> Evolving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 Evolving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Evolving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4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 Evolving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4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Intermediate Evolving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8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 Evolving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30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2638" y="2233191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matrix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7996" y="3902616"/>
            <a:ext cx="356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Emission Probability matrix for each possible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9471" y="5815989"/>
                <a:ext cx="11261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𝑒𝑚𝑖𝑠𝑠𝑖𝑜𝑛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1" y="5815989"/>
                <a:ext cx="11261224" cy="276999"/>
              </a:xfrm>
              <a:prstGeom prst="rect">
                <a:avLst/>
              </a:prstGeom>
              <a:blipFill>
                <a:blip r:embed="rId2"/>
                <a:stretch>
                  <a:fillRect l="-271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7407" y="667834"/>
                <a:ext cx="784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07" y="667834"/>
                <a:ext cx="7848752" cy="276999"/>
              </a:xfrm>
              <a:prstGeom prst="rect">
                <a:avLst/>
              </a:prstGeom>
              <a:blipFill>
                <a:blip r:embed="rId3"/>
                <a:stretch>
                  <a:fillRect l="-54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 flipV="1">
            <a:off x="8971939" y="1029206"/>
            <a:ext cx="800952" cy="2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72891" y="806333"/>
            <a:ext cx="241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that I was in the previous position using state </a:t>
            </a:r>
            <a:r>
              <a:rPr lang="en-US" i="1" dirty="0"/>
              <a:t>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28066" y="1316132"/>
            <a:ext cx="2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using state </a:t>
            </a:r>
            <a:r>
              <a:rPr lang="en-US" i="1" dirty="0"/>
              <a:t>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78804" y="1029206"/>
            <a:ext cx="358817" cy="27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788680" y="3659526"/>
          <a:ext cx="23001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89">
                  <a:extLst>
                    <a:ext uri="{9D8B030D-6E8A-4147-A177-3AD203B41FA5}">
                      <a16:colId xmlns:a16="http://schemas.microsoft.com/office/drawing/2014/main" val="1583206574"/>
                    </a:ext>
                  </a:extLst>
                </a:gridCol>
                <a:gridCol w="1236472">
                  <a:extLst>
                    <a:ext uri="{9D8B030D-6E8A-4147-A177-3AD203B41FA5}">
                      <a16:colId xmlns:a16="http://schemas.microsoft.com/office/drawing/2014/main" val="20921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469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268249" y="3644714"/>
          <a:ext cx="23001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89">
                  <a:extLst>
                    <a:ext uri="{9D8B030D-6E8A-4147-A177-3AD203B41FA5}">
                      <a16:colId xmlns:a16="http://schemas.microsoft.com/office/drawing/2014/main" val="1583206574"/>
                    </a:ext>
                  </a:extLst>
                </a:gridCol>
                <a:gridCol w="1236472">
                  <a:extLst>
                    <a:ext uri="{9D8B030D-6E8A-4147-A177-3AD203B41FA5}">
                      <a16:colId xmlns:a16="http://schemas.microsoft.com/office/drawing/2014/main" val="20921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469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9747818" y="3603813"/>
          <a:ext cx="23001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689">
                  <a:extLst>
                    <a:ext uri="{9D8B030D-6E8A-4147-A177-3AD203B41FA5}">
                      <a16:colId xmlns:a16="http://schemas.microsoft.com/office/drawing/2014/main" val="1583206574"/>
                    </a:ext>
                  </a:extLst>
                </a:gridCol>
                <a:gridCol w="1236472">
                  <a:extLst>
                    <a:ext uri="{9D8B030D-6E8A-4147-A177-3AD203B41FA5}">
                      <a16:colId xmlns:a16="http://schemas.microsoft.com/office/drawing/2014/main" val="20921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2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8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Probability of x given model?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1367522"/>
            <a:ext cx="746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P(1,3,4,5,1,2,6,6,3,6,6,2,1,2,4,5|HMM)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796159"/>
                  </p:ext>
                </p:extLst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3030" r="-224242" b="-9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r="-1370" b="-9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61818" r="-1370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161818" r="-1370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257143" r="-1370" b="-3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363636" r="-1370" b="-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455357" r="-1370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565455" r="-137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68636"/>
                  </p:ext>
                </p:extLst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2857" r="-220000" b="-9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r="-1316" b="-9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61404" r="-1316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161404" r="-1316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261404" r="-1316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361404" r="-1316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461404" r="-1316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561404" r="-1316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871794" y="3431459"/>
            <a:ext cx="127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12801" y="4090220"/>
            <a:ext cx="138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96489" y="3108505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663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3771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151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7491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28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1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Probability of x given model?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1367522"/>
            <a:ext cx="746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P(1,3,4,5,1,2,6,6,3,6,6,2,1,2,4,5|HMM)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796159"/>
                  </p:ext>
                </p:extLst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3030" r="-224242" b="-9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r="-1370" b="-9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61818" r="-1370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161818" r="-1370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257143" r="-1370" b="-3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363636" r="-1370" b="-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455357" r="-1370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565455" r="-137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68636"/>
                  </p:ext>
                </p:extLst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2857" r="-220000" b="-9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r="-1316" b="-9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61404" r="-1316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161404" r="-1316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261404" r="-1316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361404" r="-1316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461404" r="-1316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561404" r="-1316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871794" y="3431459"/>
            <a:ext cx="127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12801" y="4090220"/>
            <a:ext cx="138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96489" y="3108505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663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3771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151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7491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28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0.5*1/6*0.99*1/6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962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165987" y="3628104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4516" y="2182761"/>
            <a:ext cx="44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F,F</a:t>
            </a: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644877" y="2367427"/>
            <a:ext cx="1779639" cy="86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4159045" y="2552093"/>
            <a:ext cx="486697" cy="71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2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Probability of x given model?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1367522"/>
            <a:ext cx="746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P(1,3,4,5,1,2,6,6,3,6,6,2,1,2,4,5|HMM)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796159"/>
                  </p:ext>
                </p:extLst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3030" r="-224242" b="-9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r="-1370" b="-9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61818" r="-1370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161818" r="-1370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257143" r="-1370" b="-3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363636" r="-1370" b="-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455357" r="-1370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565455" r="-137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68636"/>
                  </p:ext>
                </p:extLst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2857" r="-220000" b="-9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r="-1316" b="-9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61404" r="-1316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161404" r="-1316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261404" r="-1316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361404" r="-1316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461404" r="-1316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561404" r="-1316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871794" y="3431459"/>
            <a:ext cx="127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12801" y="4090220"/>
            <a:ext cx="138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96489" y="3108505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663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3771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151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7491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28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0.5*1/6*0.99*1/6+</a:t>
                      </a:r>
                    </a:p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0.5*1/10*0.1*1/6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962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77497" y="3977149"/>
            <a:ext cx="806245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75354" y="2600674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44877" y="2785340"/>
            <a:ext cx="1730477" cy="44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59045" y="2970006"/>
            <a:ext cx="431785" cy="29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4516" y="2182761"/>
            <a:ext cx="44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F,F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65987" y="3628104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0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Probability of x given model?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1367522"/>
            <a:ext cx="746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P(1,3,4,5,1,2,6,6,3,6,6,2,1,2,4,5|HMM)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2877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0162" marR="50162" marT="25081" marB="25081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796159"/>
                  </p:ext>
                </p:extLst>
              </p:nvPr>
            </p:nvGraphicFramePr>
            <p:xfrm>
              <a:off x="9132242" y="2486801"/>
              <a:ext cx="645448" cy="222233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1343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44105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0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3030" r="-224242" b="-9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r="-1370" b="-9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61818" r="-1370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161818" r="-1370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257143" r="-1370" b="-3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363636" r="-1370" b="-2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455357" r="-1370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3648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0162" marR="50162" marT="25081" marB="2508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62" marR="50162" marT="25081" marB="25081">
                        <a:blipFill>
                          <a:blip r:embed="rId3"/>
                          <a:stretch>
                            <a:fillRect l="-46575" t="-565455" r="-137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52264" marR="52264" marT="26132" marB="26132"/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68636"/>
                  </p:ext>
                </p:extLst>
              </p:nvPr>
            </p:nvGraphicFramePr>
            <p:xfrm>
              <a:off x="11200545" y="2417977"/>
              <a:ext cx="672502" cy="2291924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9782">
                      <a:extLst>
                        <a:ext uri="{9D8B030D-6E8A-4147-A177-3AD203B41FA5}">
                          <a16:colId xmlns:a16="http://schemas.microsoft.com/office/drawing/2014/main" val="350394547"/>
                        </a:ext>
                      </a:extLst>
                    </a:gridCol>
                    <a:gridCol w="462720">
                      <a:extLst>
                        <a:ext uri="{9D8B030D-6E8A-4147-A177-3AD203B41FA5}">
                          <a16:colId xmlns:a16="http://schemas.microsoft.com/office/drawing/2014/main" val="1354516941"/>
                        </a:ext>
                      </a:extLst>
                    </a:gridCol>
                  </a:tblGrid>
                  <a:tr h="21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2857" r="-220000" b="-9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r="-1316" b="-9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1611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61404" r="-1316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67794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161404" r="-1316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65137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3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261404" r="-1316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845710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4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361404" r="-1316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316298"/>
                      </a:ext>
                    </a:extLst>
                  </a:tr>
                  <a:tr h="34683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5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461404" r="-1316" b="-1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00136"/>
                      </a:ext>
                    </a:extLst>
                  </a:tr>
                  <a:tr h="345814">
                    <a:tc>
                      <a:txBody>
                        <a:bodyPr/>
                        <a:lstStyle/>
                        <a:p>
                          <a:r>
                            <a:rPr lang="en-US" sz="1000" dirty="0" smtClean="0"/>
                            <a:t>6</a:t>
                          </a:r>
                          <a:endParaRPr lang="en-US" sz="1000" dirty="0"/>
                        </a:p>
                      </a:txBody>
                      <a:tcPr marL="52264" marR="52264" marT="26132" marB="26132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264" marR="52264" marT="26132" marB="26132">
                        <a:blipFill>
                          <a:blip r:embed="rId4"/>
                          <a:stretch>
                            <a:fillRect l="-47368" t="-561404" r="-1316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38613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871794" y="3431459"/>
            <a:ext cx="127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12801" y="4090220"/>
            <a:ext cx="138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968" y="3084763"/>
                <a:ext cx="117651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233" y="4090220"/>
                <a:ext cx="114686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96489" y="3108505"/>
          <a:ext cx="8128000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663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3771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151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7491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285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0.5*1/6*0.99*1/6+</a:t>
                      </a:r>
                    </a:p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0.5*1/10*0.1*1/6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0.5*1/10*0.9*1/10</a:t>
                      </a:r>
                    </a:p>
                    <a:p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962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077497" y="3977149"/>
            <a:ext cx="806245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31576" y="4283006"/>
            <a:ext cx="801329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6864" y="4709138"/>
            <a:ext cx="48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5354" y="2600674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C,F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4516" y="2182761"/>
            <a:ext cx="44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F,F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65987" y="3628104"/>
            <a:ext cx="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DA82D05A17C4A9E74EDFE2DFA803B" ma:contentTypeVersion="12" ma:contentTypeDescription="Create a new document." ma:contentTypeScope="" ma:versionID="e09a59fbf9e1120ac389824dfbb12160">
  <xsd:schema xmlns:xsd="http://www.w3.org/2001/XMLSchema" xmlns:xs="http://www.w3.org/2001/XMLSchema" xmlns:p="http://schemas.microsoft.com/office/2006/metadata/properties" xmlns:ns3="c5c66c44-0d30-40ea-afbe-9717125ff323" xmlns:ns4="777af067-f2a6-4f58-996d-9e1befcfd23b" targetNamespace="http://schemas.microsoft.com/office/2006/metadata/properties" ma:root="true" ma:fieldsID="ef19d619f9ee30df02cb0c7ebc5ad53e" ns3:_="" ns4:_="">
    <xsd:import namespace="c5c66c44-0d30-40ea-afbe-9717125ff323"/>
    <xsd:import namespace="777af067-f2a6-4f58-996d-9e1befcfd2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66c44-0d30-40ea-afbe-9717125f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af067-f2a6-4f58-996d-9e1befcfd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A0B99-765C-4303-977D-13E89050996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5c66c44-0d30-40ea-afbe-9717125ff323"/>
    <ds:schemaRef ds:uri="777af067-f2a6-4f58-996d-9e1befcfd23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39886D-04E3-426B-AF9C-F1817CA109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E269E-15F5-4CED-B737-33D7F340E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66c44-0d30-40ea-afbe-9717125ff323"/>
    <ds:schemaRef ds:uri="777af067-f2a6-4f58-996d-9e1befcfd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1052</Words>
  <Application>Microsoft Office PowerPoint</Application>
  <PresentationFormat>Panorámica</PresentationFormat>
  <Paragraphs>396</Paragraphs>
  <Slides>17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Practical Session 2</vt:lpstr>
      <vt:lpstr>REMEMBER!</vt:lpstr>
      <vt:lpstr>Presentación de PowerPoint</vt:lpstr>
      <vt:lpstr>NOTATION HMM</vt:lpstr>
      <vt:lpstr>Presentación de PowerPoint</vt:lpstr>
      <vt:lpstr>HMM: Probability of x given model? Forward</vt:lpstr>
      <vt:lpstr>HMM: Probability of x given model? Forward</vt:lpstr>
      <vt:lpstr>HMM: Probability of x given model? Forward</vt:lpstr>
      <vt:lpstr>HMM: Probability of x given model? Forward</vt:lpstr>
      <vt:lpstr>HMM: Probability of x given model? Forward</vt:lpstr>
      <vt:lpstr>HMM: Probability of x given model? Forward</vt:lpstr>
      <vt:lpstr>HMM</vt:lpstr>
      <vt:lpstr>HMM</vt:lpstr>
      <vt:lpstr>Task 1</vt:lpstr>
      <vt:lpstr>Task 1</vt:lpstr>
      <vt:lpstr>Task 2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 2</dc:title>
  <dc:creator>OSCAR LAO GRUESO</dc:creator>
  <cp:lastModifiedBy>OSCAR LAO GRUESO</cp:lastModifiedBy>
  <cp:revision>7</cp:revision>
  <dcterms:created xsi:type="dcterms:W3CDTF">2022-01-28T07:49:43Z</dcterms:created>
  <dcterms:modified xsi:type="dcterms:W3CDTF">2024-01-24T13:09:08Z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0x010100DDCDA82D05A17C4A9E74EDFE2DFA803B</vt:lpwstr>
  </property>
</Properties>
</file>