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D1AD37-6BB6-EE42-80A9-A5355187641A}" v="10" dt="2023-01-15T16:25:39.738"/>
    <p1510:client id="{E12F217C-1D29-449A-A53B-F6412F25AAAF}" v="2" dt="2023-01-15T13:11:41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3623a59d8e3a188d1de59fcbd3a1b15365ed06ddda7045960396db788c558ec3::" providerId="AD" clId="Web-{E12F217C-1D29-449A-A53B-F6412F25AAAF}"/>
    <pc:docChg chg="modSld">
      <pc:chgData name="Usuario invitado" userId="S::urn:spo:anon#3623a59d8e3a188d1de59fcbd3a1b15365ed06ddda7045960396db788c558ec3::" providerId="AD" clId="Web-{E12F217C-1D29-449A-A53B-F6412F25AAAF}" dt="2023-01-15T13:11:41.372" v="1" actId="1076"/>
      <pc:docMkLst>
        <pc:docMk/>
      </pc:docMkLst>
      <pc:sldChg chg="modSp">
        <pc:chgData name="Usuario invitado" userId="S::urn:spo:anon#3623a59d8e3a188d1de59fcbd3a1b15365ed06ddda7045960396db788c558ec3::" providerId="AD" clId="Web-{E12F217C-1D29-449A-A53B-F6412F25AAAF}" dt="2023-01-15T13:11:41.372" v="1" actId="1076"/>
        <pc:sldMkLst>
          <pc:docMk/>
          <pc:sldMk cId="2821429483" sldId="259"/>
        </pc:sldMkLst>
        <pc:spChg chg="mod">
          <ac:chgData name="Usuario invitado" userId="S::urn:spo:anon#3623a59d8e3a188d1de59fcbd3a1b15365ed06ddda7045960396db788c558ec3::" providerId="AD" clId="Web-{E12F217C-1D29-449A-A53B-F6412F25AAAF}" dt="2023-01-15T13:11:41.372" v="1" actId="1076"/>
          <ac:spMkLst>
            <pc:docMk/>
            <pc:sldMk cId="2821429483" sldId="259"/>
            <ac:spMk id="3" creationId="{00000000-0000-0000-0000-000000000000}"/>
          </ac:spMkLst>
        </pc:spChg>
      </pc:sldChg>
    </pc:docChg>
  </pc:docChgLst>
  <pc:docChgLst>
    <pc:chgData name="Usuario invitado" userId="S::urn:spo:anon#3623a59d8e3a188d1de59fcbd3a1b15365ed06ddda7045960396db788c558ec3::" providerId="AD" clId="Web-{82D1AD37-6BB6-EE42-80A9-A5355187641A}"/>
    <pc:docChg chg="modSld">
      <pc:chgData name="Usuario invitado" userId="S::urn:spo:anon#3623a59d8e3a188d1de59fcbd3a1b15365ed06ddda7045960396db788c558ec3::" providerId="AD" clId="Web-{82D1AD37-6BB6-EE42-80A9-A5355187641A}" dt="2023-01-15T16:25:21.347" v="7"/>
      <pc:docMkLst>
        <pc:docMk/>
      </pc:docMkLst>
      <pc:sldChg chg="modSp">
        <pc:chgData name="Usuario invitado" userId="S::urn:spo:anon#3623a59d8e3a188d1de59fcbd3a1b15365ed06ddda7045960396db788c558ec3::" providerId="AD" clId="Web-{82D1AD37-6BB6-EE42-80A9-A5355187641A}" dt="2023-01-15T16:14:47.363" v="1" actId="1076"/>
        <pc:sldMkLst>
          <pc:docMk/>
          <pc:sldMk cId="606886651" sldId="257"/>
        </pc:sldMkLst>
        <pc:spChg chg="mod">
          <ac:chgData name="Usuario invitado" userId="S::urn:spo:anon#3623a59d8e3a188d1de59fcbd3a1b15365ed06ddda7045960396db788c558ec3::" providerId="AD" clId="Web-{82D1AD37-6BB6-EE42-80A9-A5355187641A}" dt="2023-01-15T16:14:47.363" v="1" actId="1076"/>
          <ac:spMkLst>
            <pc:docMk/>
            <pc:sldMk cId="606886651" sldId="257"/>
            <ac:spMk id="3" creationId="{00000000-0000-0000-0000-000000000000}"/>
          </ac:spMkLst>
        </pc:spChg>
      </pc:sldChg>
      <pc:sldChg chg="modSp">
        <pc:chgData name="Usuario invitado" userId="S::urn:spo:anon#3623a59d8e3a188d1de59fcbd3a1b15365ed06ddda7045960396db788c558ec3::" providerId="AD" clId="Web-{82D1AD37-6BB6-EE42-80A9-A5355187641A}" dt="2023-01-15T16:25:21.347" v="7"/>
        <pc:sldMkLst>
          <pc:docMk/>
          <pc:sldMk cId="17988156" sldId="263"/>
        </pc:sldMkLst>
        <pc:graphicFrameChg chg="mod modGraphic">
          <ac:chgData name="Usuario invitado" userId="S::urn:spo:anon#3623a59d8e3a188d1de59fcbd3a1b15365ed06ddda7045960396db788c558ec3::" providerId="AD" clId="Web-{82D1AD37-6BB6-EE42-80A9-A5355187641A}" dt="2023-01-15T16:25:21.347" v="7"/>
          <ac:graphicFrameMkLst>
            <pc:docMk/>
            <pc:sldMk cId="17988156" sldId="263"/>
            <ac:graphicFrameMk id="1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BC9-2BDA-41C0-B563-9E7397DA6EA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44F-F6B6-428E-B5ED-0AE8B80C55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4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BC9-2BDA-41C0-B563-9E7397DA6EA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44F-F6B6-428E-B5ED-0AE8B80C55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7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BC9-2BDA-41C0-B563-9E7397DA6EA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44F-F6B6-428E-B5ED-0AE8B80C55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3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BC9-2BDA-41C0-B563-9E7397DA6EA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44F-F6B6-428E-B5ED-0AE8B80C55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6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BC9-2BDA-41C0-B563-9E7397DA6EA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44F-F6B6-428E-B5ED-0AE8B80C55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9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BC9-2BDA-41C0-B563-9E7397DA6EA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44F-F6B6-428E-B5ED-0AE8B80C55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0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BC9-2BDA-41C0-B563-9E7397DA6EA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44F-F6B6-428E-B5ED-0AE8B80C55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5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BC9-2BDA-41C0-B563-9E7397DA6EA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44F-F6B6-428E-B5ED-0AE8B80C55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2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BC9-2BDA-41C0-B563-9E7397DA6EA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44F-F6B6-428E-B5ED-0AE8B80C55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4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BC9-2BDA-41C0-B563-9E7397DA6EA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44F-F6B6-428E-B5ED-0AE8B80C55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2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9BC9-2BDA-41C0-B563-9E7397DA6EA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344F-F6B6-428E-B5ED-0AE8B80C55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1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C9BC9-2BDA-41C0-B563-9E7397DA6EAF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C344F-F6B6-428E-B5ED-0AE8B80C55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3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Session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39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n-US" dirty="0"/>
              <a:t>Random multinomial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971549" y="1574007"/>
            <a:ext cx="6333491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Python. Work with classes and functions!</a:t>
            </a:r>
          </a:p>
        </p:txBody>
      </p:sp>
      <p:sp>
        <p:nvSpPr>
          <p:cNvPr id="6" name="Rectangle 5"/>
          <p:cNvSpPr/>
          <p:nvPr/>
        </p:nvSpPr>
        <p:spPr>
          <a:xfrm>
            <a:off x="3190240" y="2025908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random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RandomMultinomial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(object):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sz="1400" i="1" dirty="0">
                <a:solidFill>
                  <a:srgbClr val="00AA00"/>
                </a:solidFill>
                <a:latin typeface="Consolas" panose="020B0609020204030204" pitchFamily="49" charset="0"/>
              </a:rPr>
              <a:t>    Constructor</a:t>
            </a:r>
          </a:p>
          <a:p>
            <a:r>
              <a:rPr lang="en-US" sz="1400" i="1" dirty="0">
                <a:solidFill>
                  <a:srgbClr val="00AA00"/>
                </a:solidFill>
                <a:latin typeface="Consolas" panose="020B0609020204030204" pitchFamily="49" charset="0"/>
              </a:rPr>
              <a:t>    '''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__(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self, p):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self.p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= p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self.p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self.alias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self.n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self.prob_j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]* 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self.n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self.build_alias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sz="1400" i="1" dirty="0">
                <a:solidFill>
                  <a:srgbClr val="00AA00"/>
                </a:solidFill>
                <a:latin typeface="Consolas" panose="020B0609020204030204" pitchFamily="49" charset="0"/>
              </a:rPr>
              <a:t>    Create the alias for p</a:t>
            </a:r>
          </a:p>
          <a:p>
            <a:r>
              <a:rPr lang="en-US" sz="1400" i="1" dirty="0">
                <a:solidFill>
                  <a:srgbClr val="00AA00"/>
                </a:solidFill>
                <a:latin typeface="Consolas" panose="020B0609020204030204" pitchFamily="49" charset="0"/>
              </a:rPr>
              <a:t>    '''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build_alias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self):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large = []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small = []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self.n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074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n-US"/>
              <a:t>Random multinomial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971549" y="1574007"/>
            <a:ext cx="6333491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Python. Work with classes and functions!</a:t>
            </a:r>
          </a:p>
        </p:txBody>
      </p:sp>
      <p:sp>
        <p:nvSpPr>
          <p:cNvPr id="4" name="Rectangle 3"/>
          <p:cNvSpPr/>
          <p:nvPr/>
        </p:nvSpPr>
        <p:spPr>
          <a:xfrm>
            <a:off x="3190240" y="249300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main():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 = [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0.1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0.2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0.2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alias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RandomMultinomial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count = [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100000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j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alias.sample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count[j] = count[j] + 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1.0/100000.0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(count)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__name__ == </a:t>
            </a:r>
            <a:r>
              <a:rPr lang="en-US" i="1" dirty="0">
                <a:solidFill>
                  <a:srgbClr val="00AA00"/>
                </a:solidFill>
                <a:latin typeface="Consolas" panose="020B0609020204030204" pitchFamily="49" charset="0"/>
              </a:rPr>
              <a:t>"__main__"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main ()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08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the practical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692" y="1863101"/>
            <a:ext cx="10515600" cy="4351338"/>
          </a:xfrm>
        </p:spPr>
        <p:txBody>
          <a:bodyPr/>
          <a:lstStyle/>
          <a:p>
            <a:r>
              <a:rPr lang="en-US" dirty="0"/>
              <a:t>Simulate a nucleotide sequence of length 10000 nucleotides so it has in probability:</a:t>
            </a:r>
          </a:p>
          <a:p>
            <a:r>
              <a:rPr lang="en-US" dirty="0"/>
              <a:t>10% of A</a:t>
            </a:r>
          </a:p>
          <a:p>
            <a:r>
              <a:rPr lang="en-US" dirty="0"/>
              <a:t>40% of G</a:t>
            </a:r>
          </a:p>
          <a:p>
            <a:r>
              <a:rPr lang="en-US" dirty="0"/>
              <a:t>30% of T</a:t>
            </a:r>
          </a:p>
          <a:p>
            <a:r>
              <a:rPr lang="en-US" dirty="0"/>
              <a:t>20% of G </a:t>
            </a:r>
          </a:p>
        </p:txBody>
      </p:sp>
    </p:spTree>
    <p:extLst>
      <p:ext uri="{BB962C8B-B14F-4D97-AF65-F5344CB8AC3E}">
        <p14:creationId xmlns:p14="http://schemas.microsoft.com/office/powerpoint/2010/main" val="60688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the practical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report</a:t>
            </a:r>
          </a:p>
          <a:p>
            <a:r>
              <a:rPr lang="en-US" dirty="0"/>
              <a:t>Python code PROPERLY COMMENTED LINE BY LINE (i.e. before the line starts, say what is the next command going to do)</a:t>
            </a:r>
          </a:p>
          <a:p>
            <a:pPr lvl="1"/>
            <a:r>
              <a:rPr lang="en-US" dirty="0"/>
              <a:t>More than 20% of uncommented code = 0 points</a:t>
            </a:r>
          </a:p>
          <a:p>
            <a:r>
              <a:rPr lang="en-US" dirty="0"/>
              <a:t>Features to be evaluated</a:t>
            </a:r>
          </a:p>
          <a:p>
            <a:pPr lvl="1"/>
            <a:r>
              <a:rPr lang="en-US" dirty="0"/>
              <a:t>Code readability</a:t>
            </a:r>
          </a:p>
          <a:p>
            <a:pPr lvl="1"/>
            <a:r>
              <a:rPr lang="en-US" dirty="0"/>
              <a:t>Code performance</a:t>
            </a:r>
          </a:p>
          <a:p>
            <a:pPr lvl="1"/>
            <a:r>
              <a:rPr lang="en-US" dirty="0"/>
              <a:t>Elegance of solution (usage of functions and classes)</a:t>
            </a:r>
          </a:p>
        </p:txBody>
      </p:sp>
    </p:spTree>
    <p:extLst>
      <p:ext uri="{BB962C8B-B14F-4D97-AF65-F5344CB8AC3E}">
        <p14:creationId xmlns:p14="http://schemas.microsoft.com/office/powerpoint/2010/main" val="424783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multinomial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Art of War: </a:t>
            </a:r>
            <a:r>
              <a:rPr lang="en-US" b="1" dirty="0"/>
              <a:t>“If you know the enemy and know yourself, you need not fear the result of a hundred battles. If you know yourself but not the enemy, for every victory gained you will also suffer a defeat. If you know neither the enemy nor yourself, you will succumb in every battle.”</a:t>
            </a:r>
          </a:p>
          <a:p>
            <a:endParaRPr lang="en-US" dirty="0"/>
          </a:p>
          <a:p>
            <a:r>
              <a:rPr lang="en-US" dirty="0"/>
              <a:t>What do we need to generate a random sample with the expected nucleotide proportions? </a:t>
            </a:r>
          </a:p>
        </p:txBody>
      </p:sp>
    </p:spTree>
    <p:extLst>
      <p:ext uri="{BB962C8B-B14F-4D97-AF65-F5344CB8AC3E}">
        <p14:creationId xmlns:p14="http://schemas.microsoft.com/office/powerpoint/2010/main" val="282142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multinomial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Vose</a:t>
            </a:r>
            <a:r>
              <a:rPr lang="en-US" dirty="0"/>
              <a:t> (article you have to read!)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 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 random</a:t>
            </a:r>
          </a:p>
          <a:p>
            <a:endParaRPr lang="en-US" dirty="0"/>
          </a:p>
          <a:p>
            <a:r>
              <a:rPr lang="en-US" dirty="0"/>
              <a:t># integer sampled from uniform between 0 and 100</a:t>
            </a:r>
            <a:endParaRPr lang="en-US" u="sng" dirty="0"/>
          </a:p>
          <a:p>
            <a:r>
              <a:rPr lang="en-US" dirty="0"/>
              <a:t>print(</a:t>
            </a:r>
            <a:r>
              <a:rPr lang="en-US" dirty="0" err="1"/>
              <a:t>random.randint</a:t>
            </a:r>
            <a:r>
              <a:rPr lang="en-US"/>
              <a:t>(0,100-1)) </a:t>
            </a:r>
            <a:endParaRPr lang="en-US" dirty="0"/>
          </a:p>
          <a:p>
            <a:r>
              <a:rPr lang="en-US" dirty="0"/>
              <a:t># double sampled from uniform between 0 and 1</a:t>
            </a:r>
            <a:endParaRPr lang="en-US" u="sng" dirty="0"/>
          </a:p>
          <a:p>
            <a:r>
              <a:rPr lang="en-US" dirty="0"/>
              <a:t>print(</a:t>
            </a:r>
            <a:r>
              <a:rPr lang="en-US" dirty="0" err="1"/>
              <a:t>random.uniform</a:t>
            </a:r>
            <a:r>
              <a:rPr lang="en-US" dirty="0"/>
              <a:t>(0,1)) 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116852"/>
            <a:ext cx="4733426" cy="231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7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multinomial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Vose</a:t>
            </a:r>
            <a:r>
              <a:rPr lang="en-US" dirty="0"/>
              <a:t> (article you have to read!)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 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#Use lists to classify the indexes of p in large and small</a:t>
            </a:r>
          </a:p>
          <a:p>
            <a:r>
              <a:rPr lang="en-US" dirty="0"/>
              <a:t>large = [];</a:t>
            </a:r>
          </a:p>
          <a:p>
            <a:r>
              <a:rPr lang="en-US" dirty="0"/>
              <a:t>small = [];</a:t>
            </a:r>
          </a:p>
          <a:p>
            <a:r>
              <a:rPr lang="en-US" dirty="0"/>
              <a:t># Identify n</a:t>
            </a:r>
          </a:p>
          <a:p>
            <a:r>
              <a:rPr lang="en-US" dirty="0"/>
              <a:t>n = </a:t>
            </a:r>
            <a:r>
              <a:rPr lang="en-US" dirty="0" err="1"/>
              <a:t>len</a:t>
            </a:r>
            <a:r>
              <a:rPr lang="en-US" dirty="0"/>
              <a:t>(p)</a:t>
            </a:r>
          </a:p>
          <a:p>
            <a:r>
              <a:rPr lang="en-US" dirty="0"/>
              <a:t># iterate over the n elements</a:t>
            </a:r>
          </a:p>
          <a:p>
            <a:r>
              <a:rPr lang="en-US" u="sng" dirty="0"/>
              <a:t>for j in range(n):</a:t>
            </a:r>
          </a:p>
          <a:p>
            <a:r>
              <a:rPr lang="en-US" dirty="0"/>
              <a:t># decide to assign j to large or small </a:t>
            </a:r>
          </a:p>
          <a:p>
            <a:r>
              <a:rPr lang="en-US" u="sng" dirty="0"/>
              <a:t>if x &gt;  y:</a:t>
            </a:r>
          </a:p>
          <a:p>
            <a:pPr lvl="1"/>
            <a:r>
              <a:rPr lang="en-US" dirty="0"/>
              <a:t># use append()</a:t>
            </a:r>
          </a:p>
          <a:p>
            <a:r>
              <a:rPr lang="en-US" u="sng" dirty="0"/>
              <a:t>else</a:t>
            </a:r>
          </a:p>
          <a:p>
            <a:pPr lvl="1"/>
            <a:r>
              <a:rPr lang="en-US" dirty="0"/>
              <a:t># use append()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12762" y="2812869"/>
            <a:ext cx="4517657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0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multinomial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Vose</a:t>
            </a:r>
            <a:r>
              <a:rPr lang="en-US" dirty="0"/>
              <a:t> (article you have to read!)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 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l = </a:t>
            </a:r>
            <a:r>
              <a:rPr lang="en-US" dirty="0" err="1"/>
              <a:t>len</a:t>
            </a:r>
            <a:r>
              <a:rPr lang="en-US" dirty="0"/>
              <a:t>(large)</a:t>
            </a:r>
          </a:p>
          <a:p>
            <a:r>
              <a:rPr lang="en-US" dirty="0"/>
              <a:t>s = </a:t>
            </a:r>
            <a:r>
              <a:rPr lang="en-US" dirty="0" err="1"/>
              <a:t>len</a:t>
            </a:r>
            <a:r>
              <a:rPr lang="en-US" dirty="0"/>
              <a:t>(small)</a:t>
            </a:r>
          </a:p>
          <a:p>
            <a:r>
              <a:rPr lang="en-US" dirty="0" err="1"/>
              <a:t>prob_j</a:t>
            </a:r>
            <a:r>
              <a:rPr lang="en-US" dirty="0"/>
              <a:t> = [None]*n</a:t>
            </a:r>
          </a:p>
          <a:p>
            <a:r>
              <a:rPr lang="en-US" dirty="0" err="1"/>
              <a:t>alias_j</a:t>
            </a:r>
            <a:r>
              <a:rPr lang="en-US" dirty="0"/>
              <a:t> = [None]*n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54331" y="2490937"/>
            <a:ext cx="4091079" cy="386632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64003" y="4562475"/>
            <a:ext cx="1076325" cy="190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64003" y="4800600"/>
            <a:ext cx="1076325" cy="190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8006" y="2657475"/>
            <a:ext cx="1076325" cy="190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45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n-US" dirty="0"/>
              <a:t>Random multinomial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971549" y="1574007"/>
            <a:ext cx="1933575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Alias </a:t>
            </a:r>
            <a:r>
              <a:rPr lang="en-US" dirty="0" err="1"/>
              <a:t>Vose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771525" y="2281238"/>
            <a:ext cx="4090988" cy="3867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73983"/>
                  </p:ext>
                </p:extLst>
              </p:nvPr>
            </p:nvGraphicFramePr>
            <p:xfrm>
              <a:off x="5724579" y="2493095"/>
              <a:ext cx="5619696" cy="23850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616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936616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936616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936616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936616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936616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256937">
                    <a:tc>
                      <a:txBody>
                        <a:bodyPr/>
                        <a:lstStyle/>
                        <a:p>
                          <a:r>
                            <a:rPr lang="en-US" sz="1300" b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3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222" marR="63222" marT="31611" marB="316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b="1" dirty="0"/>
                            <a:t>A</a:t>
                          </a:r>
                        </a:p>
                      </a:txBody>
                      <a:tcPr marL="63222" marR="63222" marT="31611" marB="3161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b="1" dirty="0"/>
                            <a:t>C</a:t>
                          </a:r>
                        </a:p>
                      </a:txBody>
                      <a:tcPr marL="63222" marR="63222" marT="31611" marB="3161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b="1" dirty="0"/>
                            <a:t>T</a:t>
                          </a:r>
                        </a:p>
                      </a:txBody>
                      <a:tcPr marL="63222" marR="63222" marT="31611" marB="3161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b="1" dirty="0"/>
                            <a:t>G</a:t>
                          </a:r>
                        </a:p>
                      </a:txBody>
                      <a:tcPr marL="63222" marR="63222" marT="31611" marB="3161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b="1" dirty="0"/>
                            <a:t>Sum</a:t>
                          </a:r>
                        </a:p>
                      </a:txBody>
                      <a:tcPr marL="63222" marR="63222" marT="31611" marB="3161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2569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0.1</a:t>
                          </a:r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0.3</a:t>
                          </a:r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0.2</a:t>
                          </a:r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0.4</a:t>
                          </a:r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</a:t>
                          </a:r>
                        </a:p>
                      </a:txBody>
                      <a:tcPr marL="63222" marR="63222" marT="31611" marB="3161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2569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0.4</a:t>
                          </a:r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1.2</a:t>
                          </a:r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0.8</a:t>
                          </a:r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1.6</a:t>
                          </a:r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4</a:t>
                          </a:r>
                        </a:p>
                      </a:txBody>
                      <a:tcPr marL="63222" marR="63222" marT="31611" marB="3161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265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265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sz="1300" dirty="0"/>
                            <a:t>Esa</a:t>
                          </a:r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265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2650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/>
                        </a:p>
                      </a:txBody>
                      <a:tcPr marL="63222" marR="63222" marT="31611" marB="31611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/>
                        </a:p>
                      </a:txBody>
                      <a:tcPr marL="63222" marR="63222" marT="31611" marB="31611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/>
                        </a:p>
                      </a:txBody>
                      <a:tcPr marL="63222" marR="63222" marT="31611" marB="31611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/>
                        </a:p>
                      </a:txBody>
                      <a:tcPr marL="63222" marR="63222" marT="31611" marB="31611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2569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0.4</a:t>
                          </a:r>
                        </a:p>
                      </a:txBody>
                      <a:tcPr marL="63222" marR="63222" marT="31611" marB="3161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1.2</a:t>
                          </a:r>
                        </a:p>
                      </a:txBody>
                      <a:tcPr marL="63222" marR="63222" marT="31611" marB="3161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0.8</a:t>
                          </a:r>
                        </a:p>
                      </a:txBody>
                      <a:tcPr marL="63222" marR="63222" marT="31611" marB="3161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/>
                            <a:t>1.6</a:t>
                          </a:r>
                        </a:p>
                      </a:txBody>
                      <a:tcPr marL="63222" marR="63222" marT="31611" marB="3161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25693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3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13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4172510"/>
                  </p:ext>
                </p:extLst>
              </p:nvPr>
            </p:nvGraphicFramePr>
            <p:xfrm>
              <a:off x="5724579" y="2493095"/>
              <a:ext cx="5619696" cy="23850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616">
                      <a:extLst>
                        <a:ext uri="{9D8B030D-6E8A-4147-A177-3AD203B41FA5}">
                          <a16:colId xmlns:a16="http://schemas.microsoft.com/office/drawing/2014/main" val="1025215770"/>
                        </a:ext>
                      </a:extLst>
                    </a:gridCol>
                    <a:gridCol w="936616">
                      <a:extLst>
                        <a:ext uri="{9D8B030D-6E8A-4147-A177-3AD203B41FA5}">
                          <a16:colId xmlns:a16="http://schemas.microsoft.com/office/drawing/2014/main" val="4146597386"/>
                        </a:ext>
                      </a:extLst>
                    </a:gridCol>
                    <a:gridCol w="936616">
                      <a:extLst>
                        <a:ext uri="{9D8B030D-6E8A-4147-A177-3AD203B41FA5}">
                          <a16:colId xmlns:a16="http://schemas.microsoft.com/office/drawing/2014/main" val="3970603428"/>
                        </a:ext>
                      </a:extLst>
                    </a:gridCol>
                    <a:gridCol w="936616">
                      <a:extLst>
                        <a:ext uri="{9D8B030D-6E8A-4147-A177-3AD203B41FA5}">
                          <a16:colId xmlns:a16="http://schemas.microsoft.com/office/drawing/2014/main" val="2282889624"/>
                        </a:ext>
                      </a:extLst>
                    </a:gridCol>
                    <a:gridCol w="936616">
                      <a:extLst>
                        <a:ext uri="{9D8B030D-6E8A-4147-A177-3AD203B41FA5}">
                          <a16:colId xmlns:a16="http://schemas.microsoft.com/office/drawing/2014/main" val="2462546142"/>
                        </a:ext>
                      </a:extLst>
                    </a:gridCol>
                    <a:gridCol w="936616">
                      <a:extLst>
                        <a:ext uri="{9D8B030D-6E8A-4147-A177-3AD203B41FA5}">
                          <a16:colId xmlns:a16="http://schemas.microsoft.com/office/drawing/2014/main" val="3209582969"/>
                        </a:ext>
                      </a:extLst>
                    </a:gridCol>
                  </a:tblGrid>
                  <a:tr h="261342">
                    <a:tc>
                      <a:txBody>
                        <a:bodyPr/>
                        <a:lstStyle/>
                        <a:p>
                          <a:r>
                            <a:rPr lang="en-US" sz="1300" b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sz="13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3222" marR="63222" marT="31611" marB="316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b="1" dirty="0" smtClean="0"/>
                            <a:t>A</a:t>
                          </a:r>
                          <a:endParaRPr lang="en-US" sz="1300" b="1" dirty="0"/>
                        </a:p>
                      </a:txBody>
                      <a:tcPr marL="63222" marR="63222" marT="31611" marB="3161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b="1" dirty="0" smtClean="0"/>
                            <a:t>C</a:t>
                          </a:r>
                          <a:endParaRPr lang="en-US" sz="1300" b="1" dirty="0"/>
                        </a:p>
                      </a:txBody>
                      <a:tcPr marL="63222" marR="63222" marT="31611" marB="3161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b="1" dirty="0" smtClean="0"/>
                            <a:t>T</a:t>
                          </a:r>
                          <a:endParaRPr lang="en-US" sz="1300" b="1" dirty="0"/>
                        </a:p>
                      </a:txBody>
                      <a:tcPr marL="63222" marR="63222" marT="31611" marB="3161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b="1" dirty="0" smtClean="0"/>
                            <a:t>G</a:t>
                          </a:r>
                          <a:endParaRPr lang="en-US" sz="1300" b="1" dirty="0"/>
                        </a:p>
                      </a:txBody>
                      <a:tcPr marL="63222" marR="63222" marT="31611" marB="3161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b="1" dirty="0" smtClean="0"/>
                            <a:t>Sum</a:t>
                          </a:r>
                          <a:endParaRPr lang="en-US" sz="1300" b="1" dirty="0"/>
                        </a:p>
                      </a:txBody>
                      <a:tcPr marL="63222" marR="63222" marT="31611" marB="3161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44933313"/>
                      </a:ext>
                    </a:extLst>
                  </a:tr>
                  <a:tr h="261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222" marR="63222" marT="31611" marB="316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49" t="-104651" r="-500649" b="-718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0.1</a:t>
                          </a:r>
                          <a:endParaRPr lang="en-US" sz="1300" dirty="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0.3</a:t>
                          </a:r>
                          <a:endParaRPr lang="en-US" sz="1300" dirty="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0.2</a:t>
                          </a:r>
                          <a:endParaRPr lang="en-US" sz="1300" dirty="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0.4</a:t>
                          </a:r>
                          <a:endParaRPr lang="en-US" sz="1300" dirty="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</a:t>
                          </a:r>
                          <a:endParaRPr lang="en-US" sz="1300" dirty="0"/>
                        </a:p>
                      </a:txBody>
                      <a:tcPr marL="63222" marR="63222" marT="31611" marB="3161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123483236"/>
                      </a:ext>
                    </a:extLst>
                  </a:tr>
                  <a:tr h="261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222" marR="63222" marT="31611" marB="316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49" t="-204651" r="-500649" b="-618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0.4</a:t>
                          </a:r>
                          <a:endParaRPr lang="en-US" sz="1300" dirty="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1.2</a:t>
                          </a:r>
                          <a:endParaRPr lang="en-US" sz="1300" dirty="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0.8</a:t>
                          </a:r>
                          <a:endParaRPr lang="en-US" sz="1300" dirty="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1.6</a:t>
                          </a:r>
                          <a:endParaRPr lang="en-US" sz="1300" dirty="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4</a:t>
                          </a:r>
                          <a:endParaRPr lang="en-US" sz="1300" dirty="0"/>
                        </a:p>
                      </a:txBody>
                      <a:tcPr marL="63222" marR="63222" marT="31611" marB="3161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14921522"/>
                      </a:ext>
                    </a:extLst>
                  </a:tr>
                  <a:tr h="2695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222" marR="63222" marT="31611" marB="316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49" t="-291111" r="-500649" b="-4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1388470"/>
                      </a:ext>
                    </a:extLst>
                  </a:tr>
                  <a:tr h="2695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222" marR="63222" marT="31611" marB="316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49" t="-400000" r="-500649" b="-4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05314169"/>
                      </a:ext>
                    </a:extLst>
                  </a:tr>
                  <a:tr h="2695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222" marR="63222" marT="31611" marB="316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49" t="-500000" r="-500649" b="-3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/>
                        </a:p>
                      </a:txBody>
                      <a:tcPr marL="63222" marR="63222" marT="31611" marB="3161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504612492"/>
                      </a:ext>
                    </a:extLst>
                  </a:tr>
                  <a:tr h="2695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222" marR="63222" marT="31611" marB="316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9" t="-586667" r="-500649" b="-19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/>
                        </a:p>
                      </a:txBody>
                      <a:tcPr marL="63222" marR="63222" marT="31611" marB="31611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/>
                        </a:p>
                      </a:txBody>
                      <a:tcPr marL="63222" marR="63222" marT="31611" marB="31611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/>
                        </a:p>
                      </a:txBody>
                      <a:tcPr marL="63222" marR="63222" marT="31611" marB="31611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/>
                        </a:p>
                      </a:txBody>
                      <a:tcPr marL="63222" marR="63222" marT="31611" marB="31611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16910209"/>
                      </a:ext>
                    </a:extLst>
                  </a:tr>
                  <a:tr h="261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222" marR="63222" marT="31611" marB="316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9" t="-718605" r="-500649" b="-1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0.4</a:t>
                          </a:r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1.2</a:t>
                          </a:r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0.8</a:t>
                          </a:r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300" dirty="0" smtClean="0"/>
                            <a:t>1.6</a:t>
                          </a:r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80413253"/>
                      </a:ext>
                    </a:extLst>
                  </a:tr>
                  <a:tr h="26134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222" marR="63222" marT="31611" marB="3161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9" t="-818605" r="-500649" b="-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63222" marR="63222" marT="31611" marB="3161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00599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1519200"/>
                  </p:ext>
                </p:extLst>
              </p:nvPr>
            </p:nvGraphicFramePr>
            <p:xfrm>
              <a:off x="5724579" y="5014482"/>
              <a:ext cx="4676860" cy="222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5372">
                      <a:extLst>
                        <a:ext uri="{9D8B030D-6E8A-4147-A177-3AD203B41FA5}">
                          <a16:colId xmlns:a16="http://schemas.microsoft.com/office/drawing/2014/main" val="4051423951"/>
                        </a:ext>
                      </a:extLst>
                    </a:gridCol>
                    <a:gridCol w="935372">
                      <a:extLst>
                        <a:ext uri="{9D8B030D-6E8A-4147-A177-3AD203B41FA5}">
                          <a16:colId xmlns:a16="http://schemas.microsoft.com/office/drawing/2014/main" val="1390820980"/>
                        </a:ext>
                      </a:extLst>
                    </a:gridCol>
                    <a:gridCol w="935372">
                      <a:extLst>
                        <a:ext uri="{9D8B030D-6E8A-4147-A177-3AD203B41FA5}">
                          <a16:colId xmlns:a16="http://schemas.microsoft.com/office/drawing/2014/main" val="1367043144"/>
                        </a:ext>
                      </a:extLst>
                    </a:gridCol>
                    <a:gridCol w="935372">
                      <a:extLst>
                        <a:ext uri="{9D8B030D-6E8A-4147-A177-3AD203B41FA5}">
                          <a16:colId xmlns:a16="http://schemas.microsoft.com/office/drawing/2014/main" val="2705490942"/>
                        </a:ext>
                      </a:extLst>
                    </a:gridCol>
                    <a:gridCol w="935372">
                      <a:extLst>
                        <a:ext uri="{9D8B030D-6E8A-4147-A177-3AD203B41FA5}">
                          <a16:colId xmlns:a16="http://schemas.microsoft.com/office/drawing/2014/main" val="2837439779"/>
                        </a:ext>
                      </a:extLst>
                    </a:gridCol>
                  </a:tblGrid>
                  <a:tr h="2223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marL="54834" marR="54834" marT="27416" marB="274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-1</a:t>
                          </a:r>
                        </a:p>
                      </a:txBody>
                      <a:tcPr marL="54834" marR="54834" marT="27416" marB="274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</a:t>
                          </a:r>
                        </a:p>
                      </a:txBody>
                      <a:tcPr marL="54834" marR="54834" marT="27416" marB="274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-1</a:t>
                          </a:r>
                        </a:p>
                      </a:txBody>
                      <a:tcPr marL="54834" marR="54834" marT="27416" marB="274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</a:t>
                          </a:r>
                        </a:p>
                      </a:txBody>
                      <a:tcPr marL="54834" marR="54834" marT="27416" marB="27416"/>
                    </a:tc>
                    <a:extLst>
                      <a:ext uri="{0D108BD9-81ED-4DB2-BD59-A6C34878D82A}">
                        <a16:rowId xmlns:a16="http://schemas.microsoft.com/office/drawing/2014/main" val="1726217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1519200"/>
                  </p:ext>
                </p:extLst>
              </p:nvPr>
            </p:nvGraphicFramePr>
            <p:xfrm>
              <a:off x="5724579" y="5014482"/>
              <a:ext cx="4676860" cy="22247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5372">
                      <a:extLst>
                        <a:ext uri="{9D8B030D-6E8A-4147-A177-3AD203B41FA5}">
                          <a16:colId xmlns:a16="http://schemas.microsoft.com/office/drawing/2014/main" val="4051423951"/>
                        </a:ext>
                      </a:extLst>
                    </a:gridCol>
                    <a:gridCol w="935372">
                      <a:extLst>
                        <a:ext uri="{9D8B030D-6E8A-4147-A177-3AD203B41FA5}">
                          <a16:colId xmlns:a16="http://schemas.microsoft.com/office/drawing/2014/main" val="1390820980"/>
                        </a:ext>
                      </a:extLst>
                    </a:gridCol>
                    <a:gridCol w="935372">
                      <a:extLst>
                        <a:ext uri="{9D8B030D-6E8A-4147-A177-3AD203B41FA5}">
                          <a16:colId xmlns:a16="http://schemas.microsoft.com/office/drawing/2014/main" val="1367043144"/>
                        </a:ext>
                      </a:extLst>
                    </a:gridCol>
                    <a:gridCol w="935372">
                      <a:extLst>
                        <a:ext uri="{9D8B030D-6E8A-4147-A177-3AD203B41FA5}">
                          <a16:colId xmlns:a16="http://schemas.microsoft.com/office/drawing/2014/main" val="2705490942"/>
                        </a:ext>
                      </a:extLst>
                    </a:gridCol>
                    <a:gridCol w="935372">
                      <a:extLst>
                        <a:ext uri="{9D8B030D-6E8A-4147-A177-3AD203B41FA5}">
                          <a16:colId xmlns:a16="http://schemas.microsoft.com/office/drawing/2014/main" val="2837439779"/>
                        </a:ext>
                      </a:extLst>
                    </a:gridCol>
                  </a:tblGrid>
                  <a:tr h="2224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4834" marR="54834" marT="27416" marB="27416">
                        <a:blipFill>
                          <a:blip r:embed="rId4"/>
                          <a:stretch>
                            <a:fillRect l="-649" t="-7895" r="-400000" b="-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</a:t>
                          </a:r>
                          <a:endParaRPr lang="en-US" sz="1100" dirty="0"/>
                        </a:p>
                      </a:txBody>
                      <a:tcPr marL="54834" marR="54834" marT="27416" marB="274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</a:t>
                          </a:r>
                          <a:endParaRPr lang="en-US" sz="1100" dirty="0"/>
                        </a:p>
                      </a:txBody>
                      <a:tcPr marL="54834" marR="54834" marT="27416" marB="274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-1</a:t>
                          </a:r>
                          <a:endParaRPr lang="en-US" sz="1100" dirty="0"/>
                        </a:p>
                      </a:txBody>
                      <a:tcPr marL="54834" marR="54834" marT="27416" marB="27416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 smtClean="0"/>
                            <a:t>1</a:t>
                          </a:r>
                          <a:endParaRPr lang="en-US" sz="1100" dirty="0"/>
                        </a:p>
                      </a:txBody>
                      <a:tcPr marL="54834" marR="54834" marT="27416" marB="27416"/>
                    </a:tc>
                    <a:extLst>
                      <a:ext uri="{0D108BD9-81ED-4DB2-BD59-A6C34878D82A}">
                        <a16:rowId xmlns:a16="http://schemas.microsoft.com/office/drawing/2014/main" val="17262173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Content Placeholder 2"/>
          <p:cNvSpPr txBox="1">
            <a:spLocks/>
          </p:cNvSpPr>
          <p:nvPr/>
        </p:nvSpPr>
        <p:spPr>
          <a:xfrm>
            <a:off x="7886699" y="1457326"/>
            <a:ext cx="2638426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Classical Alias</a:t>
            </a:r>
          </a:p>
        </p:txBody>
      </p:sp>
    </p:spTree>
    <p:extLst>
      <p:ext uri="{BB962C8B-B14F-4D97-AF65-F5344CB8AC3E}">
        <p14:creationId xmlns:p14="http://schemas.microsoft.com/office/powerpoint/2010/main" val="1798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n-US" dirty="0"/>
              <a:t>Random multinomial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971549" y="1574007"/>
            <a:ext cx="1933575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Alias </a:t>
            </a:r>
            <a:r>
              <a:rPr lang="en-US" dirty="0" err="1"/>
              <a:t>Vose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029074" y="1690688"/>
            <a:ext cx="4579689" cy="43291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48149" y="5391150"/>
            <a:ext cx="4360613" cy="5619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6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CDA82D05A17C4A9E74EDFE2DFA803B" ma:contentTypeVersion="12" ma:contentTypeDescription="Create a new document." ma:contentTypeScope="" ma:versionID="e09a59fbf9e1120ac389824dfbb12160">
  <xsd:schema xmlns:xsd="http://www.w3.org/2001/XMLSchema" xmlns:xs="http://www.w3.org/2001/XMLSchema" xmlns:p="http://schemas.microsoft.com/office/2006/metadata/properties" xmlns:ns3="c5c66c44-0d30-40ea-afbe-9717125ff323" xmlns:ns4="777af067-f2a6-4f58-996d-9e1befcfd23b" targetNamespace="http://schemas.microsoft.com/office/2006/metadata/properties" ma:root="true" ma:fieldsID="ef19d619f9ee30df02cb0c7ebc5ad53e" ns3:_="" ns4:_="">
    <xsd:import namespace="c5c66c44-0d30-40ea-afbe-9717125ff323"/>
    <xsd:import namespace="777af067-f2a6-4f58-996d-9e1befcfd23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66c44-0d30-40ea-afbe-9717125ff3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af067-f2a6-4f58-996d-9e1befcfd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F0946E-6036-4957-80A5-89267482A0D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c5c66c44-0d30-40ea-afbe-9717125ff323"/>
    <ds:schemaRef ds:uri="777af067-f2a6-4f58-996d-9e1befcfd23b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F5590D3-0FB6-448D-9355-C44D41393D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46D2A2-D9AB-4CCE-82D6-7A82A1E051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c66c44-0d30-40ea-afbe-9717125ff323"/>
    <ds:schemaRef ds:uri="777af067-f2a6-4f58-996d-9e1befcfd2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573</Words>
  <Application>Microsoft Office PowerPoint</Application>
  <PresentationFormat>Panorámica</PresentationFormat>
  <Paragraphs>126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Practical Session 1</vt:lpstr>
      <vt:lpstr>Aim of the practical assignment</vt:lpstr>
      <vt:lpstr>Aim of the practical assignment</vt:lpstr>
      <vt:lpstr>Random multinomial generator</vt:lpstr>
      <vt:lpstr>Random multinomial generator</vt:lpstr>
      <vt:lpstr>Random multinomial generator</vt:lpstr>
      <vt:lpstr>Random multinomial generator</vt:lpstr>
      <vt:lpstr>Random multinomial generator</vt:lpstr>
      <vt:lpstr>Random multinomial generator</vt:lpstr>
      <vt:lpstr>Random multinomial generator</vt:lpstr>
      <vt:lpstr>Random multinomial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Session 1</dc:title>
  <dc:creator>OSCAR LAO GRUESO</dc:creator>
  <cp:lastModifiedBy>OSCAR LAO GRUESO</cp:lastModifiedBy>
  <cp:revision>25</cp:revision>
  <dcterms:created xsi:type="dcterms:W3CDTF">2022-01-20T19:11:42Z</dcterms:created>
  <dcterms:modified xsi:type="dcterms:W3CDTF">2023-01-15T16:25:44Z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0x010100DDCDA82D05A17C4A9E74EDFE2DFA803B</vt:lpwstr>
  </property>
</Properties>
</file>