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8" r:id="rId2"/>
    <p:sldId id="299" r:id="rId3"/>
    <p:sldId id="294" r:id="rId4"/>
    <p:sldId id="403" r:id="rId5"/>
    <p:sldId id="404" r:id="rId6"/>
    <p:sldId id="405" r:id="rId7"/>
    <p:sldId id="287" r:id="rId8"/>
    <p:sldId id="406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08"/>
    <p:restoredTop sz="85850" autoAdjust="0"/>
  </p:normalViewPr>
  <p:slideViewPr>
    <p:cSldViewPr>
      <p:cViewPr varScale="1">
        <p:scale>
          <a:sx n="109" d="100"/>
          <a:sy n="109" d="100"/>
        </p:scale>
        <p:origin x="1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DF5AF-37A2-4E8E-B7FE-06279D8FBBF9}" type="datetimeFigureOut">
              <a:rPr lang="ca-ES" smtClean="0"/>
              <a:pPr/>
              <a:t>26/4/22</a:t>
            </a:fld>
            <a:endParaRPr lang="ca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E227D-FA14-4F1F-9071-A82FAA74B942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Punnet squares are very useful to estimate the probability of being affected or a carrier. Just represent the gàmetes produced by each one of the parents (one in rows, the other in columns)</a:t>
            </a:r>
            <a:endParaRPr/>
          </a:p>
        </p:txBody>
      </p:sp>
      <p:sp>
        <p:nvSpPr>
          <p:cNvPr id="209" name="Google Shape;20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634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Punnet squares are very useful to estimate the probability of being affected or a carrier. Just represent the gàmetes produced by each one of the parents (one in rows, the other in columns)</a:t>
            </a:r>
            <a:endParaRPr/>
          </a:p>
        </p:txBody>
      </p:sp>
      <p:sp>
        <p:nvSpPr>
          <p:cNvPr id="209" name="Google Shape;20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830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8"/>
          <p:cNvSpPr txBox="1">
            <a:spLocks noGrp="1" noChangeArrowheads="1"/>
          </p:cNvSpPr>
          <p:nvPr/>
        </p:nvSpPr>
        <p:spPr bwMode="auto">
          <a:xfrm>
            <a:off x="3884817" y="8683938"/>
            <a:ext cx="2968928" cy="45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5599" tIns="54912" rIns="105599" bIns="54912" anchor="b"/>
          <a:lstStyle>
            <a:lvl1pPr defTabSz="528638" eaLnBrk="0" hangingPunct="0">
              <a:tabLst>
                <a:tab pos="0" algn="l"/>
                <a:tab pos="523875" algn="l"/>
                <a:tab pos="1052513" algn="l"/>
                <a:tab pos="1579563" algn="l"/>
                <a:tab pos="2106613" algn="l"/>
                <a:tab pos="2633663" algn="l"/>
                <a:tab pos="3160713" algn="l"/>
                <a:tab pos="3687763" algn="l"/>
                <a:tab pos="4214813" algn="l"/>
                <a:tab pos="4741863" algn="l"/>
                <a:tab pos="5268913" algn="l"/>
                <a:tab pos="5795963" algn="l"/>
                <a:tab pos="6323013" algn="l"/>
                <a:tab pos="6850063" algn="l"/>
                <a:tab pos="7378700" algn="l"/>
                <a:tab pos="7904163" algn="l"/>
                <a:tab pos="8432800" algn="l"/>
                <a:tab pos="8958263" algn="l"/>
                <a:tab pos="9486900" algn="l"/>
                <a:tab pos="10012363" algn="l"/>
                <a:tab pos="10541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871538" indent="-334963" defTabSz="528638" eaLnBrk="0" hangingPunct="0">
              <a:tabLst>
                <a:tab pos="0" algn="l"/>
                <a:tab pos="523875" algn="l"/>
                <a:tab pos="1052513" algn="l"/>
                <a:tab pos="1579563" algn="l"/>
                <a:tab pos="2106613" algn="l"/>
                <a:tab pos="2633663" algn="l"/>
                <a:tab pos="3160713" algn="l"/>
                <a:tab pos="3687763" algn="l"/>
                <a:tab pos="4214813" algn="l"/>
                <a:tab pos="4741863" algn="l"/>
                <a:tab pos="5268913" algn="l"/>
                <a:tab pos="5795963" algn="l"/>
                <a:tab pos="6323013" algn="l"/>
                <a:tab pos="6850063" algn="l"/>
                <a:tab pos="7378700" algn="l"/>
                <a:tab pos="7904163" algn="l"/>
                <a:tab pos="8432800" algn="l"/>
                <a:tab pos="8958263" algn="l"/>
                <a:tab pos="9486900" algn="l"/>
                <a:tab pos="10012363" algn="l"/>
                <a:tab pos="10541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341438" indent="-268288" defTabSz="528638" eaLnBrk="0" hangingPunct="0">
              <a:tabLst>
                <a:tab pos="0" algn="l"/>
                <a:tab pos="523875" algn="l"/>
                <a:tab pos="1052513" algn="l"/>
                <a:tab pos="1579563" algn="l"/>
                <a:tab pos="2106613" algn="l"/>
                <a:tab pos="2633663" algn="l"/>
                <a:tab pos="3160713" algn="l"/>
                <a:tab pos="3687763" algn="l"/>
                <a:tab pos="4214813" algn="l"/>
                <a:tab pos="4741863" algn="l"/>
                <a:tab pos="5268913" algn="l"/>
                <a:tab pos="5795963" algn="l"/>
                <a:tab pos="6323013" algn="l"/>
                <a:tab pos="6850063" algn="l"/>
                <a:tab pos="7378700" algn="l"/>
                <a:tab pos="7904163" algn="l"/>
                <a:tab pos="8432800" algn="l"/>
                <a:tab pos="8958263" algn="l"/>
                <a:tab pos="9486900" algn="l"/>
                <a:tab pos="10012363" algn="l"/>
                <a:tab pos="10541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878013" indent="-268288" defTabSz="528638" eaLnBrk="0" hangingPunct="0">
              <a:tabLst>
                <a:tab pos="0" algn="l"/>
                <a:tab pos="523875" algn="l"/>
                <a:tab pos="1052513" algn="l"/>
                <a:tab pos="1579563" algn="l"/>
                <a:tab pos="2106613" algn="l"/>
                <a:tab pos="2633663" algn="l"/>
                <a:tab pos="3160713" algn="l"/>
                <a:tab pos="3687763" algn="l"/>
                <a:tab pos="4214813" algn="l"/>
                <a:tab pos="4741863" algn="l"/>
                <a:tab pos="5268913" algn="l"/>
                <a:tab pos="5795963" algn="l"/>
                <a:tab pos="6323013" algn="l"/>
                <a:tab pos="6850063" algn="l"/>
                <a:tab pos="7378700" algn="l"/>
                <a:tab pos="7904163" algn="l"/>
                <a:tab pos="8432800" algn="l"/>
                <a:tab pos="8958263" algn="l"/>
                <a:tab pos="9486900" algn="l"/>
                <a:tab pos="10012363" algn="l"/>
                <a:tab pos="10541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414588" indent="-268288" defTabSz="528638" eaLnBrk="0" hangingPunct="0">
              <a:tabLst>
                <a:tab pos="0" algn="l"/>
                <a:tab pos="523875" algn="l"/>
                <a:tab pos="1052513" algn="l"/>
                <a:tab pos="1579563" algn="l"/>
                <a:tab pos="2106613" algn="l"/>
                <a:tab pos="2633663" algn="l"/>
                <a:tab pos="3160713" algn="l"/>
                <a:tab pos="3687763" algn="l"/>
                <a:tab pos="4214813" algn="l"/>
                <a:tab pos="4741863" algn="l"/>
                <a:tab pos="5268913" algn="l"/>
                <a:tab pos="5795963" algn="l"/>
                <a:tab pos="6323013" algn="l"/>
                <a:tab pos="6850063" algn="l"/>
                <a:tab pos="7378700" algn="l"/>
                <a:tab pos="7904163" algn="l"/>
                <a:tab pos="8432800" algn="l"/>
                <a:tab pos="8958263" algn="l"/>
                <a:tab pos="9486900" algn="l"/>
                <a:tab pos="10012363" algn="l"/>
                <a:tab pos="10541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871788" indent="-268288" defTabSz="528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523875" algn="l"/>
                <a:tab pos="1052513" algn="l"/>
                <a:tab pos="1579563" algn="l"/>
                <a:tab pos="2106613" algn="l"/>
                <a:tab pos="2633663" algn="l"/>
                <a:tab pos="3160713" algn="l"/>
                <a:tab pos="3687763" algn="l"/>
                <a:tab pos="4214813" algn="l"/>
                <a:tab pos="4741863" algn="l"/>
                <a:tab pos="5268913" algn="l"/>
                <a:tab pos="5795963" algn="l"/>
                <a:tab pos="6323013" algn="l"/>
                <a:tab pos="6850063" algn="l"/>
                <a:tab pos="7378700" algn="l"/>
                <a:tab pos="7904163" algn="l"/>
                <a:tab pos="8432800" algn="l"/>
                <a:tab pos="8958263" algn="l"/>
                <a:tab pos="9486900" algn="l"/>
                <a:tab pos="10012363" algn="l"/>
                <a:tab pos="10541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3328988" indent="-268288" defTabSz="528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523875" algn="l"/>
                <a:tab pos="1052513" algn="l"/>
                <a:tab pos="1579563" algn="l"/>
                <a:tab pos="2106613" algn="l"/>
                <a:tab pos="2633663" algn="l"/>
                <a:tab pos="3160713" algn="l"/>
                <a:tab pos="3687763" algn="l"/>
                <a:tab pos="4214813" algn="l"/>
                <a:tab pos="4741863" algn="l"/>
                <a:tab pos="5268913" algn="l"/>
                <a:tab pos="5795963" algn="l"/>
                <a:tab pos="6323013" algn="l"/>
                <a:tab pos="6850063" algn="l"/>
                <a:tab pos="7378700" algn="l"/>
                <a:tab pos="7904163" algn="l"/>
                <a:tab pos="8432800" algn="l"/>
                <a:tab pos="8958263" algn="l"/>
                <a:tab pos="9486900" algn="l"/>
                <a:tab pos="10012363" algn="l"/>
                <a:tab pos="10541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786188" indent="-268288" defTabSz="528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523875" algn="l"/>
                <a:tab pos="1052513" algn="l"/>
                <a:tab pos="1579563" algn="l"/>
                <a:tab pos="2106613" algn="l"/>
                <a:tab pos="2633663" algn="l"/>
                <a:tab pos="3160713" algn="l"/>
                <a:tab pos="3687763" algn="l"/>
                <a:tab pos="4214813" algn="l"/>
                <a:tab pos="4741863" algn="l"/>
                <a:tab pos="5268913" algn="l"/>
                <a:tab pos="5795963" algn="l"/>
                <a:tab pos="6323013" algn="l"/>
                <a:tab pos="6850063" algn="l"/>
                <a:tab pos="7378700" algn="l"/>
                <a:tab pos="7904163" algn="l"/>
                <a:tab pos="8432800" algn="l"/>
                <a:tab pos="8958263" algn="l"/>
                <a:tab pos="9486900" algn="l"/>
                <a:tab pos="10012363" algn="l"/>
                <a:tab pos="10541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4243388" indent="-268288" defTabSz="528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523875" algn="l"/>
                <a:tab pos="1052513" algn="l"/>
                <a:tab pos="1579563" algn="l"/>
                <a:tab pos="2106613" algn="l"/>
                <a:tab pos="2633663" algn="l"/>
                <a:tab pos="3160713" algn="l"/>
                <a:tab pos="3687763" algn="l"/>
                <a:tab pos="4214813" algn="l"/>
                <a:tab pos="4741863" algn="l"/>
                <a:tab pos="5268913" algn="l"/>
                <a:tab pos="5795963" algn="l"/>
                <a:tab pos="6323013" algn="l"/>
                <a:tab pos="6850063" algn="l"/>
                <a:tab pos="7378700" algn="l"/>
                <a:tab pos="7904163" algn="l"/>
                <a:tab pos="8432800" algn="l"/>
                <a:tab pos="8958263" algn="l"/>
                <a:tab pos="9486900" algn="l"/>
                <a:tab pos="10012363" algn="l"/>
                <a:tab pos="10541000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0F44FAC4-1849-4068-BC04-DAA13C0E5057}" type="slidenum">
              <a:rPr lang="ca-ES" sz="1400">
                <a:solidFill>
                  <a:srgbClr val="000000"/>
                </a:solidFill>
              </a:rPr>
              <a:pPr algn="r" eaLnBrk="1" hangingPunct="1"/>
              <a:t>5</a:t>
            </a:fld>
            <a:endParaRPr lang="ca-ES" sz="1400">
              <a:solidFill>
                <a:srgbClr val="000000"/>
              </a:solidFill>
            </a:endParaRPr>
          </a:p>
        </p:txBody>
      </p:sp>
      <p:sp>
        <p:nvSpPr>
          <p:cNvPr id="277507" name="Text Box 1"/>
          <p:cNvSpPr txBox="1">
            <a:spLocks noChangeArrowheads="1"/>
          </p:cNvSpPr>
          <p:nvPr/>
        </p:nvSpPr>
        <p:spPr bwMode="auto">
          <a:xfrm>
            <a:off x="1143532" y="682937"/>
            <a:ext cx="4572000" cy="34290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107289" tIns="53644" rIns="107289" bIns="53644" anchor="ctr"/>
          <a:lstStyle>
            <a:lvl1pPr defTabSz="52863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871538" indent="-334963" defTabSz="52863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341438" indent="-268288" defTabSz="52863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878013" indent="-268288" defTabSz="52863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414588" indent="-268288" defTabSz="528638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871788" indent="-268288" defTabSz="528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3328988" indent="-268288" defTabSz="528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786188" indent="-268288" defTabSz="528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4243388" indent="-268288" defTabSz="528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ca-ES" sz="2800"/>
          </a:p>
        </p:txBody>
      </p:sp>
      <p:sp>
        <p:nvSpPr>
          <p:cNvPr id="27750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119" y="4342991"/>
            <a:ext cx="5484698" cy="4118072"/>
          </a:xfrm>
          <a:noFill/>
          <a:ln/>
        </p:spPr>
        <p:txBody>
          <a:bodyPr wrap="none" lIns="105599" tIns="54912" rIns="105599" bIns="54912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1143532" y="684984"/>
            <a:ext cx="4572000" cy="342899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4611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6119" y="4342991"/>
            <a:ext cx="5484698" cy="411602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a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26A6-3E73-4CE8-835C-3B026FFCC089}" type="datetimeFigureOut">
              <a:rPr lang="ca-ES" smtClean="0"/>
              <a:pPr/>
              <a:t>26/4/22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928B-BCD1-40B7-899C-98CD8EB76248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26A6-3E73-4CE8-835C-3B026FFCC089}" type="datetimeFigureOut">
              <a:rPr lang="ca-ES" smtClean="0"/>
              <a:pPr/>
              <a:t>26/4/22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928B-BCD1-40B7-899C-98CD8EB76248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26A6-3E73-4CE8-835C-3B026FFCC089}" type="datetimeFigureOut">
              <a:rPr lang="ca-ES" smtClean="0"/>
              <a:pPr/>
              <a:t>26/4/22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928B-BCD1-40B7-899C-98CD8EB76248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26A6-3E73-4CE8-835C-3B026FFCC089}" type="datetimeFigureOut">
              <a:rPr lang="ca-ES" smtClean="0"/>
              <a:pPr/>
              <a:t>26/4/22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928B-BCD1-40B7-899C-98CD8EB76248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26A6-3E73-4CE8-835C-3B026FFCC089}" type="datetimeFigureOut">
              <a:rPr lang="ca-ES" smtClean="0"/>
              <a:pPr/>
              <a:t>26/4/22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928B-BCD1-40B7-899C-98CD8EB76248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26A6-3E73-4CE8-835C-3B026FFCC089}" type="datetimeFigureOut">
              <a:rPr lang="ca-ES" smtClean="0"/>
              <a:pPr/>
              <a:t>26/4/22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928B-BCD1-40B7-899C-98CD8EB76248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26A6-3E73-4CE8-835C-3B026FFCC089}" type="datetimeFigureOut">
              <a:rPr lang="ca-ES" smtClean="0"/>
              <a:pPr/>
              <a:t>26/4/22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928B-BCD1-40B7-899C-98CD8EB76248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26A6-3E73-4CE8-835C-3B026FFCC089}" type="datetimeFigureOut">
              <a:rPr lang="ca-ES" smtClean="0"/>
              <a:pPr/>
              <a:t>26/4/22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928B-BCD1-40B7-899C-98CD8EB76248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26A6-3E73-4CE8-835C-3B026FFCC089}" type="datetimeFigureOut">
              <a:rPr lang="ca-ES" smtClean="0"/>
              <a:pPr/>
              <a:t>26/4/22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928B-BCD1-40B7-899C-98CD8EB76248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26A6-3E73-4CE8-835C-3B026FFCC089}" type="datetimeFigureOut">
              <a:rPr lang="ca-ES" smtClean="0"/>
              <a:pPr/>
              <a:t>26/4/22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928B-BCD1-40B7-899C-98CD8EB76248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26A6-3E73-4CE8-835C-3B026FFCC089}" type="datetimeFigureOut">
              <a:rPr lang="ca-ES" smtClean="0"/>
              <a:pPr/>
              <a:t>26/4/22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928B-BCD1-40B7-899C-98CD8EB76248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926A6-3E73-4CE8-835C-3B026FFCC089}" type="datetimeFigureOut">
              <a:rPr lang="ca-ES" smtClean="0"/>
              <a:pPr/>
              <a:t>26/4/22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4928B-BCD1-40B7-899C-98CD8EB76248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B5A8A9D2-86DE-E742-B368-183BAA625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431800"/>
            <a:ext cx="82423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9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80D9143-A6BC-6947-8645-CABA3040B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10" y="0"/>
            <a:ext cx="6603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8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9"/>
          <p:cNvGraphicFramePr/>
          <p:nvPr/>
        </p:nvGraphicFramePr>
        <p:xfrm>
          <a:off x="1187625" y="1827585"/>
          <a:ext cx="2952325" cy="29289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Calibri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Calibri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Calibri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Calibri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Arial"/>
                        <a:buNone/>
                      </a:pPr>
                      <a:r>
                        <a:rPr lang="ca-E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AA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Arial"/>
                        <a:buNone/>
                      </a:pPr>
                      <a:r>
                        <a:rPr lang="ca-E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Aa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Calibri"/>
                        <a:buNone/>
                      </a:pPr>
                      <a:endParaRPr sz="2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Arial"/>
                        <a:buNone/>
                      </a:pPr>
                      <a:r>
                        <a:rPr lang="ca-E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Aa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Calibri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800"/>
                        <a:buFont typeface="Arial"/>
                        <a:buNone/>
                      </a:pPr>
                      <a:r>
                        <a:rPr lang="ca-ES" sz="2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2" name="Google Shape;212;p9"/>
          <p:cNvSpPr txBox="1"/>
          <p:nvPr/>
        </p:nvSpPr>
        <p:spPr>
          <a:xfrm>
            <a:off x="1619673" y="764704"/>
            <a:ext cx="14173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 x Aa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9"/>
          <p:cNvCxnSpPr/>
          <p:nvPr/>
        </p:nvCxnSpPr>
        <p:spPr>
          <a:xfrm flipH="1">
            <a:off x="2573687" y="1308829"/>
            <a:ext cx="126105" cy="52684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9"/>
          <p:cNvCxnSpPr/>
          <p:nvPr/>
        </p:nvCxnSpPr>
        <p:spPr>
          <a:xfrm flipH="1">
            <a:off x="1606528" y="1349478"/>
            <a:ext cx="229168" cy="135944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9"/>
          <p:cNvSpPr txBox="1"/>
          <p:nvPr/>
        </p:nvSpPr>
        <p:spPr>
          <a:xfrm>
            <a:off x="1763688" y="1447800"/>
            <a:ext cx="8036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gametes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3216993" y="476672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3369393" y="476672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9"/>
          <p:cNvCxnSpPr/>
          <p:nvPr/>
        </p:nvCxnSpPr>
        <p:spPr>
          <a:xfrm>
            <a:off x="3392252" y="764704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9"/>
          <p:cNvCxnSpPr/>
          <p:nvPr/>
        </p:nvCxnSpPr>
        <p:spPr>
          <a:xfrm>
            <a:off x="3131840" y="764704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9"/>
          <p:cNvSpPr txBox="1"/>
          <p:nvPr/>
        </p:nvSpPr>
        <p:spPr>
          <a:xfrm>
            <a:off x="2915816" y="54868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3419872" y="54868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1409551" y="476672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561951" y="476672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9"/>
          <p:cNvCxnSpPr/>
          <p:nvPr/>
        </p:nvCxnSpPr>
        <p:spPr>
          <a:xfrm>
            <a:off x="1584810" y="764704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9"/>
          <p:cNvCxnSpPr/>
          <p:nvPr/>
        </p:nvCxnSpPr>
        <p:spPr>
          <a:xfrm>
            <a:off x="1324398" y="764704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9"/>
          <p:cNvSpPr txBox="1"/>
          <p:nvPr/>
        </p:nvSpPr>
        <p:spPr>
          <a:xfrm>
            <a:off x="1108374" y="54868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27" name="Google Shape;227;p9"/>
          <p:cNvSpPr txBox="1"/>
          <p:nvPr/>
        </p:nvSpPr>
        <p:spPr>
          <a:xfrm>
            <a:off x="1612430" y="54868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560809" y="2763689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9"/>
          <p:cNvCxnSpPr/>
          <p:nvPr/>
        </p:nvCxnSpPr>
        <p:spPr>
          <a:xfrm>
            <a:off x="1475656" y="3051721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9"/>
          <p:cNvSpPr txBox="1"/>
          <p:nvPr/>
        </p:nvSpPr>
        <p:spPr>
          <a:xfrm>
            <a:off x="1259632" y="283569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560809" y="3771801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9"/>
          <p:cNvCxnSpPr/>
          <p:nvPr/>
        </p:nvCxnSpPr>
        <p:spPr>
          <a:xfrm>
            <a:off x="1475656" y="4059833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p9"/>
          <p:cNvSpPr txBox="1"/>
          <p:nvPr/>
        </p:nvSpPr>
        <p:spPr>
          <a:xfrm>
            <a:off x="1259632" y="3843809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2366041" y="1859524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9"/>
          <p:cNvCxnSpPr/>
          <p:nvPr/>
        </p:nvCxnSpPr>
        <p:spPr>
          <a:xfrm>
            <a:off x="2280888" y="2147556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9"/>
          <p:cNvSpPr txBox="1"/>
          <p:nvPr/>
        </p:nvSpPr>
        <p:spPr>
          <a:xfrm>
            <a:off x="2064864" y="1931532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3521793" y="1859524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9"/>
          <p:cNvCxnSpPr/>
          <p:nvPr/>
        </p:nvCxnSpPr>
        <p:spPr>
          <a:xfrm>
            <a:off x="3544652" y="2147556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9"/>
          <p:cNvSpPr txBox="1"/>
          <p:nvPr/>
        </p:nvSpPr>
        <p:spPr>
          <a:xfrm>
            <a:off x="3572272" y="1931532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775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/>
        </p:nvSpPr>
        <p:spPr>
          <a:xfrm>
            <a:off x="1619673" y="764704"/>
            <a:ext cx="264432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r>
              <a:rPr lang="ca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-E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ca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lang="ca-E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r>
              <a:rPr lang="ca-E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-E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9"/>
          <p:cNvCxnSpPr/>
          <p:nvPr/>
        </p:nvCxnSpPr>
        <p:spPr>
          <a:xfrm>
            <a:off x="3459083" y="1390047"/>
            <a:ext cx="0" cy="44777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9"/>
          <p:cNvCxnSpPr/>
          <p:nvPr/>
        </p:nvCxnSpPr>
        <p:spPr>
          <a:xfrm>
            <a:off x="1835697" y="1349478"/>
            <a:ext cx="60357" cy="39054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9"/>
          <p:cNvSpPr txBox="1"/>
          <p:nvPr/>
        </p:nvSpPr>
        <p:spPr>
          <a:xfrm>
            <a:off x="2138219" y="1361257"/>
            <a:ext cx="8036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4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gametes</a:t>
            </a:r>
            <a:endParaRPr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682177" y="457200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834577" y="457200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9"/>
          <p:cNvCxnSpPr/>
          <p:nvPr/>
        </p:nvCxnSpPr>
        <p:spPr>
          <a:xfrm>
            <a:off x="857436" y="745232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9"/>
          <p:cNvCxnSpPr/>
          <p:nvPr/>
        </p:nvCxnSpPr>
        <p:spPr>
          <a:xfrm>
            <a:off x="597024" y="745232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9"/>
          <p:cNvSpPr txBox="1"/>
          <p:nvPr/>
        </p:nvSpPr>
        <p:spPr>
          <a:xfrm>
            <a:off x="381000" y="52920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27" name="Google Shape;227;p9"/>
          <p:cNvSpPr txBox="1"/>
          <p:nvPr/>
        </p:nvSpPr>
        <p:spPr>
          <a:xfrm>
            <a:off x="885056" y="529208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906007" y="2867526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9"/>
          <p:cNvCxnSpPr/>
          <p:nvPr/>
        </p:nvCxnSpPr>
        <p:spPr>
          <a:xfrm>
            <a:off x="1820854" y="3155558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9"/>
          <p:cNvSpPr txBox="1"/>
          <p:nvPr/>
        </p:nvSpPr>
        <p:spPr>
          <a:xfrm>
            <a:off x="1604830" y="293953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901957" y="4826953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9"/>
          <p:cNvCxnSpPr/>
          <p:nvPr/>
        </p:nvCxnSpPr>
        <p:spPr>
          <a:xfrm>
            <a:off x="1816804" y="5114985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p9"/>
          <p:cNvSpPr txBox="1"/>
          <p:nvPr/>
        </p:nvSpPr>
        <p:spPr>
          <a:xfrm>
            <a:off x="1600780" y="4898961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896054" y="3810588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9"/>
          <p:cNvCxnSpPr/>
          <p:nvPr/>
        </p:nvCxnSpPr>
        <p:spPr>
          <a:xfrm>
            <a:off x="1810901" y="4098620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9"/>
          <p:cNvSpPr txBox="1"/>
          <p:nvPr/>
        </p:nvSpPr>
        <p:spPr>
          <a:xfrm>
            <a:off x="1594877" y="388259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1" name="Google Shape;222;p9"/>
          <p:cNvSpPr/>
          <p:nvPr/>
        </p:nvSpPr>
        <p:spPr>
          <a:xfrm>
            <a:off x="1401951" y="457468"/>
            <a:ext cx="45719" cy="590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224;p9"/>
          <p:cNvCxnSpPr/>
          <p:nvPr/>
        </p:nvCxnSpPr>
        <p:spPr>
          <a:xfrm>
            <a:off x="1577210" y="745500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225;p9"/>
          <p:cNvCxnSpPr/>
          <p:nvPr/>
        </p:nvCxnSpPr>
        <p:spPr>
          <a:xfrm>
            <a:off x="1316798" y="745500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226;p9"/>
          <p:cNvSpPr txBox="1"/>
          <p:nvPr/>
        </p:nvSpPr>
        <p:spPr>
          <a:xfrm>
            <a:off x="1100774" y="52947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sp>
        <p:nvSpPr>
          <p:cNvPr id="36" name="Google Shape;227;p9"/>
          <p:cNvSpPr txBox="1"/>
          <p:nvPr/>
        </p:nvSpPr>
        <p:spPr>
          <a:xfrm>
            <a:off x="1604830" y="529476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sp>
        <p:nvSpPr>
          <p:cNvPr id="37" name="Google Shape;222;p9"/>
          <p:cNvSpPr/>
          <p:nvPr/>
        </p:nvSpPr>
        <p:spPr>
          <a:xfrm>
            <a:off x="1544773" y="460579"/>
            <a:ext cx="45719" cy="587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22;p9"/>
          <p:cNvSpPr/>
          <p:nvPr/>
        </p:nvSpPr>
        <p:spPr>
          <a:xfrm>
            <a:off x="5106673" y="381000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23;p9"/>
          <p:cNvSpPr/>
          <p:nvPr/>
        </p:nvSpPr>
        <p:spPr>
          <a:xfrm>
            <a:off x="5259073" y="381000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224;p9"/>
          <p:cNvCxnSpPr/>
          <p:nvPr/>
        </p:nvCxnSpPr>
        <p:spPr>
          <a:xfrm>
            <a:off x="5281932" y="669032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225;p9"/>
          <p:cNvCxnSpPr/>
          <p:nvPr/>
        </p:nvCxnSpPr>
        <p:spPr>
          <a:xfrm>
            <a:off x="5021520" y="669032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226;p9"/>
          <p:cNvSpPr txBox="1"/>
          <p:nvPr/>
        </p:nvSpPr>
        <p:spPr>
          <a:xfrm>
            <a:off x="4805496" y="45300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5" name="Google Shape;227;p9"/>
          <p:cNvSpPr txBox="1"/>
          <p:nvPr/>
        </p:nvSpPr>
        <p:spPr>
          <a:xfrm>
            <a:off x="5309552" y="453008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6" name="Google Shape;222;p9"/>
          <p:cNvSpPr/>
          <p:nvPr/>
        </p:nvSpPr>
        <p:spPr>
          <a:xfrm>
            <a:off x="5826447" y="381268"/>
            <a:ext cx="45719" cy="590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224;p9"/>
          <p:cNvCxnSpPr/>
          <p:nvPr/>
        </p:nvCxnSpPr>
        <p:spPr>
          <a:xfrm>
            <a:off x="6001706" y="669300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225;p9"/>
          <p:cNvCxnSpPr/>
          <p:nvPr/>
        </p:nvCxnSpPr>
        <p:spPr>
          <a:xfrm>
            <a:off x="5741294" y="669300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226;p9"/>
          <p:cNvSpPr txBox="1"/>
          <p:nvPr/>
        </p:nvSpPr>
        <p:spPr>
          <a:xfrm>
            <a:off x="5525270" y="453276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sp>
        <p:nvSpPr>
          <p:cNvPr id="60" name="Google Shape;227;p9"/>
          <p:cNvSpPr txBox="1"/>
          <p:nvPr/>
        </p:nvSpPr>
        <p:spPr>
          <a:xfrm>
            <a:off x="6029326" y="453276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sp>
        <p:nvSpPr>
          <p:cNvPr id="61" name="Google Shape;222;p9"/>
          <p:cNvSpPr/>
          <p:nvPr/>
        </p:nvSpPr>
        <p:spPr>
          <a:xfrm flipH="1">
            <a:off x="5995064" y="381001"/>
            <a:ext cx="45719" cy="5939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ula 3"/>
          <p:cNvGraphicFramePr>
            <a:graphicFrameLocks noGrp="1"/>
          </p:cNvGraphicFramePr>
          <p:nvPr/>
        </p:nvGraphicFramePr>
        <p:xfrm>
          <a:off x="1676838" y="1817134"/>
          <a:ext cx="5276455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999">
                  <a:extLst>
                    <a:ext uri="{9D8B030D-6E8A-4147-A177-3AD203B41FA5}">
                      <a16:colId xmlns:a16="http://schemas.microsoft.com/office/drawing/2014/main" val="564227854"/>
                    </a:ext>
                  </a:extLst>
                </a:gridCol>
                <a:gridCol w="1215563">
                  <a:extLst>
                    <a:ext uri="{9D8B030D-6E8A-4147-A177-3AD203B41FA5}">
                      <a16:colId xmlns:a16="http://schemas.microsoft.com/office/drawing/2014/main" val="15053213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09592120"/>
                    </a:ext>
                  </a:extLst>
                </a:gridCol>
                <a:gridCol w="1097402">
                  <a:extLst>
                    <a:ext uri="{9D8B030D-6E8A-4147-A177-3AD203B41FA5}">
                      <a16:colId xmlns:a16="http://schemas.microsoft.com/office/drawing/2014/main" val="1957734758"/>
                    </a:ext>
                  </a:extLst>
                </a:gridCol>
                <a:gridCol w="1055291">
                  <a:extLst>
                    <a:ext uri="{9D8B030D-6E8A-4147-A177-3AD203B41FA5}">
                      <a16:colId xmlns:a16="http://schemas.microsoft.com/office/drawing/2014/main" val="2908731373"/>
                    </a:ext>
                  </a:extLst>
                </a:gridCol>
              </a:tblGrid>
              <a:tr h="9753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90823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1463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21376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10458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20517"/>
                  </a:ext>
                </a:extLst>
              </a:tr>
            </a:tbl>
          </a:graphicData>
        </a:graphic>
      </p:graphicFrame>
      <p:sp>
        <p:nvSpPr>
          <p:cNvPr id="68" name="Google Shape;231;p9"/>
          <p:cNvSpPr/>
          <p:nvPr/>
        </p:nvSpPr>
        <p:spPr>
          <a:xfrm>
            <a:off x="1906747" y="5771187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233;p9"/>
          <p:cNvSpPr txBox="1"/>
          <p:nvPr/>
        </p:nvSpPr>
        <p:spPr>
          <a:xfrm>
            <a:off x="1605570" y="5843195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73" name="Google Shape;222;p9"/>
          <p:cNvSpPr/>
          <p:nvPr/>
        </p:nvSpPr>
        <p:spPr>
          <a:xfrm>
            <a:off x="2057400" y="4819611"/>
            <a:ext cx="45719" cy="590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225;p9"/>
          <p:cNvCxnSpPr/>
          <p:nvPr/>
        </p:nvCxnSpPr>
        <p:spPr>
          <a:xfrm>
            <a:off x="2110172" y="5031443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226;p9"/>
          <p:cNvSpPr txBox="1"/>
          <p:nvPr/>
        </p:nvSpPr>
        <p:spPr>
          <a:xfrm>
            <a:off x="2127000" y="4845848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sp>
        <p:nvSpPr>
          <p:cNvPr id="77" name="Google Shape;222;p9"/>
          <p:cNvSpPr/>
          <p:nvPr/>
        </p:nvSpPr>
        <p:spPr>
          <a:xfrm>
            <a:off x="2057400" y="2888063"/>
            <a:ext cx="45719" cy="590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225;p9"/>
          <p:cNvCxnSpPr/>
          <p:nvPr/>
        </p:nvCxnSpPr>
        <p:spPr>
          <a:xfrm>
            <a:off x="2110172" y="3099895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226;p9"/>
          <p:cNvSpPr txBox="1"/>
          <p:nvPr/>
        </p:nvSpPr>
        <p:spPr>
          <a:xfrm>
            <a:off x="2127000" y="2914300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sp>
        <p:nvSpPr>
          <p:cNvPr id="80" name="Google Shape;222;p9"/>
          <p:cNvSpPr/>
          <p:nvPr/>
        </p:nvSpPr>
        <p:spPr>
          <a:xfrm>
            <a:off x="2064453" y="3830502"/>
            <a:ext cx="45719" cy="590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" name="Google Shape;225;p9"/>
          <p:cNvCxnSpPr/>
          <p:nvPr/>
        </p:nvCxnSpPr>
        <p:spPr>
          <a:xfrm>
            <a:off x="2117225" y="4042334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226;p9"/>
          <p:cNvSpPr txBox="1"/>
          <p:nvPr/>
        </p:nvSpPr>
        <p:spPr>
          <a:xfrm>
            <a:off x="2134053" y="3856739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sp>
        <p:nvSpPr>
          <p:cNvPr id="83" name="Google Shape;222;p9"/>
          <p:cNvSpPr/>
          <p:nvPr/>
        </p:nvSpPr>
        <p:spPr>
          <a:xfrm>
            <a:off x="2057400" y="5784168"/>
            <a:ext cx="45719" cy="590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225;p9"/>
          <p:cNvCxnSpPr/>
          <p:nvPr/>
        </p:nvCxnSpPr>
        <p:spPr>
          <a:xfrm>
            <a:off x="2110172" y="5996000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226;p9"/>
          <p:cNvSpPr txBox="1"/>
          <p:nvPr/>
        </p:nvSpPr>
        <p:spPr>
          <a:xfrm>
            <a:off x="2127000" y="5810405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sp>
        <p:nvSpPr>
          <p:cNvPr id="86" name="Google Shape;228;p9"/>
          <p:cNvSpPr/>
          <p:nvPr/>
        </p:nvSpPr>
        <p:spPr>
          <a:xfrm>
            <a:off x="2890291" y="1911043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229;p9"/>
          <p:cNvCxnSpPr/>
          <p:nvPr/>
        </p:nvCxnSpPr>
        <p:spPr>
          <a:xfrm>
            <a:off x="2805138" y="2199075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230;p9"/>
          <p:cNvSpPr txBox="1"/>
          <p:nvPr/>
        </p:nvSpPr>
        <p:spPr>
          <a:xfrm>
            <a:off x="2589114" y="19830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89" name="Google Shape;222;p9"/>
          <p:cNvSpPr/>
          <p:nvPr/>
        </p:nvSpPr>
        <p:spPr>
          <a:xfrm>
            <a:off x="3041684" y="1931580"/>
            <a:ext cx="45719" cy="590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225;p9"/>
          <p:cNvCxnSpPr/>
          <p:nvPr/>
        </p:nvCxnSpPr>
        <p:spPr>
          <a:xfrm>
            <a:off x="3094456" y="2143412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226;p9"/>
          <p:cNvSpPr txBox="1"/>
          <p:nvPr/>
        </p:nvSpPr>
        <p:spPr>
          <a:xfrm>
            <a:off x="3111284" y="195781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sp>
        <p:nvSpPr>
          <p:cNvPr id="92" name="Google Shape;234;p9"/>
          <p:cNvSpPr/>
          <p:nvPr/>
        </p:nvSpPr>
        <p:spPr>
          <a:xfrm>
            <a:off x="4111177" y="1911043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235;p9"/>
          <p:cNvCxnSpPr/>
          <p:nvPr/>
        </p:nvCxnSpPr>
        <p:spPr>
          <a:xfrm>
            <a:off x="4026024" y="2199075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236;p9"/>
          <p:cNvSpPr txBox="1"/>
          <p:nvPr/>
        </p:nvSpPr>
        <p:spPr>
          <a:xfrm>
            <a:off x="3810000" y="198305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5" name="Google Shape;222;p9"/>
          <p:cNvSpPr/>
          <p:nvPr/>
        </p:nvSpPr>
        <p:spPr>
          <a:xfrm>
            <a:off x="4279576" y="1930957"/>
            <a:ext cx="45719" cy="590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225;p9"/>
          <p:cNvCxnSpPr/>
          <p:nvPr/>
        </p:nvCxnSpPr>
        <p:spPr>
          <a:xfrm>
            <a:off x="4332348" y="2142789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226;p9"/>
          <p:cNvSpPr txBox="1"/>
          <p:nvPr/>
        </p:nvSpPr>
        <p:spPr>
          <a:xfrm>
            <a:off x="4349176" y="195719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sp>
        <p:nvSpPr>
          <p:cNvPr id="98" name="Google Shape;231;p9"/>
          <p:cNvSpPr/>
          <p:nvPr/>
        </p:nvSpPr>
        <p:spPr>
          <a:xfrm>
            <a:off x="5248441" y="1912342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232;p9"/>
          <p:cNvCxnSpPr/>
          <p:nvPr/>
        </p:nvCxnSpPr>
        <p:spPr>
          <a:xfrm>
            <a:off x="5163288" y="2200374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233;p9"/>
          <p:cNvSpPr txBox="1"/>
          <p:nvPr/>
        </p:nvSpPr>
        <p:spPr>
          <a:xfrm>
            <a:off x="4947264" y="1984350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1" name="Google Shape;222;p9"/>
          <p:cNvSpPr/>
          <p:nvPr/>
        </p:nvSpPr>
        <p:spPr>
          <a:xfrm>
            <a:off x="5403884" y="1905000"/>
            <a:ext cx="45719" cy="590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225;p9"/>
          <p:cNvCxnSpPr/>
          <p:nvPr/>
        </p:nvCxnSpPr>
        <p:spPr>
          <a:xfrm>
            <a:off x="5456656" y="2116832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226;p9"/>
          <p:cNvSpPr txBox="1"/>
          <p:nvPr/>
        </p:nvSpPr>
        <p:spPr>
          <a:xfrm>
            <a:off x="5473484" y="1931237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sp>
        <p:nvSpPr>
          <p:cNvPr id="105" name="Google Shape;231;p9"/>
          <p:cNvSpPr/>
          <p:nvPr/>
        </p:nvSpPr>
        <p:spPr>
          <a:xfrm>
            <a:off x="6320977" y="1911043"/>
            <a:ext cx="45719" cy="832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233;p9"/>
          <p:cNvSpPr txBox="1"/>
          <p:nvPr/>
        </p:nvSpPr>
        <p:spPr>
          <a:xfrm>
            <a:off x="6019800" y="1983051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7" name="Google Shape;222;p9"/>
          <p:cNvSpPr/>
          <p:nvPr/>
        </p:nvSpPr>
        <p:spPr>
          <a:xfrm>
            <a:off x="6471630" y="1924024"/>
            <a:ext cx="45719" cy="5905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225;p9"/>
          <p:cNvCxnSpPr/>
          <p:nvPr/>
        </p:nvCxnSpPr>
        <p:spPr>
          <a:xfrm>
            <a:off x="6524402" y="2135856"/>
            <a:ext cx="9962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226;p9"/>
          <p:cNvSpPr txBox="1"/>
          <p:nvPr/>
        </p:nvSpPr>
        <p:spPr>
          <a:xfrm>
            <a:off x="6541230" y="1950261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23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2400" y="1071563"/>
            <a:ext cx="4281488" cy="563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304800" y="2219325"/>
            <a:ext cx="298541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ca-ES" sz="2000" dirty="0" err="1">
                <a:solidFill>
                  <a:srgbClr val="000000"/>
                </a:solidFill>
                <a:latin typeface="Arial" charset="0"/>
              </a:rPr>
              <a:t>Meosis</a:t>
            </a:r>
            <a:r>
              <a:rPr lang="ca-ES" sz="2000" dirty="0">
                <a:solidFill>
                  <a:srgbClr val="000000"/>
                </a:solidFill>
                <a:latin typeface="Arial" charset="0"/>
              </a:rPr>
              <a:t> in a </a:t>
            </a:r>
            <a:r>
              <a:rPr lang="ca-ES" sz="2000" dirty="0" err="1">
                <a:solidFill>
                  <a:srgbClr val="000000"/>
                </a:solidFill>
                <a:latin typeface="Arial" charset="0"/>
              </a:rPr>
              <a:t>diploid</a:t>
            </a:r>
            <a:r>
              <a:rPr lang="ca-ES" sz="2000" dirty="0">
                <a:solidFill>
                  <a:srgbClr val="000000"/>
                </a:solidFill>
                <a:latin typeface="Arial" charset="0"/>
              </a:rPr>
              <a:t> cell</a:t>
            </a:r>
          </a:p>
          <a:p>
            <a:pPr eaLnBrk="1" hangingPunct="1">
              <a:buFont typeface="Arial" charset="0"/>
              <a:buNone/>
            </a:pPr>
            <a:r>
              <a:rPr lang="ca-ES" sz="2000" dirty="0" err="1">
                <a:solidFill>
                  <a:srgbClr val="000000"/>
                </a:solidFill>
                <a:latin typeface="Arial" charset="0"/>
              </a:rPr>
              <a:t>with</a:t>
            </a:r>
            <a:r>
              <a:rPr lang="ca-ES" sz="200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ca-ES" sz="2000" dirty="0" err="1">
                <a:solidFill>
                  <a:srgbClr val="000000"/>
                </a:solidFill>
                <a:latin typeface="Arial" charset="0"/>
              </a:rPr>
              <a:t>genotype</a:t>
            </a:r>
            <a:r>
              <a:rPr lang="ca-ES" sz="2000" dirty="0">
                <a:solidFill>
                  <a:srgbClr val="000000"/>
                </a:solidFill>
                <a:latin typeface="Arial" charset="0"/>
              </a:rPr>
              <a:t> (A/a; B/b)</a:t>
            </a:r>
            <a:r>
              <a:rPr lang="ar-SA" sz="2000" dirty="0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ca-E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304800" y="3157538"/>
            <a:ext cx="1981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ca-ES" dirty="0" err="1">
                <a:solidFill>
                  <a:schemeClr val="tx1"/>
                </a:solidFill>
              </a:rPr>
              <a:t>Genotipe</a:t>
            </a:r>
            <a:r>
              <a:rPr lang="ca-ES" dirty="0">
                <a:solidFill>
                  <a:schemeClr val="tx1"/>
                </a:solidFill>
              </a:rPr>
              <a:t> </a:t>
            </a:r>
            <a:r>
              <a:rPr lang="ca-ES" dirty="0" err="1">
                <a:solidFill>
                  <a:schemeClr val="tx1"/>
                </a:solidFill>
              </a:rPr>
              <a:t>AaBb</a:t>
            </a:r>
            <a:endParaRPr lang="ca-ES" dirty="0">
              <a:solidFill>
                <a:schemeClr val="tx1"/>
              </a:solidFill>
            </a:endParaRPr>
          </a:p>
          <a:p>
            <a:endParaRPr lang="ca-ES" dirty="0">
              <a:solidFill>
                <a:schemeClr val="tx1"/>
              </a:solidFill>
            </a:endParaRPr>
          </a:p>
          <a:p>
            <a:r>
              <a:rPr lang="ca-ES" dirty="0" err="1">
                <a:solidFill>
                  <a:schemeClr val="tx1"/>
                </a:solidFill>
              </a:rPr>
              <a:t>Gametes</a:t>
            </a:r>
            <a:r>
              <a:rPr lang="ca-ES" dirty="0">
                <a:solidFill>
                  <a:schemeClr val="tx1"/>
                </a:solidFill>
              </a:rPr>
              <a:t>: AB ¼</a:t>
            </a:r>
          </a:p>
          <a:p>
            <a:r>
              <a:rPr lang="ca-ES" dirty="0">
                <a:solidFill>
                  <a:schemeClr val="tx1"/>
                </a:solidFill>
              </a:rPr>
              <a:t>                </a:t>
            </a:r>
            <a:r>
              <a:rPr lang="ca-ES" dirty="0" err="1">
                <a:solidFill>
                  <a:schemeClr val="tx1"/>
                </a:solidFill>
              </a:rPr>
              <a:t>Ab</a:t>
            </a:r>
            <a:r>
              <a:rPr lang="ca-ES" dirty="0">
                <a:solidFill>
                  <a:schemeClr val="tx1"/>
                </a:solidFill>
              </a:rPr>
              <a:t> ¼</a:t>
            </a:r>
          </a:p>
          <a:p>
            <a:r>
              <a:rPr lang="ca-ES" dirty="0"/>
              <a:t>                </a:t>
            </a:r>
            <a:r>
              <a:rPr lang="ca-ES" dirty="0" err="1">
                <a:solidFill>
                  <a:schemeClr val="tx1"/>
                </a:solidFill>
              </a:rPr>
              <a:t>aB</a:t>
            </a:r>
            <a:r>
              <a:rPr lang="ca-ES" dirty="0">
                <a:solidFill>
                  <a:schemeClr val="tx1"/>
                </a:solidFill>
              </a:rPr>
              <a:t> ¼</a:t>
            </a:r>
          </a:p>
          <a:p>
            <a:r>
              <a:rPr lang="ca-ES" dirty="0">
                <a:solidFill>
                  <a:schemeClr val="tx1"/>
                </a:solidFill>
              </a:rPr>
              <a:t>                </a:t>
            </a:r>
            <a:r>
              <a:rPr lang="ca-ES" dirty="0" err="1">
                <a:solidFill>
                  <a:schemeClr val="tx1"/>
                </a:solidFill>
              </a:rPr>
              <a:t>ab</a:t>
            </a:r>
            <a:r>
              <a:rPr lang="ca-ES" dirty="0">
                <a:solidFill>
                  <a:schemeClr val="tx1"/>
                </a:solidFill>
              </a:rPr>
              <a:t> ¼</a:t>
            </a:r>
          </a:p>
          <a:p>
            <a:r>
              <a:rPr lang="ca-E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8893175" cy="908050"/>
          </a:xfrm>
        </p:spPr>
        <p:txBody>
          <a:bodyPr>
            <a:normAutofit fontScale="90000"/>
          </a:bodyPr>
          <a:lstStyle/>
          <a:p>
            <a:r>
              <a:rPr lang="ca-ES" sz="2200" dirty="0"/>
              <a:t>The </a:t>
            </a:r>
            <a:r>
              <a:rPr lang="ca-ES" sz="2200" dirty="0" err="1"/>
              <a:t>Mendel’s</a:t>
            </a:r>
            <a:r>
              <a:rPr lang="ca-ES" sz="2200" dirty="0"/>
              <a:t> </a:t>
            </a:r>
            <a:r>
              <a:rPr lang="ca-ES" sz="2200" dirty="0" err="1"/>
              <a:t>law</a:t>
            </a:r>
            <a:r>
              <a:rPr lang="ca-ES" sz="2200" dirty="0"/>
              <a:t> of independent </a:t>
            </a:r>
            <a:r>
              <a:rPr lang="ca-ES" sz="2200" dirty="0" err="1"/>
              <a:t>transmission</a:t>
            </a:r>
            <a:r>
              <a:rPr lang="ca-ES" sz="2200" dirty="0"/>
              <a:t> is </a:t>
            </a:r>
            <a:r>
              <a:rPr lang="ca-ES" sz="2200" dirty="0" err="1"/>
              <a:t>explained</a:t>
            </a:r>
            <a:r>
              <a:rPr lang="ca-ES" sz="2200" dirty="0"/>
              <a:t> </a:t>
            </a:r>
            <a:r>
              <a:rPr lang="ca-ES" sz="2200" dirty="0" err="1"/>
              <a:t>by</a:t>
            </a:r>
            <a:r>
              <a:rPr lang="ca-ES" sz="2200" dirty="0"/>
              <a:t> </a:t>
            </a:r>
            <a:r>
              <a:rPr lang="ca-ES" sz="2200" dirty="0" err="1"/>
              <a:t>the</a:t>
            </a:r>
            <a:r>
              <a:rPr lang="ca-ES" sz="2200" dirty="0"/>
              <a:t> independent </a:t>
            </a:r>
            <a:r>
              <a:rPr lang="ca-ES" sz="2200" dirty="0" err="1"/>
              <a:t>segregation</a:t>
            </a:r>
            <a:r>
              <a:rPr lang="ca-ES" sz="2200" dirty="0"/>
              <a:t> of non </a:t>
            </a:r>
            <a:r>
              <a:rPr lang="ca-ES" sz="2200" dirty="0" err="1"/>
              <a:t>homologous</a:t>
            </a:r>
            <a:r>
              <a:rPr lang="ca-ES" sz="2200" dirty="0"/>
              <a:t> </a:t>
            </a:r>
            <a:r>
              <a:rPr lang="ca-ES" sz="2200" dirty="0" err="1"/>
              <a:t>chromosomes</a:t>
            </a:r>
            <a:r>
              <a:rPr lang="ca-ES" sz="2200" dirty="0"/>
              <a:t> </a:t>
            </a:r>
            <a:r>
              <a:rPr lang="ca-ES" sz="2200" dirty="0" err="1"/>
              <a:t>during</a:t>
            </a:r>
            <a:r>
              <a:rPr lang="ca-ES" sz="2200" dirty="0"/>
              <a:t> meiosis</a:t>
            </a:r>
            <a:br>
              <a:rPr lang="en-US" sz="2200" dirty="0"/>
            </a:br>
            <a:endParaRPr lang="ca-ES" sz="2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685800"/>
            <a:ext cx="6564313" cy="5181600"/>
            <a:chOff x="158" y="0"/>
            <a:chExt cx="4807" cy="3975"/>
          </a:xfrm>
        </p:grpSpPr>
        <p:pic>
          <p:nvPicPr>
            <p:cNvPr id="34509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524"/>
              <a:ext cx="4807" cy="3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45092" name="Text Box 4"/>
            <p:cNvSpPr txBox="1">
              <a:spLocks noChangeArrowheads="1"/>
            </p:cNvSpPr>
            <p:nvPr/>
          </p:nvSpPr>
          <p:spPr bwMode="auto">
            <a:xfrm>
              <a:off x="1804" y="0"/>
              <a:ext cx="142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eaLnBrk="0" hangingPunct="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ca-ES" sz="2800" b="1" dirty="0" err="1">
                  <a:solidFill>
                    <a:srgbClr val="000000"/>
                  </a:solidFill>
                  <a:latin typeface="Arial" charset="0"/>
                </a:rPr>
                <a:t>Dihybridism</a:t>
              </a:r>
              <a:endParaRPr lang="ca-ES" sz="2800" b="1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5751513" y="5183646"/>
            <a:ext cx="2935287" cy="114095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ca-ES" b="1" dirty="0">
                <a:solidFill>
                  <a:srgbClr val="000000"/>
                </a:solidFill>
                <a:latin typeface="Arial" charset="0"/>
              </a:rPr>
              <a:t>R</a:t>
            </a:r>
            <a:r>
              <a:rPr lang="ca-ES" sz="2000" b="1" dirty="0">
                <a:solidFill>
                  <a:srgbClr val="CCCCFF"/>
                </a:solidFill>
                <a:latin typeface="Arial" charset="0"/>
              </a:rPr>
              <a:t> </a:t>
            </a:r>
            <a:r>
              <a:rPr lang="ca-ES" sz="2000" b="1" dirty="0">
                <a:solidFill>
                  <a:srgbClr val="000000"/>
                </a:solidFill>
                <a:latin typeface="Arial" charset="0"/>
              </a:rPr>
              <a:t>is dominant over r</a:t>
            </a:r>
          </a:p>
          <a:p>
            <a:pPr eaLnBrk="1" hangingPunct="1">
              <a:buFont typeface="Arial" charset="0"/>
              <a:buNone/>
            </a:pPr>
            <a:endParaRPr lang="ca-ES" sz="20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ca-ES" b="1" dirty="0">
                <a:solidFill>
                  <a:srgbClr val="000000"/>
                </a:solidFill>
                <a:latin typeface="Arial" charset="0"/>
              </a:rPr>
              <a:t>Y </a:t>
            </a:r>
            <a:r>
              <a:rPr lang="ca-ES" sz="2000" b="1" dirty="0">
                <a:solidFill>
                  <a:srgbClr val="000000"/>
                </a:solidFill>
                <a:latin typeface="Arial" charset="0"/>
              </a:rPr>
              <a:t>is dominant over 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775" y="841375"/>
            <a:ext cx="4306888" cy="571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4876800" y="1459468"/>
            <a:ext cx="38082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ca-ES" b="1" dirty="0" err="1">
                <a:solidFill>
                  <a:srgbClr val="FF6600"/>
                </a:solidFill>
              </a:rPr>
              <a:t>Principle</a:t>
            </a:r>
            <a:r>
              <a:rPr lang="ca-ES" b="1" dirty="0">
                <a:solidFill>
                  <a:srgbClr val="FF6600"/>
                </a:solidFill>
              </a:rPr>
              <a:t> of independent </a:t>
            </a:r>
            <a:r>
              <a:rPr lang="ca-ES" b="1" dirty="0" err="1">
                <a:solidFill>
                  <a:srgbClr val="FF6600"/>
                </a:solidFill>
              </a:rPr>
              <a:t>transmission</a:t>
            </a:r>
            <a:endParaRPr lang="ca-ES" b="1" dirty="0">
              <a:solidFill>
                <a:srgbClr val="FF6600"/>
              </a:solidFill>
            </a:endParaRP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5219700" y="5589588"/>
            <a:ext cx="26351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ca-ES" dirty="0">
                <a:solidFill>
                  <a:schemeClr val="tx1"/>
                </a:solidFill>
              </a:rPr>
              <a:t>F</a:t>
            </a:r>
            <a:r>
              <a:rPr lang="ca-ES" baseline="-25000" dirty="0">
                <a:solidFill>
                  <a:schemeClr val="tx1"/>
                </a:solidFill>
              </a:rPr>
              <a:t>2</a:t>
            </a:r>
            <a:r>
              <a:rPr lang="ca-ES" dirty="0">
                <a:solidFill>
                  <a:schemeClr val="tx1"/>
                </a:solidFill>
              </a:rPr>
              <a:t> </a:t>
            </a:r>
            <a:r>
              <a:rPr lang="ca-ES" dirty="0" err="1">
                <a:solidFill>
                  <a:schemeClr val="tx1"/>
                </a:solidFill>
              </a:rPr>
              <a:t>Phenotypic</a:t>
            </a:r>
            <a:r>
              <a:rPr lang="ca-ES" dirty="0">
                <a:solidFill>
                  <a:schemeClr val="tx1"/>
                </a:solidFill>
              </a:rPr>
              <a:t> </a:t>
            </a:r>
            <a:r>
              <a:rPr lang="ca-ES" dirty="0" err="1">
                <a:solidFill>
                  <a:schemeClr val="tx1"/>
                </a:solidFill>
              </a:rPr>
              <a:t>proportions</a:t>
            </a:r>
            <a:endParaRPr lang="ca-ES" dirty="0">
              <a:solidFill>
                <a:schemeClr val="tx1"/>
              </a:solidFill>
            </a:endParaRPr>
          </a:p>
          <a:p>
            <a:r>
              <a:rPr lang="ca-ES" dirty="0">
                <a:solidFill>
                  <a:schemeClr val="tx1"/>
                </a:solidFill>
              </a:rPr>
              <a:t>                  9:3:3:1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4876800" y="2362200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Genes </a:t>
            </a:r>
            <a:r>
              <a:rPr lang="es-ES" dirty="0" err="1">
                <a:solidFill>
                  <a:schemeClr val="tx1"/>
                </a:solidFill>
              </a:rPr>
              <a:t>located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/>
              <a:t>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chromosomes</a:t>
            </a:r>
            <a:r>
              <a:rPr lang="es-ES" dirty="0"/>
              <a:t> </a:t>
            </a:r>
            <a:r>
              <a:rPr lang="es-ES" dirty="0" err="1"/>
              <a:t>segregate</a:t>
            </a:r>
            <a:r>
              <a:rPr lang="es-ES" dirty="0"/>
              <a:t> </a:t>
            </a:r>
            <a:r>
              <a:rPr lang="es-ES" dirty="0" err="1"/>
              <a:t>independently</a:t>
            </a:r>
            <a:r>
              <a:rPr lang="es-ES" dirty="0"/>
              <a:t> </a:t>
            </a:r>
            <a:r>
              <a:rPr lang="es-ES" dirty="0" err="1"/>
              <a:t>during</a:t>
            </a:r>
            <a:r>
              <a:rPr lang="es-ES" dirty="0"/>
              <a:t> </a:t>
            </a:r>
            <a:r>
              <a:rPr lang="es-ES" dirty="0" err="1"/>
              <a:t>meisos</a:t>
            </a:r>
            <a:r>
              <a:rPr lang="es-ES" dirty="0"/>
              <a:t>.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819400" y="152400"/>
            <a:ext cx="1941846" cy="43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ca-ES" sz="2800" b="1" dirty="0" err="1">
                <a:solidFill>
                  <a:srgbClr val="000000"/>
                </a:solidFill>
                <a:latin typeface="Arial" charset="0"/>
              </a:rPr>
              <a:t>Dihybridism</a:t>
            </a:r>
            <a:endParaRPr lang="ca-ES" sz="2800" b="1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06763" y="338138"/>
            <a:ext cx="4846637" cy="621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" y="228600"/>
            <a:ext cx="2799462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ca-ES" sz="2800" b="1" dirty="0" err="1">
                <a:solidFill>
                  <a:srgbClr val="000000"/>
                </a:solidFill>
                <a:latin typeface="Arial" charset="0"/>
              </a:rPr>
              <a:t>Dihybridism</a:t>
            </a:r>
            <a:endParaRPr lang="ca-ES" sz="2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ca-ES" sz="2800" b="1" dirty="0" err="1">
                <a:solidFill>
                  <a:srgbClr val="000000"/>
                </a:solidFill>
                <a:latin typeface="Arial" charset="0"/>
              </a:rPr>
              <a:t>Punnett</a:t>
            </a:r>
            <a:r>
              <a:rPr lang="ca-ES" sz="28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ca-ES" sz="2800" b="1" dirty="0" err="1">
                <a:solidFill>
                  <a:srgbClr val="000000"/>
                </a:solidFill>
                <a:latin typeface="Arial" charset="0"/>
              </a:rPr>
              <a:t>square</a:t>
            </a:r>
            <a:endParaRPr lang="ca-ES" sz="2800" b="1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213</Words>
  <Application>Microsoft Macintosh PowerPoint</Application>
  <PresentationFormat>Presentación en pantalla (4:3)</PresentationFormat>
  <Paragraphs>66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The Mendel’s law of independent transmission is explained by the independent segregation of non homologous chromosomes during meiosis 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Universitat Pompeu Fabra</dc:creator>
  <cp:lastModifiedBy>Ferran Casals</cp:lastModifiedBy>
  <cp:revision>84</cp:revision>
  <dcterms:created xsi:type="dcterms:W3CDTF">2017-04-26T13:43:51Z</dcterms:created>
  <dcterms:modified xsi:type="dcterms:W3CDTF">2022-04-26T15:49:20Z</dcterms:modified>
</cp:coreProperties>
</file>