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0" r:id="rId4"/>
    <p:sldId id="257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B9AFD-A917-4F3F-B439-A0A5E129D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1D577A-16B0-4D8A-9361-8362FA013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529117-7689-44DA-83D2-1BC664AD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DD-7ECC-4D04-B7A5-63931C965875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17298D-16E3-4F26-A782-F24E095B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E45743-225D-4BFF-A371-F813FF5D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3302-1A59-49AD-A3A8-62D5167193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5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34CF3-0961-4002-BD55-A7BF8D9F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34AA8D-C87C-4A48-960A-B692882D5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063E34-63F4-490D-9952-EFBA187F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DD-7ECC-4D04-B7A5-63931C965875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4CE9BD-FE57-4A10-8909-CAD6B355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89BB3-4180-4163-AE19-E70E800A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3302-1A59-49AD-A3A8-62D5167193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61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7A31EC-F091-405A-A574-F4C1F7481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DB9EE7-7759-4BF9-8881-3A5C4939F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893820-D4AD-4E63-8FE2-0AB2CD19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DD-7ECC-4D04-B7A5-63931C965875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F86CF-3A5E-47C1-B431-C246A492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6542AC-DAEF-4369-BBE0-85E6FCAC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3302-1A59-49AD-A3A8-62D5167193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21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7E219-30F8-4836-A77B-BA24B9D8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AD34D7-8B8C-4C6B-8541-5A53D36A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DAE33C-D200-4803-A079-488F1A12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DD-7ECC-4D04-B7A5-63931C965875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41A379-827C-41C2-A18E-47E6962B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7B77DD-E52A-47C6-8172-3A3BEAA9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3302-1A59-49AD-A3A8-62D5167193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78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FBA0-0977-4ABA-94AA-3FE4A68B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2C0CD7-AA0C-4125-B919-6FFFC1BDD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19E0A6-E6B5-4B1E-9448-FA4F0364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DD-7ECC-4D04-B7A5-63931C965875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E26AA-AB5E-4C57-BE17-786797A7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8D729F-67DF-4B96-B827-307D7D26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3302-1A59-49AD-A3A8-62D5167193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74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E8D3F-9978-4470-A6D3-3C87ACDD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4F0AC8-89B9-4DC4-99F7-5824CD31A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FCB9AA-D1F1-4DCD-A129-08534D36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C214E5-155E-4AEC-8A03-5F1E731E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DD-7ECC-4D04-B7A5-63931C965875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7D1195-C665-4E0A-9708-80D6A595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EAB06-E230-45EA-B36A-EA952950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3302-1A59-49AD-A3A8-62D5167193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9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86E8-CCFD-4B0A-BED4-11B7FBAC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485B9A-8B8F-448C-89C7-2A8D04E83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F02502-0BEE-4DF7-B117-47AAC1081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F3D2F8-1CBB-4062-AC38-5A03463A4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C37BD7-7FDF-4E98-8E55-08F65AE00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77EBEB-2C0B-4838-A05C-77F17705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DD-7ECC-4D04-B7A5-63931C965875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620C3A-CFEF-4644-9730-CDAB9EFA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467D30-DB1A-425F-B259-E984F896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3302-1A59-49AD-A3A8-62D5167193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80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6E981-3CB2-4D82-9ED2-65E1F95C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2F1BB5-A8A2-4455-9F2E-8BB1C459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DD-7ECC-4D04-B7A5-63931C965875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D1C42A-FE1E-4CC4-8146-B83612E7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59D162-9A83-455E-A186-8FF6A4EE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3302-1A59-49AD-A3A8-62D5167193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09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D4BFD2-57D9-4A1B-A902-D03A8CF1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DD-7ECC-4D04-B7A5-63931C965875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3F1317-842B-4904-8B5E-2481DA16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FE3E80-7BCB-42FD-83FF-3EE187F2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3302-1A59-49AD-A3A8-62D5167193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4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F5AF3-A862-4569-BDDD-AE61FF0E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0C709-D4F5-4428-8B27-941162FE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6AA88C-96C6-4FEF-983D-E2EC612DC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09299D-F9E2-4B3A-A56E-F382B790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DD-7ECC-4D04-B7A5-63931C965875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E13F9E-5FA2-4A91-9DB4-4819AFE2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267B9C-EB1D-4595-8B53-7976E664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3302-1A59-49AD-A3A8-62D5167193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6CA3B-18DA-4BFC-A992-E3B6586D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87D631-E3E0-4AEA-875D-ED9D67DF4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FECBB3-3C88-49D4-A865-D3F9233A6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C55CED-8D19-4E79-97E1-B0A600C5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6FDD-7ECC-4D04-B7A5-63931C965875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CC759C-EAEC-4F1E-AC45-6A091E90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9913D1-66FD-4A48-9B98-AC066BA8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3302-1A59-49AD-A3A8-62D5167193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92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2DB368-A93A-437B-9DE2-24C2D7E7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E93DF4-494A-4594-892C-C53F87743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50953-AC71-4A3F-A274-8DC21CDD7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D6FDD-7ECC-4D04-B7A5-63931C965875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C99FEE-3EB9-4C93-8315-0333B7237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34C5FD-94A3-4154-85B4-5F5089E8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3302-1A59-49AD-A3A8-62D5167193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3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86C4B-BB09-43CF-B217-B41C6975F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err="1"/>
              <a:t>Feature</a:t>
            </a:r>
            <a:r>
              <a:rPr lang="ca-ES" dirty="0"/>
              <a:t> </a:t>
            </a:r>
            <a:r>
              <a:rPr lang="ca-ES" dirty="0" err="1"/>
              <a:t>Selection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F0174-8ABD-4FDC-B2E4-022D271C3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err="1"/>
              <a:t>Practical</a:t>
            </a:r>
            <a:r>
              <a:rPr lang="ca-ES" dirty="0"/>
              <a:t> </a:t>
            </a:r>
            <a:r>
              <a:rPr lang="ca-ES" dirty="0" err="1"/>
              <a:t>assignment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524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0F405-5CC2-4495-9979-0531834D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Feature</a:t>
            </a:r>
            <a:r>
              <a:rPr lang="ca-ES" dirty="0"/>
              <a:t> </a:t>
            </a:r>
            <a:r>
              <a:rPr lang="ca-ES" dirty="0" err="1"/>
              <a:t>selection</a:t>
            </a:r>
            <a:r>
              <a:rPr lang="ca-ES" dirty="0"/>
              <a:t> for KNN </a:t>
            </a:r>
            <a:r>
              <a:rPr lang="ca-ES" dirty="0" err="1"/>
              <a:t>using</a:t>
            </a:r>
            <a:r>
              <a:rPr lang="ca-ES" dirty="0"/>
              <a:t> 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2FA96AF-D3A8-4479-807D-C1C68453D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519" y="2281791"/>
            <a:ext cx="1011696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9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660" y="618620"/>
            <a:ext cx="10515600" cy="1325563"/>
          </a:xfrm>
        </p:spPr>
        <p:txBody>
          <a:bodyPr/>
          <a:lstStyle/>
          <a:p>
            <a:r>
              <a:rPr lang="en-US" dirty="0"/>
              <a:t>Evolution Strategies ((</a:t>
            </a:r>
            <a:r>
              <a:rPr lang="en-US" dirty="0" err="1">
                <a:latin typeface="Symbol" panose="05050102010706020507" pitchFamily="18" charset="2"/>
              </a:rPr>
              <a:t>m</a:t>
            </a:r>
            <a:r>
              <a:rPr lang="en-US" dirty="0" err="1"/>
              <a:t>,</a:t>
            </a:r>
            <a:r>
              <a:rPr lang="en-US" dirty="0" err="1">
                <a:latin typeface="Symbol" panose="05050102010706020507" pitchFamily="18" charset="2"/>
              </a:rPr>
              <a:t>l</a:t>
            </a:r>
            <a:r>
              <a:rPr lang="en-US" dirty="0"/>
              <a:t>)-ES)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11651" cy="26924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676900" y="2457450"/>
            <a:ext cx="142875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15200" y="2381250"/>
            <a:ext cx="238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 parameter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86675" y="2838450"/>
                <a:ext cx="11735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75" y="2838450"/>
                <a:ext cx="1173526" cy="276999"/>
              </a:xfrm>
              <a:prstGeom prst="rect">
                <a:avLst/>
              </a:prstGeom>
              <a:blipFill>
                <a:blip r:embed="rId3"/>
                <a:stretch>
                  <a:fillRect l="-2604" t="-4444" r="-72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572375" y="3256478"/>
            <a:ext cx="2777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1/5 success rule</a:t>
            </a:r>
          </a:p>
          <a:p>
            <a:r>
              <a:rPr lang="en-US" dirty="0"/>
              <a:t>Self-adaptive mutation step</a:t>
            </a:r>
          </a:p>
          <a:p>
            <a:r>
              <a:rPr lang="en-US" dirty="0"/>
              <a:t>Single-Step-Size mutation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2188" y="4629527"/>
            <a:ext cx="8066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ydnvxCMR10"/>
              </a:rPr>
              <a:t>the ratio (denoted as </a:t>
            </a:r>
            <a:r>
              <a:rPr lang="en-US" dirty="0">
                <a:latin typeface="PgtvwxCMMI10"/>
              </a:rPr>
              <a:t>φ</a:t>
            </a:r>
            <a:r>
              <a:rPr lang="en-US" dirty="0">
                <a:latin typeface="GydnvxCMR10"/>
              </a:rPr>
              <a:t>) of successful mutations (ones which produce a</a:t>
            </a:r>
          </a:p>
          <a:p>
            <a:r>
              <a:rPr lang="en-US" dirty="0">
                <a:latin typeface="GydnvxCMR10"/>
              </a:rPr>
              <a:t>child of higher fitness than its parent) to the total number of mutations is</a:t>
            </a:r>
          </a:p>
          <a:p>
            <a:r>
              <a:rPr lang="en-US" dirty="0">
                <a:latin typeface="GydnvxCMR10"/>
              </a:rPr>
              <a:t>measured periodically during the </a:t>
            </a:r>
            <a:r>
              <a:rPr lang="en-US" dirty="0" err="1">
                <a:latin typeface="GydnvxCMR10"/>
              </a:rPr>
              <a:t>optimisation</a:t>
            </a:r>
            <a:r>
              <a:rPr lang="en-US" dirty="0">
                <a:latin typeface="GydnvxCMR10"/>
              </a:rPr>
              <a:t> run, with </a:t>
            </a:r>
            <a:r>
              <a:rPr lang="en-US" dirty="0">
                <a:latin typeface="PgtvwxCMMI10"/>
              </a:rPr>
              <a:t>σ </a:t>
            </a:r>
            <a:r>
              <a:rPr lang="en-US" dirty="0">
                <a:latin typeface="GydnvxCMR10"/>
              </a:rPr>
              <a:t>being altered as</a:t>
            </a:r>
          </a:p>
          <a:p>
            <a:r>
              <a:rPr lang="en-US" dirty="0">
                <a:latin typeface="GydnvxCMR10"/>
              </a:rPr>
              <a:t>necessary in order to approach a ratio of 1/5.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017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F99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EVOLUTIONARY ALGORITHMS</a:t>
            </a:r>
          </a:p>
        </p:txBody>
      </p:sp>
    </p:spTree>
    <p:extLst>
      <p:ext uri="{BB962C8B-B14F-4D97-AF65-F5344CB8AC3E}">
        <p14:creationId xmlns:p14="http://schemas.microsoft.com/office/powerpoint/2010/main" val="372051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Problem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Implement</a:t>
            </a:r>
            <a:r>
              <a:rPr lang="es-ES" dirty="0"/>
              <a:t> a </a:t>
            </a:r>
            <a:r>
              <a:rPr lang="es-ES" dirty="0" err="1"/>
              <a:t>wrapper</a:t>
            </a:r>
            <a:r>
              <a:rPr lang="es-ES" dirty="0"/>
              <a:t> </a:t>
            </a:r>
            <a:r>
              <a:rPr lang="es-ES" dirty="0" err="1"/>
              <a:t>strategy</a:t>
            </a:r>
            <a:r>
              <a:rPr lang="es-ES" dirty="0"/>
              <a:t> to </a:t>
            </a:r>
            <a:r>
              <a:rPr lang="es-ES" dirty="0" err="1"/>
              <a:t>extract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set of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 KNN </a:t>
            </a:r>
            <a:r>
              <a:rPr lang="es-ES" dirty="0" err="1"/>
              <a:t>classification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ES </a:t>
            </a:r>
            <a:r>
              <a:rPr lang="es-ES" dirty="0" err="1"/>
              <a:t>algorithm</a:t>
            </a:r>
            <a:r>
              <a:rPr lang="es-ES" dirty="0"/>
              <a:t>.</a:t>
            </a:r>
          </a:p>
          <a:p>
            <a:r>
              <a:rPr lang="es-ES" dirty="0"/>
              <a:t>Run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10 times. Do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SAME </a:t>
            </a:r>
            <a:r>
              <a:rPr lang="es-ES" dirty="0" err="1"/>
              <a:t>markers</a:t>
            </a:r>
            <a:r>
              <a:rPr lang="es-ES" dirty="0"/>
              <a:t> at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iteration</a:t>
            </a:r>
            <a:r>
              <a:rPr lang="es-ES" dirty="0"/>
              <a:t>?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 </a:t>
            </a:r>
            <a:r>
              <a:rPr lang="es-ES" dirty="0" err="1"/>
              <a:t>subset</a:t>
            </a:r>
            <a:r>
              <a:rPr lang="es-ES" dirty="0"/>
              <a:t> of </a:t>
            </a:r>
            <a:r>
              <a:rPr lang="es-ES" dirty="0" err="1"/>
              <a:t>markers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consistently</a:t>
            </a:r>
            <a:r>
              <a:rPr lang="es-ES" dirty="0"/>
              <a:t> </a:t>
            </a:r>
            <a:r>
              <a:rPr lang="es-ES" dirty="0" err="1"/>
              <a:t>appear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final </a:t>
            </a:r>
            <a:r>
              <a:rPr lang="es-ES" dirty="0" err="1"/>
              <a:t>solution</a:t>
            </a:r>
            <a:r>
              <a:rPr lang="es-ES" dirty="0"/>
              <a:t>?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mean?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answers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script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to </a:t>
            </a:r>
            <a:r>
              <a:rPr lang="es-ES" dirty="0" err="1"/>
              <a:t>provide</a:t>
            </a:r>
            <a:r>
              <a:rPr lang="es-ES" dirty="0"/>
              <a:t>.</a:t>
            </a:r>
          </a:p>
          <a:p>
            <a:r>
              <a:rPr lang="es-ES" dirty="0"/>
              <a:t>COMMENT EACH LINE OF YOUR CODE.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are </a:t>
            </a:r>
            <a:r>
              <a:rPr lang="es-ES" dirty="0" err="1"/>
              <a:t>using</a:t>
            </a:r>
            <a:r>
              <a:rPr lang="es-ES" dirty="0"/>
              <a:t> has </a:t>
            </a:r>
            <a:r>
              <a:rPr lang="es-ES" dirty="0" err="1"/>
              <a:t>parameters</a:t>
            </a:r>
            <a:r>
              <a:rPr lang="es-ES" dirty="0"/>
              <a:t>, EXPLAIN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. NOT </a:t>
            </a:r>
            <a:r>
              <a:rPr lang="es-ES" dirty="0" err="1"/>
              <a:t>properly</a:t>
            </a:r>
            <a:r>
              <a:rPr lang="es-ES" dirty="0"/>
              <a:t> </a:t>
            </a:r>
            <a:r>
              <a:rPr lang="es-ES" dirty="0" err="1"/>
              <a:t>commenting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solution</a:t>
            </a:r>
            <a:r>
              <a:rPr lang="es-ES" dirty="0"/>
              <a:t> can reduce </a:t>
            </a:r>
            <a:r>
              <a:rPr lang="es-ES" dirty="0" err="1"/>
              <a:t>by</a:t>
            </a:r>
            <a:r>
              <a:rPr lang="es-ES" dirty="0"/>
              <a:t> 50% </a:t>
            </a:r>
            <a:r>
              <a:rPr lang="es-ES" dirty="0" err="1"/>
              <a:t>the</a:t>
            </a:r>
            <a:r>
              <a:rPr lang="es-ES" dirty="0"/>
              <a:t> final </a:t>
            </a:r>
            <a:r>
              <a:rPr lang="es-ES" dirty="0" err="1"/>
              <a:t>mark</a:t>
            </a:r>
            <a:r>
              <a:rPr lang="es-ES" dirty="0"/>
              <a:t>!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208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Problem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Comment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line of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useful</a:t>
            </a:r>
            <a:r>
              <a:rPr lang="es-ES" dirty="0"/>
              <a:t> </a:t>
            </a:r>
            <a:r>
              <a:rPr lang="es-ES" dirty="0" err="1"/>
              <a:t>comments</a:t>
            </a:r>
            <a:r>
              <a:rPr lang="es-ES" dirty="0"/>
              <a:t> (i.e. </a:t>
            </a:r>
            <a:r>
              <a:rPr lang="es-ES" dirty="0" err="1"/>
              <a:t>avoid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</a:t>
            </a:r>
            <a:r>
              <a:rPr lang="es-ES" dirty="0" err="1"/>
              <a:t>such</a:t>
            </a:r>
            <a:r>
              <a:rPr lang="es-ES" dirty="0"/>
              <a:t> as “I do a </a:t>
            </a:r>
            <a:r>
              <a:rPr lang="es-ES" dirty="0" err="1"/>
              <a:t>loop</a:t>
            </a:r>
            <a:r>
              <a:rPr lang="es-ES" dirty="0"/>
              <a:t>” </a:t>
            </a:r>
            <a:r>
              <a:rPr lang="es-ES" dirty="0" err="1"/>
              <a:t>or</a:t>
            </a:r>
            <a:r>
              <a:rPr lang="es-ES" dirty="0"/>
              <a:t> “</a:t>
            </a:r>
            <a:r>
              <a:rPr lang="es-ES" dirty="0" err="1"/>
              <a:t>initialize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 a”. </a:t>
            </a:r>
            <a:r>
              <a:rPr lang="es-ES" dirty="0" err="1"/>
              <a:t>Explain</a:t>
            </a:r>
            <a:r>
              <a:rPr lang="es-ES" dirty="0"/>
              <a:t> WHY </a:t>
            </a:r>
            <a:r>
              <a:rPr lang="es-ES" dirty="0" err="1"/>
              <a:t>you</a:t>
            </a:r>
            <a:r>
              <a:rPr lang="es-ES" dirty="0"/>
              <a:t> do a </a:t>
            </a:r>
            <a:r>
              <a:rPr lang="es-ES" dirty="0" err="1"/>
              <a:t>loop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purpose</a:t>
            </a:r>
            <a:r>
              <a:rPr lang="es-ES" dirty="0"/>
              <a:t> of variable a!)</a:t>
            </a:r>
          </a:p>
          <a:p>
            <a:r>
              <a:rPr lang="es-ES" dirty="0" err="1"/>
              <a:t>Practical</a:t>
            </a:r>
            <a:r>
              <a:rPr lang="es-ES" dirty="0"/>
              <a:t> </a:t>
            </a:r>
            <a:r>
              <a:rPr lang="es-ES" dirty="0" err="1"/>
              <a:t>assignment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INDIVIDUAL. NO </a:t>
            </a:r>
            <a:r>
              <a:rPr lang="es-ES" dirty="0" err="1"/>
              <a:t>sharing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allowed</a:t>
            </a:r>
            <a:r>
              <a:rPr lang="es-ES" dirty="0"/>
              <a:t> ( =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, </a:t>
            </a:r>
            <a:r>
              <a:rPr lang="es-ES" dirty="0" err="1"/>
              <a:t>same</a:t>
            </a:r>
            <a:r>
              <a:rPr lang="es-ES" dirty="0"/>
              <a:t> 0 grade).</a:t>
            </a:r>
          </a:p>
          <a:p>
            <a:r>
              <a:rPr lang="es-ES" dirty="0" err="1"/>
              <a:t>Practical</a:t>
            </a:r>
            <a:r>
              <a:rPr lang="es-ES" dirty="0"/>
              <a:t> </a:t>
            </a:r>
            <a:r>
              <a:rPr lang="es-ES" dirty="0" err="1"/>
              <a:t>assignment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compulsory</a:t>
            </a:r>
            <a:r>
              <a:rPr lang="es-ES" dirty="0"/>
              <a:t>. No grade, NO final grade…</a:t>
            </a:r>
          </a:p>
          <a:p>
            <a:r>
              <a:rPr lang="es-ES" dirty="0"/>
              <a:t>To </a:t>
            </a:r>
            <a:r>
              <a:rPr lang="es-ES" dirty="0" err="1"/>
              <a:t>provide</a:t>
            </a:r>
            <a:r>
              <a:rPr lang="es-ES" dirty="0"/>
              <a:t>: A script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in R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answers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 (</a:t>
            </a:r>
            <a:r>
              <a:rPr lang="es-ES" dirty="0" err="1"/>
              <a:t>also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script, as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comments</a:t>
            </a:r>
            <a:r>
              <a:rPr lang="es-ES" dirty="0"/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6680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308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GydnvxCMR10</vt:lpstr>
      <vt:lpstr>PgtvwxCMMI10</vt:lpstr>
      <vt:lpstr>Symbol</vt:lpstr>
      <vt:lpstr>Tema de Office</vt:lpstr>
      <vt:lpstr>Feature Selection</vt:lpstr>
      <vt:lpstr>Feature selection for KNN using ES</vt:lpstr>
      <vt:lpstr>Evolution Strategies ((m,l)-ES)</vt:lpstr>
      <vt:lpstr>Problem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</dc:title>
  <dc:creator>OSCAR LAO GRUESO</dc:creator>
  <cp:lastModifiedBy>OSCAR LAO GRUESO</cp:lastModifiedBy>
  <cp:revision>3</cp:revision>
  <dcterms:created xsi:type="dcterms:W3CDTF">2024-10-10T08:17:30Z</dcterms:created>
  <dcterms:modified xsi:type="dcterms:W3CDTF">2024-10-10T08:22:05Z</dcterms:modified>
</cp:coreProperties>
</file>