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57" r:id="rId3"/>
    <p:sldId id="265" r:id="rId4"/>
    <p:sldId id="266" r:id="rId5"/>
    <p:sldId id="267" r:id="rId6"/>
    <p:sldId id="261" r:id="rId7"/>
    <p:sldId id="263" r:id="rId8"/>
    <p:sldId id="270"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974"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6BC6E-7893-4CB7-99CB-FECEE371060A}" type="datetimeFigureOut">
              <a:rPr lang="en-IN" smtClean="0"/>
              <a:t>26-06-2022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853C3-B158-4043-8AFB-AB0997687256}" type="slidenum">
              <a:rPr lang="en-IN" smtClean="0"/>
              <a:t>‹#›</a:t>
            </a:fld>
            <a:endParaRPr lang="en-IN"/>
          </a:p>
        </p:txBody>
      </p:sp>
    </p:spTree>
    <p:extLst>
      <p:ext uri="{BB962C8B-B14F-4D97-AF65-F5344CB8AC3E}">
        <p14:creationId xmlns:p14="http://schemas.microsoft.com/office/powerpoint/2010/main" val="361176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04A8ACF-0892-45F3-BD0C-96FE6428E189}" type="datetimeFigureOut">
              <a:rPr lang="en-IN" smtClean="0"/>
              <a:t>26-06-2022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59033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A8ACF-0892-45F3-BD0C-96FE6428E18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288377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A8ACF-0892-45F3-BD0C-96FE6428E18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3207219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A8ACF-0892-45F3-BD0C-96FE6428E18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323E1-9B53-4684-8E3C-9EC68D632CE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6575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A8ACF-0892-45F3-BD0C-96FE6428E18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409609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4A8ACF-0892-45F3-BD0C-96FE6428E189}"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240067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4A8ACF-0892-45F3-BD0C-96FE6428E189}"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2319572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A8ACF-0892-45F3-BD0C-96FE6428E18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425838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A8ACF-0892-45F3-BD0C-96FE6428E18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237116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A8ACF-0892-45F3-BD0C-96FE6428E18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66474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A8ACF-0892-45F3-BD0C-96FE6428E189}"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409300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A8ACF-0892-45F3-BD0C-96FE6428E18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309401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A8ACF-0892-45F3-BD0C-96FE6428E189}" type="datetimeFigureOut">
              <a:rPr lang="en-IN" smtClean="0"/>
              <a:t>26-06-2022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89971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4A8ACF-0892-45F3-BD0C-96FE6428E189}"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15415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A8ACF-0892-45F3-BD0C-96FE6428E189}" type="datetimeFigureOut">
              <a:rPr lang="en-IN" smtClean="0"/>
              <a:t>26-06-2022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349081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A8ACF-0892-45F3-BD0C-96FE6428E18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26720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A8ACF-0892-45F3-BD0C-96FE6428E189}"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323E1-9B53-4684-8E3C-9EC68D632CE0}" type="slidenum">
              <a:rPr lang="en-IN" smtClean="0"/>
              <a:t>‹#›</a:t>
            </a:fld>
            <a:endParaRPr lang="en-IN"/>
          </a:p>
        </p:txBody>
      </p:sp>
    </p:spTree>
    <p:extLst>
      <p:ext uri="{BB962C8B-B14F-4D97-AF65-F5344CB8AC3E}">
        <p14:creationId xmlns:p14="http://schemas.microsoft.com/office/powerpoint/2010/main" val="98987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4A8ACF-0892-45F3-BD0C-96FE6428E189}" type="datetimeFigureOut">
              <a:rPr lang="en-IN" smtClean="0"/>
              <a:t>26-06-2022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9323E1-9B53-4684-8E3C-9EC68D632CE0}" type="slidenum">
              <a:rPr lang="en-IN" smtClean="0"/>
              <a:t>‹#›</a:t>
            </a:fld>
            <a:endParaRPr lang="en-IN"/>
          </a:p>
        </p:txBody>
      </p:sp>
    </p:spTree>
    <p:extLst>
      <p:ext uri="{BB962C8B-B14F-4D97-AF65-F5344CB8AC3E}">
        <p14:creationId xmlns:p14="http://schemas.microsoft.com/office/powerpoint/2010/main" val="221433727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D494-E624-3E01-908F-C8E7402F6F06}"/>
              </a:ext>
            </a:extLst>
          </p:cNvPr>
          <p:cNvSpPr>
            <a:spLocks noGrp="1"/>
          </p:cNvSpPr>
          <p:nvPr>
            <p:ph type="ctrTitle"/>
          </p:nvPr>
        </p:nvSpPr>
        <p:spPr>
          <a:xfrm>
            <a:off x="1575398" y="-883221"/>
            <a:ext cx="10047641" cy="2913530"/>
          </a:xfrm>
        </p:spPr>
        <p:txBody>
          <a:bodyPr/>
          <a:lstStyle/>
          <a:p>
            <a:r>
              <a:rPr lang="en-IN" b="0" i="0" dirty="0">
                <a:solidFill>
                  <a:schemeClr val="bg1"/>
                </a:solidFill>
                <a:effectLst/>
                <a:latin typeface="arial" panose="020B0604020202020204" pitchFamily="34" charset="0"/>
              </a:rPr>
              <a:t>Telecom Billing System</a:t>
            </a:r>
            <a:endParaRPr lang="en-IN" dirty="0">
              <a:solidFill>
                <a:schemeClr val="bg1"/>
              </a:solidFill>
            </a:endParaRPr>
          </a:p>
        </p:txBody>
      </p:sp>
      <p:sp>
        <p:nvSpPr>
          <p:cNvPr id="4" name="TextBox 3">
            <a:extLst>
              <a:ext uri="{FF2B5EF4-FFF2-40B4-BE49-F238E27FC236}">
                <a16:creationId xmlns:a16="http://schemas.microsoft.com/office/drawing/2014/main" id="{C86C519A-9CAC-205A-2D14-5E7727DC497C}"/>
              </a:ext>
            </a:extLst>
          </p:cNvPr>
          <p:cNvSpPr txBox="1"/>
          <p:nvPr/>
        </p:nvSpPr>
        <p:spPr>
          <a:xfrm>
            <a:off x="1433159" y="3429000"/>
            <a:ext cx="8595360" cy="2677656"/>
          </a:xfrm>
          <a:prstGeom prst="rect">
            <a:avLst/>
          </a:prstGeom>
          <a:noFill/>
        </p:spPr>
        <p:txBody>
          <a:bodyPr wrap="square" rtlCol="0">
            <a:spAutoFit/>
          </a:bodyPr>
          <a:lstStyle/>
          <a:p>
            <a:r>
              <a:rPr lang="en-IN" dirty="0">
                <a:solidFill>
                  <a:srgbClr val="FFFF00"/>
                </a:solidFill>
              </a:rPr>
              <a:t> </a:t>
            </a:r>
            <a:r>
              <a:rPr lang="en-IN" sz="2800" dirty="0">
                <a:solidFill>
                  <a:srgbClr val="FFFF00"/>
                </a:solidFill>
              </a:rPr>
              <a:t>Submitted by: </a:t>
            </a:r>
          </a:p>
          <a:p>
            <a:r>
              <a:rPr lang="en-IN" sz="2800" dirty="0">
                <a:solidFill>
                  <a:srgbClr val="FFFF00"/>
                </a:solidFill>
              </a:rPr>
              <a:t> Name &amp; Reg. No: Manas Singhal (RA2111003011881)</a:t>
            </a:r>
          </a:p>
          <a:p>
            <a:r>
              <a:rPr lang="en-IN" sz="2800" dirty="0">
                <a:solidFill>
                  <a:srgbClr val="FFFF00"/>
                </a:solidFill>
              </a:rPr>
              <a:t> Name &amp; Reg. No: Hardik </a:t>
            </a:r>
            <a:r>
              <a:rPr lang="en-IN" sz="2800" dirty="0" err="1">
                <a:solidFill>
                  <a:srgbClr val="FFFF00"/>
                </a:solidFill>
              </a:rPr>
              <a:t>Chhipa</a:t>
            </a:r>
            <a:r>
              <a:rPr lang="en-IN" sz="2800" dirty="0">
                <a:solidFill>
                  <a:srgbClr val="FFFF00"/>
                </a:solidFill>
              </a:rPr>
              <a:t> (RA2111003011890)</a:t>
            </a:r>
          </a:p>
          <a:p>
            <a:r>
              <a:rPr lang="en-IN" sz="2800" dirty="0">
                <a:solidFill>
                  <a:srgbClr val="FFFF00"/>
                </a:solidFill>
              </a:rPr>
              <a:t> Name &amp; Reg. No: </a:t>
            </a:r>
            <a:r>
              <a:rPr lang="en-IN" sz="2800" dirty="0" err="1">
                <a:solidFill>
                  <a:srgbClr val="FFFF00"/>
                </a:solidFill>
              </a:rPr>
              <a:t>Janenie</a:t>
            </a:r>
            <a:r>
              <a:rPr lang="en-IN" sz="2800" dirty="0">
                <a:solidFill>
                  <a:srgbClr val="FFFF00"/>
                </a:solidFill>
              </a:rPr>
              <a:t> J (RA211100301894)</a:t>
            </a:r>
          </a:p>
          <a:p>
            <a:r>
              <a:rPr lang="en-IN" sz="2800" dirty="0">
                <a:solidFill>
                  <a:srgbClr val="FFFF00"/>
                </a:solidFill>
              </a:rPr>
              <a:t> Branch: CSE CORE</a:t>
            </a:r>
          </a:p>
          <a:p>
            <a:r>
              <a:rPr lang="en-IN" sz="2800" dirty="0">
                <a:solidFill>
                  <a:srgbClr val="FFFF00"/>
                </a:solidFill>
              </a:rPr>
              <a:t> Section: Z2 </a:t>
            </a:r>
          </a:p>
        </p:txBody>
      </p:sp>
    </p:spTree>
    <p:extLst>
      <p:ext uri="{BB962C8B-B14F-4D97-AF65-F5344CB8AC3E}">
        <p14:creationId xmlns:p14="http://schemas.microsoft.com/office/powerpoint/2010/main" val="107356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E0D8-AD83-4DEE-7611-8CE741940048}"/>
              </a:ext>
            </a:extLst>
          </p:cNvPr>
          <p:cNvSpPr>
            <a:spLocks noGrp="1"/>
          </p:cNvSpPr>
          <p:nvPr>
            <p:ph type="title"/>
          </p:nvPr>
        </p:nvSpPr>
        <p:spPr/>
        <p:txBody>
          <a:bodyPr/>
          <a:lstStyle/>
          <a:p>
            <a:r>
              <a:rPr lang="en-US" dirty="0">
                <a:solidFill>
                  <a:schemeClr val="bg1"/>
                </a:solidFill>
              </a:rPr>
              <a:t>COCLUSION</a:t>
            </a:r>
            <a:endParaRPr lang="en-IN" dirty="0">
              <a:solidFill>
                <a:schemeClr val="bg1"/>
              </a:solidFill>
            </a:endParaRPr>
          </a:p>
        </p:txBody>
      </p:sp>
      <p:sp>
        <p:nvSpPr>
          <p:cNvPr id="3" name="Content Placeholder 2">
            <a:extLst>
              <a:ext uri="{FF2B5EF4-FFF2-40B4-BE49-F238E27FC236}">
                <a16:creationId xmlns:a16="http://schemas.microsoft.com/office/drawing/2014/main" id="{CC96754E-A766-DB7E-875D-AD4628ACD323}"/>
              </a:ext>
            </a:extLst>
          </p:cNvPr>
          <p:cNvSpPr>
            <a:spLocks noGrp="1"/>
          </p:cNvSpPr>
          <p:nvPr>
            <p:ph idx="1"/>
          </p:nvPr>
        </p:nvSpPr>
        <p:spPr/>
        <p:txBody>
          <a:bodyPr/>
          <a:lstStyle/>
          <a:p>
            <a:r>
              <a:rPr lang="en-US" dirty="0">
                <a:solidFill>
                  <a:srgbClr val="FFFF00"/>
                </a:solidFill>
              </a:rPr>
              <a:t>We have obtained a Menu driven program in C to operate a user-friendly Telecom Billing system. Thus, with the same logic, many more features can be added to the system to nurture the needs of the user in various other ways, and to enable additional user workspace by using more functionalities.</a:t>
            </a:r>
            <a:endParaRPr lang="en-IN" dirty="0">
              <a:solidFill>
                <a:srgbClr val="FFFF00"/>
              </a:solidFill>
            </a:endParaRPr>
          </a:p>
          <a:p>
            <a:endParaRPr lang="en-IN" dirty="0"/>
          </a:p>
        </p:txBody>
      </p:sp>
    </p:spTree>
    <p:extLst>
      <p:ext uri="{BB962C8B-B14F-4D97-AF65-F5344CB8AC3E}">
        <p14:creationId xmlns:p14="http://schemas.microsoft.com/office/powerpoint/2010/main" val="54746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7453-2ED2-1692-787F-B61BAD942893}"/>
              </a:ext>
            </a:extLst>
          </p:cNvPr>
          <p:cNvSpPr>
            <a:spLocks noGrp="1"/>
          </p:cNvSpPr>
          <p:nvPr>
            <p:ph type="title"/>
          </p:nvPr>
        </p:nvSpPr>
        <p:spPr/>
        <p:txBody>
          <a:bodyPr/>
          <a:lstStyle/>
          <a:p>
            <a:r>
              <a:rPr lang="en-IN" dirty="0">
                <a:solidFill>
                  <a:schemeClr val="bg1"/>
                </a:solidFill>
              </a:rPr>
              <a:t>Table of contents </a:t>
            </a:r>
          </a:p>
        </p:txBody>
      </p:sp>
      <p:sp>
        <p:nvSpPr>
          <p:cNvPr id="4" name="Content Placeholder 3">
            <a:extLst>
              <a:ext uri="{FF2B5EF4-FFF2-40B4-BE49-F238E27FC236}">
                <a16:creationId xmlns:a16="http://schemas.microsoft.com/office/drawing/2014/main" id="{FDE5FF57-69F0-63EA-3E25-5F94EE8FC065}"/>
              </a:ext>
            </a:extLst>
          </p:cNvPr>
          <p:cNvSpPr>
            <a:spLocks noGrp="1"/>
          </p:cNvSpPr>
          <p:nvPr>
            <p:ph idx="1"/>
          </p:nvPr>
        </p:nvSpPr>
        <p:spPr/>
        <p:txBody>
          <a:bodyPr>
            <a:normAutofit fontScale="92500" lnSpcReduction="10000"/>
          </a:bodyPr>
          <a:lstStyle/>
          <a:p>
            <a:r>
              <a:rPr lang="en-US" dirty="0">
                <a:solidFill>
                  <a:srgbClr val="FFFF00"/>
                </a:solidFill>
              </a:rPr>
              <a:t>1.Introduction</a:t>
            </a:r>
          </a:p>
          <a:p>
            <a:r>
              <a:rPr lang="en-US" dirty="0">
                <a:solidFill>
                  <a:srgbClr val="FFFF00"/>
                </a:solidFill>
              </a:rPr>
              <a:t>2.Abstract</a:t>
            </a:r>
          </a:p>
          <a:p>
            <a:r>
              <a:rPr lang="en-US" dirty="0">
                <a:solidFill>
                  <a:srgbClr val="FFFF00"/>
                </a:solidFill>
              </a:rPr>
              <a:t>3.Features</a:t>
            </a:r>
          </a:p>
          <a:p>
            <a:r>
              <a:rPr lang="en-US" dirty="0">
                <a:solidFill>
                  <a:srgbClr val="FFFF00"/>
                </a:solidFill>
              </a:rPr>
              <a:t>4.Flowchart</a:t>
            </a:r>
          </a:p>
          <a:p>
            <a:r>
              <a:rPr lang="en-US" dirty="0">
                <a:solidFill>
                  <a:srgbClr val="FFFF00"/>
                </a:solidFill>
              </a:rPr>
              <a:t>5.Execution</a:t>
            </a:r>
          </a:p>
          <a:p>
            <a:r>
              <a:rPr lang="en-US" dirty="0">
                <a:solidFill>
                  <a:srgbClr val="FFFF00"/>
                </a:solidFill>
              </a:rPr>
              <a:t>6.Benefits</a:t>
            </a:r>
          </a:p>
          <a:p>
            <a:r>
              <a:rPr lang="en-US" dirty="0">
                <a:solidFill>
                  <a:srgbClr val="FFFF00"/>
                </a:solidFill>
              </a:rPr>
              <a:t>7.Conclusion</a:t>
            </a:r>
            <a:endParaRPr lang="en-IN" dirty="0">
              <a:solidFill>
                <a:srgbClr val="FFFF00"/>
              </a:solidFill>
            </a:endParaRPr>
          </a:p>
        </p:txBody>
      </p:sp>
    </p:spTree>
    <p:extLst>
      <p:ext uri="{BB962C8B-B14F-4D97-AF65-F5344CB8AC3E}">
        <p14:creationId xmlns:p14="http://schemas.microsoft.com/office/powerpoint/2010/main" val="413909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12A5-168F-F7EE-E07D-7F6C3F12F85C}"/>
              </a:ext>
            </a:extLst>
          </p:cNvPr>
          <p:cNvSpPr>
            <a:spLocks noGrp="1"/>
          </p:cNvSpPr>
          <p:nvPr>
            <p:ph type="title"/>
          </p:nvPr>
        </p:nvSpPr>
        <p:spPr/>
        <p:txBody>
          <a:bodyPr/>
          <a:lstStyle/>
          <a:p>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6685734F-DCF6-7650-5981-5BBB8B08650C}"/>
              </a:ext>
            </a:extLst>
          </p:cNvPr>
          <p:cNvSpPr>
            <a:spLocks noGrp="1"/>
          </p:cNvSpPr>
          <p:nvPr>
            <p:ph idx="1"/>
          </p:nvPr>
        </p:nvSpPr>
        <p:spPr/>
        <p:txBody>
          <a:bodyPr>
            <a:normAutofit lnSpcReduction="10000"/>
          </a:bodyPr>
          <a:lstStyle/>
          <a:p>
            <a:r>
              <a:rPr lang="en-US" dirty="0">
                <a:solidFill>
                  <a:srgbClr val="FFFF00"/>
                </a:solidFill>
              </a:rPr>
              <a:t>The Telecom industry has been experiencing tremendous growth for some time now. However, this growth comes with some challenges. The best part is: that many of these challenges can be easily solved by telecom billing software. During the previous few years that the billing system has received significance equivalent to other aspects of the telecom sector. Billing solution providers globally have continually added numerous structures to their solutions to ensure both consumers and telecom operators do not face any billing-related concerns.</a:t>
            </a:r>
            <a:endParaRPr lang="en-IN" dirty="0">
              <a:solidFill>
                <a:srgbClr val="FFFF00"/>
              </a:solidFill>
            </a:endParaRPr>
          </a:p>
          <a:p>
            <a:endParaRPr lang="en-IN" dirty="0"/>
          </a:p>
        </p:txBody>
      </p:sp>
    </p:spTree>
    <p:extLst>
      <p:ext uri="{BB962C8B-B14F-4D97-AF65-F5344CB8AC3E}">
        <p14:creationId xmlns:p14="http://schemas.microsoft.com/office/powerpoint/2010/main" val="173243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7110-8AE7-F954-54CC-70E346DAE66B}"/>
              </a:ext>
            </a:extLst>
          </p:cNvPr>
          <p:cNvSpPr>
            <a:spLocks noGrp="1"/>
          </p:cNvSpPr>
          <p:nvPr>
            <p:ph type="title"/>
          </p:nvPr>
        </p:nvSpPr>
        <p:spPr/>
        <p:txBody>
          <a:bodyPr/>
          <a:lstStyle/>
          <a:p>
            <a:r>
              <a:rPr lang="en-US" dirty="0">
                <a:solidFill>
                  <a:schemeClr val="bg1"/>
                </a:solidFill>
              </a:rPr>
              <a:t>ABSTRACT</a:t>
            </a:r>
            <a:endParaRPr lang="en-IN" dirty="0">
              <a:solidFill>
                <a:schemeClr val="bg1"/>
              </a:solidFill>
            </a:endParaRPr>
          </a:p>
        </p:txBody>
      </p:sp>
      <p:sp>
        <p:nvSpPr>
          <p:cNvPr id="3" name="Content Placeholder 2">
            <a:extLst>
              <a:ext uri="{FF2B5EF4-FFF2-40B4-BE49-F238E27FC236}">
                <a16:creationId xmlns:a16="http://schemas.microsoft.com/office/drawing/2014/main" id="{254D8BDA-B2BF-B060-CC91-C51766766B34}"/>
              </a:ext>
            </a:extLst>
          </p:cNvPr>
          <p:cNvSpPr>
            <a:spLocks noGrp="1"/>
          </p:cNvSpPr>
          <p:nvPr>
            <p:ph idx="1"/>
          </p:nvPr>
        </p:nvSpPr>
        <p:spPr/>
        <p:txBody>
          <a:bodyPr>
            <a:normAutofit fontScale="77500" lnSpcReduction="20000"/>
          </a:bodyPr>
          <a:lstStyle/>
          <a:p>
            <a:r>
              <a:rPr lang="en-US" dirty="0">
                <a:solidFill>
                  <a:srgbClr val="FFFF00"/>
                </a:solidFill>
              </a:rPr>
              <a:t>This project deals with the idea of developing the mini project of a telecom management system in c programming language. this project covers all the basic c programming concepts like conditional statements, loops, switch cases, etc.it contains various features:</a:t>
            </a:r>
          </a:p>
          <a:p>
            <a:pPr marL="0" indent="0">
              <a:buNone/>
            </a:pPr>
            <a:endParaRPr lang="en-US" dirty="0">
              <a:solidFill>
                <a:srgbClr val="002060"/>
              </a:solidFill>
            </a:endParaRPr>
          </a:p>
          <a:p>
            <a:r>
              <a:rPr lang="en-US" dirty="0"/>
              <a:t> </a:t>
            </a:r>
            <a:r>
              <a:rPr lang="en-US" dirty="0">
                <a:solidFill>
                  <a:srgbClr val="FFFF00"/>
                </a:solidFill>
              </a:rPr>
              <a:t>Registration or adding new records </a:t>
            </a:r>
          </a:p>
          <a:p>
            <a:r>
              <a:rPr lang="en-US" dirty="0">
                <a:solidFill>
                  <a:srgbClr val="FFFF00"/>
                </a:solidFill>
              </a:rPr>
              <a:t>Viewing the existing records </a:t>
            </a:r>
          </a:p>
          <a:p>
            <a:r>
              <a:rPr lang="en-US" dirty="0">
                <a:solidFill>
                  <a:srgbClr val="FFFF00"/>
                </a:solidFill>
              </a:rPr>
              <a:t>Changing information or modifying records</a:t>
            </a:r>
          </a:p>
          <a:p>
            <a:r>
              <a:rPr lang="en-US" dirty="0">
                <a:solidFill>
                  <a:srgbClr val="FFFF00"/>
                </a:solidFill>
              </a:rPr>
              <a:t> Searching records</a:t>
            </a:r>
          </a:p>
          <a:p>
            <a:r>
              <a:rPr lang="en-US" dirty="0">
                <a:solidFill>
                  <a:srgbClr val="FFFF00"/>
                </a:solidFill>
              </a:rPr>
              <a:t> Payment option </a:t>
            </a:r>
            <a:endParaRPr lang="en-IN" dirty="0">
              <a:solidFill>
                <a:srgbClr val="FFFF00"/>
              </a:solidFill>
            </a:endParaRPr>
          </a:p>
          <a:p>
            <a:endParaRPr lang="en-IN" dirty="0"/>
          </a:p>
        </p:txBody>
      </p:sp>
    </p:spTree>
    <p:extLst>
      <p:ext uri="{BB962C8B-B14F-4D97-AF65-F5344CB8AC3E}">
        <p14:creationId xmlns:p14="http://schemas.microsoft.com/office/powerpoint/2010/main" val="261208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7CBB-1BC2-2C91-8329-BA04CA443B17}"/>
              </a:ext>
            </a:extLst>
          </p:cNvPr>
          <p:cNvSpPr>
            <a:spLocks noGrp="1"/>
          </p:cNvSpPr>
          <p:nvPr>
            <p:ph type="title"/>
          </p:nvPr>
        </p:nvSpPr>
        <p:spPr/>
        <p:txBody>
          <a:bodyPr/>
          <a:lstStyle/>
          <a:p>
            <a:r>
              <a:rPr lang="en-US" dirty="0">
                <a:solidFill>
                  <a:schemeClr val="bg1"/>
                </a:solidFill>
              </a:rPr>
              <a:t>FEATURES</a:t>
            </a:r>
            <a:endParaRPr lang="en-IN" dirty="0">
              <a:solidFill>
                <a:schemeClr val="bg1"/>
              </a:solidFill>
            </a:endParaRPr>
          </a:p>
        </p:txBody>
      </p:sp>
      <p:sp>
        <p:nvSpPr>
          <p:cNvPr id="3" name="Content Placeholder 2">
            <a:extLst>
              <a:ext uri="{FF2B5EF4-FFF2-40B4-BE49-F238E27FC236}">
                <a16:creationId xmlns:a16="http://schemas.microsoft.com/office/drawing/2014/main" id="{04425008-71D7-30B6-4E95-217AC29EDC50}"/>
              </a:ext>
            </a:extLst>
          </p:cNvPr>
          <p:cNvSpPr>
            <a:spLocks noGrp="1"/>
          </p:cNvSpPr>
          <p:nvPr>
            <p:ph idx="1"/>
          </p:nvPr>
        </p:nvSpPr>
        <p:spPr/>
        <p:txBody>
          <a:bodyPr>
            <a:normAutofit fontScale="55000" lnSpcReduction="20000"/>
          </a:bodyPr>
          <a:lstStyle/>
          <a:p>
            <a:r>
              <a:rPr lang="en-US" dirty="0">
                <a:solidFill>
                  <a:srgbClr val="002060"/>
                </a:solidFill>
              </a:rPr>
              <a:t>This project is to create an online telecom billing system. On running the C program, one will be directed to the Telecom Billing system’s main menu:</a:t>
            </a:r>
          </a:p>
          <a:p>
            <a:endParaRPr lang="en-US" dirty="0"/>
          </a:p>
          <a:p>
            <a:r>
              <a:rPr lang="en-US" dirty="0">
                <a:solidFill>
                  <a:srgbClr val="FFFF00"/>
                </a:solidFill>
              </a:rPr>
              <a:t> 1. For Adding new Records.</a:t>
            </a:r>
          </a:p>
          <a:p>
            <a:r>
              <a:rPr lang="en-US" dirty="0">
                <a:solidFill>
                  <a:srgbClr val="FFFF00"/>
                </a:solidFill>
              </a:rPr>
              <a:t> 2. For listing records .</a:t>
            </a:r>
          </a:p>
          <a:p>
            <a:r>
              <a:rPr lang="en-US" dirty="0">
                <a:solidFill>
                  <a:srgbClr val="FFFF00"/>
                </a:solidFill>
              </a:rPr>
              <a:t> 3. For Modifying records .</a:t>
            </a:r>
          </a:p>
          <a:p>
            <a:r>
              <a:rPr lang="en-US" dirty="0">
                <a:solidFill>
                  <a:srgbClr val="FFFF00"/>
                </a:solidFill>
              </a:rPr>
              <a:t> 4. For Payments.</a:t>
            </a:r>
          </a:p>
          <a:p>
            <a:r>
              <a:rPr lang="en-US" dirty="0">
                <a:solidFill>
                  <a:srgbClr val="FFFF00"/>
                </a:solidFill>
              </a:rPr>
              <a:t> 5. For searching Records.</a:t>
            </a:r>
          </a:p>
          <a:p>
            <a:r>
              <a:rPr lang="en-US" dirty="0">
                <a:solidFill>
                  <a:srgbClr val="FFFF00"/>
                </a:solidFill>
              </a:rPr>
              <a:t> 6. For deleting records .</a:t>
            </a:r>
          </a:p>
          <a:p>
            <a:r>
              <a:rPr lang="en-US" dirty="0">
                <a:solidFill>
                  <a:srgbClr val="FFFF00"/>
                </a:solidFill>
              </a:rPr>
              <a:t> 7. For exit On choosing any one of the above options, the user will be able to    perform the desired action. The interface is extremely user-friendly.</a:t>
            </a:r>
            <a:endParaRPr lang="en-IN" dirty="0">
              <a:solidFill>
                <a:srgbClr val="FFFF00"/>
              </a:solidFill>
            </a:endParaRPr>
          </a:p>
          <a:p>
            <a:endParaRPr lang="en-IN" dirty="0"/>
          </a:p>
        </p:txBody>
      </p:sp>
    </p:spTree>
    <p:extLst>
      <p:ext uri="{BB962C8B-B14F-4D97-AF65-F5344CB8AC3E}">
        <p14:creationId xmlns:p14="http://schemas.microsoft.com/office/powerpoint/2010/main" val="309939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ECA5-2EA7-4B86-51B1-A9E6B7D8D3F2}"/>
              </a:ext>
            </a:extLst>
          </p:cNvPr>
          <p:cNvSpPr>
            <a:spLocks noGrp="1"/>
          </p:cNvSpPr>
          <p:nvPr>
            <p:ph type="title"/>
          </p:nvPr>
        </p:nvSpPr>
        <p:spPr>
          <a:xfrm>
            <a:off x="1143001" y="-101600"/>
            <a:ext cx="9905998" cy="1478570"/>
          </a:xfrm>
        </p:spPr>
        <p:txBody>
          <a:bodyPr/>
          <a:lstStyle/>
          <a:p>
            <a:r>
              <a:rPr lang="en-US" dirty="0">
                <a:solidFill>
                  <a:schemeClr val="bg1"/>
                </a:solidFill>
              </a:rPr>
              <a:t>FLOWCHART</a:t>
            </a:r>
            <a:endParaRPr lang="en-IN" dirty="0">
              <a:solidFill>
                <a:schemeClr val="bg1"/>
              </a:solidFill>
            </a:endParaRPr>
          </a:p>
        </p:txBody>
      </p:sp>
      <p:pic>
        <p:nvPicPr>
          <p:cNvPr id="6" name="Content Placeholder 5">
            <a:extLst>
              <a:ext uri="{FF2B5EF4-FFF2-40B4-BE49-F238E27FC236}">
                <a16:creationId xmlns:a16="http://schemas.microsoft.com/office/drawing/2014/main" id="{F77D72E5-0EEF-D7A5-5524-46986014B4CC}"/>
              </a:ext>
            </a:extLst>
          </p:cNvPr>
          <p:cNvPicPr>
            <a:picLocks noGrp="1" noChangeAspect="1"/>
          </p:cNvPicPr>
          <p:nvPr>
            <p:ph idx="1"/>
          </p:nvPr>
        </p:nvPicPr>
        <p:blipFill>
          <a:blip r:embed="rId2"/>
          <a:stretch>
            <a:fillRect/>
          </a:stretch>
        </p:blipFill>
        <p:spPr>
          <a:xfrm>
            <a:off x="1369006" y="1036320"/>
            <a:ext cx="5905554" cy="5648960"/>
          </a:xfrm>
        </p:spPr>
      </p:pic>
    </p:spTree>
    <p:extLst>
      <p:ext uri="{BB962C8B-B14F-4D97-AF65-F5344CB8AC3E}">
        <p14:creationId xmlns:p14="http://schemas.microsoft.com/office/powerpoint/2010/main" val="207803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59AFE8A9-2540-AB35-2B2B-EE92C1589D38}"/>
              </a:ext>
            </a:extLst>
          </p:cNvPr>
          <p:cNvPicPr>
            <a:picLocks noGrp="1" noChangeAspect="1"/>
          </p:cNvPicPr>
          <p:nvPr>
            <p:ph idx="1"/>
          </p:nvPr>
        </p:nvPicPr>
        <p:blipFill>
          <a:blip r:embed="rId2"/>
          <a:stretch>
            <a:fillRect/>
          </a:stretch>
        </p:blipFill>
        <p:spPr>
          <a:xfrm>
            <a:off x="304801" y="3898820"/>
            <a:ext cx="10160000" cy="2717959"/>
          </a:xfrm>
        </p:spPr>
      </p:pic>
      <p:pic>
        <p:nvPicPr>
          <p:cNvPr id="8" name="Picture 7">
            <a:extLst>
              <a:ext uri="{FF2B5EF4-FFF2-40B4-BE49-F238E27FC236}">
                <a16:creationId xmlns:a16="http://schemas.microsoft.com/office/drawing/2014/main" id="{3E74A8DB-5C4E-E088-9F86-A1724D53D64E}"/>
              </a:ext>
            </a:extLst>
          </p:cNvPr>
          <p:cNvPicPr>
            <a:picLocks noChangeAspect="1"/>
          </p:cNvPicPr>
          <p:nvPr/>
        </p:nvPicPr>
        <p:blipFill>
          <a:blip r:embed="rId3"/>
          <a:stretch>
            <a:fillRect/>
          </a:stretch>
        </p:blipFill>
        <p:spPr>
          <a:xfrm>
            <a:off x="177620" y="1244441"/>
            <a:ext cx="4022796" cy="1884839"/>
          </a:xfrm>
          <a:prstGeom prst="rect">
            <a:avLst/>
          </a:prstGeom>
        </p:spPr>
      </p:pic>
      <p:pic>
        <p:nvPicPr>
          <p:cNvPr id="10" name="Picture 9">
            <a:extLst>
              <a:ext uri="{FF2B5EF4-FFF2-40B4-BE49-F238E27FC236}">
                <a16:creationId xmlns:a16="http://schemas.microsoft.com/office/drawing/2014/main" id="{B546B478-DECE-C570-A59B-5067940B735A}"/>
              </a:ext>
            </a:extLst>
          </p:cNvPr>
          <p:cNvPicPr>
            <a:picLocks noChangeAspect="1"/>
          </p:cNvPicPr>
          <p:nvPr/>
        </p:nvPicPr>
        <p:blipFill>
          <a:blip r:embed="rId4"/>
          <a:stretch>
            <a:fillRect/>
          </a:stretch>
        </p:blipFill>
        <p:spPr>
          <a:xfrm>
            <a:off x="4335033" y="739060"/>
            <a:ext cx="7856967" cy="2895600"/>
          </a:xfrm>
          <a:prstGeom prst="rect">
            <a:avLst/>
          </a:prstGeom>
        </p:spPr>
      </p:pic>
      <p:sp>
        <p:nvSpPr>
          <p:cNvPr id="13" name="TextBox 12">
            <a:extLst>
              <a:ext uri="{FF2B5EF4-FFF2-40B4-BE49-F238E27FC236}">
                <a16:creationId xmlns:a16="http://schemas.microsoft.com/office/drawing/2014/main" id="{F6FFA47F-8287-FFB9-8AAD-5D6A2914E31E}"/>
              </a:ext>
            </a:extLst>
          </p:cNvPr>
          <p:cNvSpPr txBox="1"/>
          <p:nvPr/>
        </p:nvSpPr>
        <p:spPr>
          <a:xfrm>
            <a:off x="304801" y="554394"/>
            <a:ext cx="1635760" cy="369332"/>
          </a:xfrm>
          <a:prstGeom prst="rect">
            <a:avLst/>
          </a:prstGeom>
          <a:noFill/>
        </p:spPr>
        <p:txBody>
          <a:bodyPr wrap="square" rtlCol="0">
            <a:spAutoFit/>
          </a:bodyPr>
          <a:lstStyle/>
          <a:p>
            <a:r>
              <a:rPr lang="en-US" dirty="0">
                <a:solidFill>
                  <a:schemeClr val="bg1"/>
                </a:solidFill>
              </a:rPr>
              <a:t>MENU</a:t>
            </a:r>
            <a:endParaRPr lang="en-IN" dirty="0">
              <a:solidFill>
                <a:schemeClr val="bg1"/>
              </a:solidFill>
            </a:endParaRPr>
          </a:p>
        </p:txBody>
      </p:sp>
      <p:sp>
        <p:nvSpPr>
          <p:cNvPr id="15" name="TextBox 14">
            <a:extLst>
              <a:ext uri="{FF2B5EF4-FFF2-40B4-BE49-F238E27FC236}">
                <a16:creationId xmlns:a16="http://schemas.microsoft.com/office/drawing/2014/main" id="{0A5289A5-A177-3ACA-7726-EFE286D29FEA}"/>
              </a:ext>
            </a:extLst>
          </p:cNvPr>
          <p:cNvSpPr txBox="1"/>
          <p:nvPr/>
        </p:nvSpPr>
        <p:spPr>
          <a:xfrm>
            <a:off x="4335033" y="254000"/>
            <a:ext cx="3244327" cy="369332"/>
          </a:xfrm>
          <a:prstGeom prst="rect">
            <a:avLst/>
          </a:prstGeom>
          <a:noFill/>
        </p:spPr>
        <p:txBody>
          <a:bodyPr wrap="square" rtlCol="0">
            <a:spAutoFit/>
          </a:bodyPr>
          <a:lstStyle/>
          <a:p>
            <a:r>
              <a:rPr lang="en-US" dirty="0">
                <a:solidFill>
                  <a:schemeClr val="bg1"/>
                </a:solidFill>
              </a:rPr>
              <a:t>For Adding Records </a:t>
            </a:r>
            <a:endParaRPr lang="en-IN" dirty="0">
              <a:solidFill>
                <a:schemeClr val="bg1"/>
              </a:solidFill>
            </a:endParaRPr>
          </a:p>
        </p:txBody>
      </p:sp>
      <p:sp>
        <p:nvSpPr>
          <p:cNvPr id="16" name="TextBox 15">
            <a:extLst>
              <a:ext uri="{FF2B5EF4-FFF2-40B4-BE49-F238E27FC236}">
                <a16:creationId xmlns:a16="http://schemas.microsoft.com/office/drawing/2014/main" id="{EB1E0F18-E1AB-7241-F959-869B85FD2232}"/>
              </a:ext>
            </a:extLst>
          </p:cNvPr>
          <p:cNvSpPr txBox="1"/>
          <p:nvPr/>
        </p:nvSpPr>
        <p:spPr>
          <a:xfrm>
            <a:off x="304801" y="3429000"/>
            <a:ext cx="3291839" cy="369332"/>
          </a:xfrm>
          <a:prstGeom prst="rect">
            <a:avLst/>
          </a:prstGeom>
          <a:noFill/>
        </p:spPr>
        <p:txBody>
          <a:bodyPr wrap="square" rtlCol="0">
            <a:spAutoFit/>
          </a:bodyPr>
          <a:lstStyle/>
          <a:p>
            <a:r>
              <a:rPr lang="en-US" dirty="0">
                <a:solidFill>
                  <a:schemeClr val="bg1"/>
                </a:solidFill>
              </a:rPr>
              <a:t>Listing Records</a:t>
            </a:r>
            <a:endParaRPr lang="en-IN" dirty="0">
              <a:solidFill>
                <a:schemeClr val="bg1"/>
              </a:solidFill>
            </a:endParaRPr>
          </a:p>
        </p:txBody>
      </p:sp>
    </p:spTree>
    <p:extLst>
      <p:ext uri="{BB962C8B-B14F-4D97-AF65-F5344CB8AC3E}">
        <p14:creationId xmlns:p14="http://schemas.microsoft.com/office/powerpoint/2010/main" val="31819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3182-9936-1233-E15E-62AB978F0AF8}"/>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996F7048-7DDB-2BFC-C199-ABDF35838AF0}"/>
              </a:ext>
            </a:extLst>
          </p:cNvPr>
          <p:cNvPicPr>
            <a:picLocks noGrp="1" noChangeAspect="1"/>
          </p:cNvPicPr>
          <p:nvPr>
            <p:ph idx="1"/>
          </p:nvPr>
        </p:nvPicPr>
        <p:blipFill>
          <a:blip r:embed="rId2"/>
          <a:stretch>
            <a:fillRect/>
          </a:stretch>
        </p:blipFill>
        <p:spPr>
          <a:xfrm>
            <a:off x="7136924" y="1253807"/>
            <a:ext cx="4210050" cy="2409825"/>
          </a:xfrm>
        </p:spPr>
      </p:pic>
      <p:pic>
        <p:nvPicPr>
          <p:cNvPr id="6" name="Picture 5">
            <a:extLst>
              <a:ext uri="{FF2B5EF4-FFF2-40B4-BE49-F238E27FC236}">
                <a16:creationId xmlns:a16="http://schemas.microsoft.com/office/drawing/2014/main" id="{99C73D6F-3032-51BA-A54F-59C8E1B963B3}"/>
              </a:ext>
            </a:extLst>
          </p:cNvPr>
          <p:cNvPicPr>
            <a:picLocks noChangeAspect="1"/>
          </p:cNvPicPr>
          <p:nvPr/>
        </p:nvPicPr>
        <p:blipFill>
          <a:blip r:embed="rId3"/>
          <a:stretch>
            <a:fillRect/>
          </a:stretch>
        </p:blipFill>
        <p:spPr>
          <a:xfrm>
            <a:off x="439309" y="939322"/>
            <a:ext cx="6410436" cy="3038793"/>
          </a:xfrm>
          <a:prstGeom prst="rect">
            <a:avLst/>
          </a:prstGeom>
        </p:spPr>
      </p:pic>
      <p:pic>
        <p:nvPicPr>
          <p:cNvPr id="10" name="Picture 9">
            <a:extLst>
              <a:ext uri="{FF2B5EF4-FFF2-40B4-BE49-F238E27FC236}">
                <a16:creationId xmlns:a16="http://schemas.microsoft.com/office/drawing/2014/main" id="{E0CE5AF0-3BAF-5DC5-C7EB-96FCF89852D2}"/>
              </a:ext>
            </a:extLst>
          </p:cNvPr>
          <p:cNvPicPr>
            <a:picLocks noChangeAspect="1"/>
          </p:cNvPicPr>
          <p:nvPr/>
        </p:nvPicPr>
        <p:blipFill>
          <a:blip r:embed="rId4"/>
          <a:stretch>
            <a:fillRect/>
          </a:stretch>
        </p:blipFill>
        <p:spPr>
          <a:xfrm>
            <a:off x="810895" y="5163184"/>
            <a:ext cx="6038850" cy="1295400"/>
          </a:xfrm>
          <a:prstGeom prst="rect">
            <a:avLst/>
          </a:prstGeom>
        </p:spPr>
      </p:pic>
      <p:sp>
        <p:nvSpPr>
          <p:cNvPr id="11" name="TextBox 10">
            <a:extLst>
              <a:ext uri="{FF2B5EF4-FFF2-40B4-BE49-F238E27FC236}">
                <a16:creationId xmlns:a16="http://schemas.microsoft.com/office/drawing/2014/main" id="{18AE1365-2A3C-97B1-8993-02E36D3D5D4F}"/>
              </a:ext>
            </a:extLst>
          </p:cNvPr>
          <p:cNvSpPr txBox="1"/>
          <p:nvPr/>
        </p:nvSpPr>
        <p:spPr>
          <a:xfrm>
            <a:off x="894080" y="4480560"/>
            <a:ext cx="3271520" cy="369332"/>
          </a:xfrm>
          <a:prstGeom prst="rect">
            <a:avLst/>
          </a:prstGeom>
          <a:noFill/>
        </p:spPr>
        <p:txBody>
          <a:bodyPr wrap="square" rtlCol="0">
            <a:spAutoFit/>
          </a:bodyPr>
          <a:lstStyle/>
          <a:p>
            <a:r>
              <a:rPr lang="en-US" dirty="0">
                <a:solidFill>
                  <a:schemeClr val="bg1"/>
                </a:solidFill>
              </a:rPr>
              <a:t>For</a:t>
            </a:r>
            <a:r>
              <a:rPr lang="en-US" dirty="0">
                <a:solidFill>
                  <a:srgbClr val="FFFF00"/>
                </a:solidFill>
              </a:rPr>
              <a:t> </a:t>
            </a:r>
            <a:r>
              <a:rPr lang="en-US" dirty="0">
                <a:solidFill>
                  <a:schemeClr val="bg1"/>
                </a:solidFill>
              </a:rPr>
              <a:t>Deleting Records</a:t>
            </a:r>
            <a:endParaRPr lang="en-IN" dirty="0">
              <a:solidFill>
                <a:schemeClr val="bg1"/>
              </a:solidFill>
            </a:endParaRPr>
          </a:p>
        </p:txBody>
      </p:sp>
      <p:sp>
        <p:nvSpPr>
          <p:cNvPr id="12" name="TextBox 11">
            <a:extLst>
              <a:ext uri="{FF2B5EF4-FFF2-40B4-BE49-F238E27FC236}">
                <a16:creationId xmlns:a16="http://schemas.microsoft.com/office/drawing/2014/main" id="{E94E77A8-69CC-0369-891C-EECF47810721}"/>
              </a:ext>
            </a:extLst>
          </p:cNvPr>
          <p:cNvSpPr txBox="1"/>
          <p:nvPr/>
        </p:nvSpPr>
        <p:spPr>
          <a:xfrm>
            <a:off x="7223760" y="690880"/>
            <a:ext cx="2915920" cy="369332"/>
          </a:xfrm>
          <a:prstGeom prst="rect">
            <a:avLst/>
          </a:prstGeom>
          <a:noFill/>
        </p:spPr>
        <p:txBody>
          <a:bodyPr wrap="square" rtlCol="0">
            <a:spAutoFit/>
          </a:bodyPr>
          <a:lstStyle/>
          <a:p>
            <a:r>
              <a:rPr lang="en-US" dirty="0">
                <a:solidFill>
                  <a:schemeClr val="bg1"/>
                </a:solidFill>
              </a:rPr>
              <a:t>For searching Records</a:t>
            </a:r>
            <a:endParaRPr lang="en-IN" dirty="0">
              <a:solidFill>
                <a:schemeClr val="bg1"/>
              </a:solidFill>
            </a:endParaRPr>
          </a:p>
        </p:txBody>
      </p:sp>
      <p:sp>
        <p:nvSpPr>
          <p:cNvPr id="13" name="TextBox 12">
            <a:extLst>
              <a:ext uri="{FF2B5EF4-FFF2-40B4-BE49-F238E27FC236}">
                <a16:creationId xmlns:a16="http://schemas.microsoft.com/office/drawing/2014/main" id="{64D651CB-9449-BA2D-DE15-3566BD5C3921}"/>
              </a:ext>
            </a:extLst>
          </p:cNvPr>
          <p:cNvSpPr txBox="1"/>
          <p:nvPr/>
        </p:nvSpPr>
        <p:spPr>
          <a:xfrm>
            <a:off x="439309" y="296309"/>
            <a:ext cx="3606800" cy="369332"/>
          </a:xfrm>
          <a:prstGeom prst="rect">
            <a:avLst/>
          </a:prstGeom>
          <a:noFill/>
        </p:spPr>
        <p:txBody>
          <a:bodyPr wrap="square" rtlCol="0">
            <a:spAutoFit/>
          </a:bodyPr>
          <a:lstStyle/>
          <a:p>
            <a:r>
              <a:rPr lang="en-US" dirty="0">
                <a:solidFill>
                  <a:schemeClr val="bg1"/>
                </a:solidFill>
              </a:rPr>
              <a:t>For Payment</a:t>
            </a:r>
            <a:endParaRPr lang="en-IN" dirty="0">
              <a:solidFill>
                <a:schemeClr val="bg1"/>
              </a:solidFill>
            </a:endParaRPr>
          </a:p>
        </p:txBody>
      </p:sp>
    </p:spTree>
    <p:extLst>
      <p:ext uri="{BB962C8B-B14F-4D97-AF65-F5344CB8AC3E}">
        <p14:creationId xmlns:p14="http://schemas.microsoft.com/office/powerpoint/2010/main" val="265125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FE0B-4493-EE0E-B6C6-DD4926E4CE08}"/>
              </a:ext>
            </a:extLst>
          </p:cNvPr>
          <p:cNvSpPr>
            <a:spLocks noGrp="1"/>
          </p:cNvSpPr>
          <p:nvPr>
            <p:ph type="title"/>
          </p:nvPr>
        </p:nvSpPr>
        <p:spPr/>
        <p:txBody>
          <a:bodyPr/>
          <a:lstStyle/>
          <a:p>
            <a:r>
              <a:rPr lang="en-US" dirty="0">
                <a:solidFill>
                  <a:schemeClr val="bg1"/>
                </a:solidFill>
              </a:rPr>
              <a:t>BENEFITS</a:t>
            </a:r>
            <a:endParaRPr lang="en-IN" dirty="0">
              <a:solidFill>
                <a:schemeClr val="bg1"/>
              </a:solidFill>
            </a:endParaRPr>
          </a:p>
        </p:txBody>
      </p:sp>
      <p:sp>
        <p:nvSpPr>
          <p:cNvPr id="3" name="Content Placeholder 2">
            <a:extLst>
              <a:ext uri="{FF2B5EF4-FFF2-40B4-BE49-F238E27FC236}">
                <a16:creationId xmlns:a16="http://schemas.microsoft.com/office/drawing/2014/main" id="{4B2CC5F1-B95C-1266-1A86-0F54C823C5A8}"/>
              </a:ext>
            </a:extLst>
          </p:cNvPr>
          <p:cNvSpPr>
            <a:spLocks noGrp="1"/>
          </p:cNvSpPr>
          <p:nvPr>
            <p:ph idx="1"/>
          </p:nvPr>
        </p:nvSpPr>
        <p:spPr/>
        <p:txBody>
          <a:bodyPr/>
          <a:lstStyle/>
          <a:p>
            <a:r>
              <a:rPr lang="en-US" dirty="0">
                <a:solidFill>
                  <a:srgbClr val="FFFF00"/>
                </a:solidFill>
              </a:rPr>
              <a:t> 1. Reducing faults associated with billing .</a:t>
            </a:r>
          </a:p>
          <a:p>
            <a:r>
              <a:rPr lang="en-US" dirty="0">
                <a:solidFill>
                  <a:srgbClr val="FFFF00"/>
                </a:solidFill>
              </a:rPr>
              <a:t> 2. Screening of matching records.</a:t>
            </a:r>
          </a:p>
          <a:p>
            <a:r>
              <a:rPr lang="en-US" dirty="0">
                <a:solidFill>
                  <a:srgbClr val="FFFF00"/>
                </a:solidFill>
              </a:rPr>
              <a:t> 3. Availability of detailed bill. </a:t>
            </a:r>
          </a:p>
          <a:p>
            <a:r>
              <a:rPr lang="en-US" dirty="0">
                <a:solidFill>
                  <a:srgbClr val="FFFF00"/>
                </a:solidFill>
              </a:rPr>
              <a:t> 4. Dealing With Innumerable Customers And Payments.</a:t>
            </a:r>
          </a:p>
          <a:p>
            <a:r>
              <a:rPr lang="en-US" dirty="0">
                <a:solidFill>
                  <a:srgbClr val="FFFF00"/>
                </a:solidFill>
              </a:rPr>
              <a:t> 5. Timely Management of Subscriptions .</a:t>
            </a:r>
          </a:p>
          <a:p>
            <a:r>
              <a:rPr lang="en-US" dirty="0">
                <a:solidFill>
                  <a:srgbClr val="FFFF00"/>
                </a:solidFill>
              </a:rPr>
              <a:t> 6. Customer Data Safety. </a:t>
            </a:r>
            <a:endParaRPr lang="en-IN" dirty="0">
              <a:solidFill>
                <a:srgbClr val="FFFF00"/>
              </a:solidFill>
            </a:endParaRPr>
          </a:p>
          <a:p>
            <a:endParaRPr lang="en-IN" dirty="0"/>
          </a:p>
        </p:txBody>
      </p:sp>
    </p:spTree>
    <p:extLst>
      <p:ext uri="{BB962C8B-B14F-4D97-AF65-F5344CB8AC3E}">
        <p14:creationId xmlns:p14="http://schemas.microsoft.com/office/powerpoint/2010/main" val="4056019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89</TotalTime>
  <Words>459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vt:lpstr>
      <vt:lpstr>Calibri</vt:lpstr>
      <vt:lpstr>Tw Cen MT</vt:lpstr>
      <vt:lpstr>Circuit</vt:lpstr>
      <vt:lpstr>Telecom Billing System</vt:lpstr>
      <vt:lpstr>Table of contents </vt:lpstr>
      <vt:lpstr>INTRODUCTION</vt:lpstr>
      <vt:lpstr>ABSTRACT</vt:lpstr>
      <vt:lpstr>FEATURES</vt:lpstr>
      <vt:lpstr>FLOWCHART</vt:lpstr>
      <vt:lpstr>PowerPoint Presentation</vt:lpstr>
      <vt:lpstr>PowerPoint Presentation</vt:lpstr>
      <vt:lpstr>BENEFITS</vt:lpstr>
      <vt:lpstr>COCLUSION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Billing System</dc:title>
  <dc:creator>manas</dc:creator>
  <cp:lastModifiedBy>manas</cp:lastModifiedBy>
  <cp:revision>1</cp:revision>
  <dcterms:created xsi:type="dcterms:W3CDTF">2022-06-26T08:07:35Z</dcterms:created>
  <dcterms:modified xsi:type="dcterms:W3CDTF">2022-06-26T09:37:15Z</dcterms:modified>
</cp:coreProperties>
</file>