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8" r:id="rId2"/>
    <p:sldId id="259" r:id="rId3"/>
    <p:sldId id="269" r:id="rId4"/>
    <p:sldId id="264" r:id="rId5"/>
    <p:sldId id="260" r:id="rId6"/>
    <p:sldId id="267" r:id="rId7"/>
    <p:sldId id="263" r:id="rId8"/>
    <p:sldId id="268" r:id="rId9"/>
    <p:sldId id="265" r:id="rId10"/>
    <p:sldId id="262" r:id="rId11"/>
  </p:sldIdLst>
  <p:sldSz cx="9144000" cy="5143500" type="screen16x9"/>
  <p:notesSz cx="6858000" cy="9144000"/>
  <p:embeddedFontLst>
    <p:embeddedFont>
      <p:font typeface="Arial Unicode MS" panose="020B0604020202020204" pitchFamily="34" charset="-128"/>
      <p:regular r:id="rId13"/>
    </p:embeddedFont>
    <p:embeddedFont>
      <p:font typeface="Arial Black" panose="020B0A04020102020204" pitchFamily="34" charset="0"/>
      <p:bold r:id="rId14"/>
    </p:embeddedFont>
    <p:embeddedFont>
      <p:font typeface="Montserrat"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4" y="2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TYBYpzYN9PMQ1rK6DsqI5zCJ7LY5X1Kk?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data.gov.in/resource/passenger-bus-transport-operational-aggregates-during-1979-80" TargetMode="External"/><Relationship Id="rId7" Type="http://schemas.openxmlformats.org/officeDocument/2006/relationships/hyperlink" Target="https://www.data.gov.in/catalog/road-transport-year-book-2019-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data.gov.in/catalog/road-transport-year-book-2017-18-2018-19" TargetMode="External"/><Relationship Id="rId5" Type="http://schemas.openxmlformats.org/officeDocument/2006/relationships/hyperlink" Target="https://www.data.gov.in/resource/basic-fare-ordinary-passenger-trains-vis-vis-express-trains-over-non-suburban-sections" TargetMode="External"/><Relationship Id="rId4" Type="http://schemas.openxmlformats.org/officeDocument/2006/relationships/hyperlink" Target="https://www.data.gov.in/catalog/review-performance-state-road-transport-undertakings-srtus-april2016-march-20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3"/>
          <p:cNvSpPr txBox="1">
            <a:spLocks noGrp="1"/>
          </p:cNvSpPr>
          <p:nvPr>
            <p:ph type="title" idx="2"/>
          </p:nvPr>
        </p:nvSpPr>
        <p:spPr>
          <a:xfrm>
            <a:off x="366600" y="3505488"/>
            <a:ext cx="5657682" cy="900989"/>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dirty="0"/>
              <a:t>Janesh Kapoor (Student)</a:t>
            </a:r>
            <a:br>
              <a:rPr lang="en" dirty="0"/>
            </a:br>
            <a:r>
              <a:rPr lang="en" dirty="0"/>
              <a:t>IIIT Delhi</a:t>
            </a:r>
            <a:br>
              <a:rPr lang="en" dirty="0"/>
            </a:br>
            <a:r>
              <a:rPr lang="en" dirty="0"/>
              <a:t>Naukri.com</a:t>
            </a:r>
            <a:endParaRPr dirty="0"/>
          </a:p>
        </p:txBody>
      </p:sp>
      <p:sp>
        <p:nvSpPr>
          <p:cNvPr id="80" name="Google Shape;80;p3"/>
          <p:cNvSpPr txBox="1">
            <a:spLocks noGrp="1"/>
          </p:cNvSpPr>
          <p:nvPr>
            <p:ph type="title" idx="3"/>
          </p:nvPr>
        </p:nvSpPr>
        <p:spPr>
          <a:xfrm>
            <a:off x="366600" y="975523"/>
            <a:ext cx="7410900" cy="1920300"/>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chemeClr val="dk1"/>
              </a:buClr>
              <a:buSzPts val="4400"/>
              <a:buNone/>
            </a:pPr>
            <a:r>
              <a:rPr lang="en" dirty="0"/>
              <a:t>Public Transport</a:t>
            </a:r>
            <a:endParaRPr dirty="0"/>
          </a:p>
        </p:txBody>
      </p:sp>
      <p:sp>
        <p:nvSpPr>
          <p:cNvPr id="15" name="TextBox 14">
            <a:extLst>
              <a:ext uri="{FF2B5EF4-FFF2-40B4-BE49-F238E27FC236}">
                <a16:creationId xmlns:a16="http://schemas.microsoft.com/office/drawing/2014/main" id="{A1DEFEEB-DE14-B6BD-266E-F1E2C71581D5}"/>
              </a:ext>
            </a:extLst>
          </p:cNvPr>
          <p:cNvSpPr txBox="1"/>
          <p:nvPr/>
        </p:nvSpPr>
        <p:spPr>
          <a:xfrm>
            <a:off x="366600" y="2823042"/>
            <a:ext cx="8646527" cy="600164"/>
          </a:xfrm>
          <a:prstGeom prst="rect">
            <a:avLst/>
          </a:prstGeom>
          <a:noFill/>
        </p:spPr>
        <p:txBody>
          <a:bodyPr wrap="square">
            <a:spAutoFit/>
          </a:bodyPr>
          <a:lstStyle/>
          <a:p>
            <a:r>
              <a:rPr lang="en-US" sz="1100" b="1" dirty="0"/>
              <a:t>Public Transport and Sustainability: Enhancing Availability, Accessibility, and Hygiene for a Growing Population. </a:t>
            </a:r>
            <a:r>
              <a:rPr lang="en" sz="1100" dirty="0"/>
              <a:t>As the cities become more populated, there’s an innate demand for the availability of public transportation and even more so for micro-mobility. </a:t>
            </a:r>
            <a:r>
              <a:rPr lang="en-US" sz="1100" dirty="0"/>
              <a:t>With this dashboard, we aim to improve the overall road and transport infrastructure of our country.</a:t>
            </a:r>
            <a:endParaRPr lang="en-IN" sz="1100" dirty="0"/>
          </a:p>
        </p:txBody>
      </p:sp>
      <p:sp>
        <p:nvSpPr>
          <p:cNvPr id="19" name="TextBox 18">
            <a:extLst>
              <a:ext uri="{FF2B5EF4-FFF2-40B4-BE49-F238E27FC236}">
                <a16:creationId xmlns:a16="http://schemas.microsoft.com/office/drawing/2014/main" id="{F3501B08-788A-A677-BCAD-052BDE6E49BA}"/>
              </a:ext>
            </a:extLst>
          </p:cNvPr>
          <p:cNvSpPr txBox="1"/>
          <p:nvPr/>
        </p:nvSpPr>
        <p:spPr>
          <a:xfrm>
            <a:off x="366600" y="1649441"/>
            <a:ext cx="4602796" cy="286232"/>
          </a:xfrm>
          <a:prstGeom prst="rect">
            <a:avLst/>
          </a:prstGeom>
          <a:noFill/>
        </p:spPr>
        <p:txBody>
          <a:bodyPr wrap="square">
            <a:spAutoFit/>
          </a:bodyPr>
          <a:lstStyle/>
          <a:p>
            <a:pPr marL="0" lvl="0" indent="0" algn="l" rtl="0">
              <a:lnSpc>
                <a:spcPct val="90000"/>
              </a:lnSpc>
              <a:spcBef>
                <a:spcPts val="0"/>
              </a:spcBef>
              <a:spcAft>
                <a:spcPts val="0"/>
              </a:spcAft>
              <a:buNone/>
            </a:pPr>
            <a:r>
              <a:rPr lang="en-US" b="1" u="sng" dirty="0">
                <a:solidFill>
                  <a:schemeClr val="dk1"/>
                </a:solidFill>
                <a:hlinkClick r:id="rId3">
                  <a:extLst>
                    <a:ext uri="{A12FA001-AC4F-418D-AE19-62706E023703}">
                      <ahyp:hlinkClr xmlns:ahyp="http://schemas.microsoft.com/office/drawing/2018/hyperlinkcolor" val="tx"/>
                    </a:ext>
                  </a:extLst>
                </a:hlinkClick>
              </a:rPr>
              <a:t>Click here for Video Presentation</a:t>
            </a:r>
            <a:endParaRPr lang="en-US"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332100" y="426600"/>
            <a:ext cx="2553600" cy="4268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US" sz="1200" dirty="0"/>
              <a:t>Public transport systems in urban areas require proactive data-driven solutions to address growing demand and ensure sustainability.</a:t>
            </a:r>
          </a:p>
          <a:p>
            <a:pPr marR="0" lvl="0" algn="just" rtl="0">
              <a:lnSpc>
                <a:spcPct val="115000"/>
              </a:lnSpc>
              <a:spcBef>
                <a:spcPts val="0"/>
              </a:spcBef>
              <a:spcAft>
                <a:spcPts val="0"/>
              </a:spcAft>
              <a:buClr>
                <a:srgbClr val="000000"/>
              </a:buClr>
              <a:buSzPts val="1100"/>
            </a:pPr>
            <a:endParaRPr lang="fr-FR" sz="1050" b="0" i="0" u="none" strike="noStrike" cap="none" dirty="0">
              <a:solidFill>
                <a:srgbClr val="000000"/>
              </a:solidFill>
              <a:latin typeface="Arial"/>
              <a:ea typeface="Arial"/>
              <a:cs typeface="Arial"/>
              <a:sym typeface="Arial"/>
            </a:endParaRPr>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US" sz="1200" dirty="0"/>
              <a:t>Predictive analytics and real-time insights can optimize operations and help meet hygiene standards.</a:t>
            </a:r>
            <a:endParaRPr sz="900" b="0" i="0" u="none" strike="noStrike" cap="none" dirty="0">
              <a:solidFill>
                <a:srgbClr val="000000"/>
              </a:solidFill>
              <a:latin typeface="Arial"/>
              <a:ea typeface="Arial"/>
              <a:cs typeface="Arial"/>
              <a:sym typeface="Arial"/>
            </a:endParaRPr>
          </a:p>
        </p:txBody>
      </p:sp>
      <p:sp>
        <p:nvSpPr>
          <p:cNvPr id="86" name="Google Shape;86;p4"/>
          <p:cNvSpPr/>
          <p:nvPr/>
        </p:nvSpPr>
        <p:spPr>
          <a:xfrm>
            <a:off x="892125" y="130113"/>
            <a:ext cx="1317300" cy="500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Hypothesis</a:t>
            </a:r>
            <a:endParaRPr sz="1400" b="1" i="0" u="none" strike="noStrike" cap="none">
              <a:solidFill>
                <a:srgbClr val="000000"/>
              </a:solidFill>
              <a:latin typeface="Arial"/>
              <a:ea typeface="Arial"/>
              <a:cs typeface="Arial"/>
              <a:sym typeface="Arial"/>
            </a:endParaRPr>
          </a:p>
        </p:txBody>
      </p:sp>
      <p:sp>
        <p:nvSpPr>
          <p:cNvPr id="87" name="Google Shape;87;p4"/>
          <p:cNvSpPr/>
          <p:nvPr/>
        </p:nvSpPr>
        <p:spPr>
          <a:xfrm>
            <a:off x="3234850" y="273500"/>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sp>
        <p:nvSpPr>
          <p:cNvPr id="89" name="Google Shape;89;p4"/>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285750" marR="0" lvl="0" indent="-285750" algn="just" rtl="0">
              <a:lnSpc>
                <a:spcPct val="115000"/>
              </a:lnSpc>
              <a:spcBef>
                <a:spcPts val="0"/>
              </a:spcBef>
              <a:spcAft>
                <a:spcPts val="0"/>
              </a:spcAft>
              <a:buClr>
                <a:srgbClr val="000000"/>
              </a:buClr>
              <a:buSzPts val="1100"/>
              <a:buFont typeface="Arial" panose="020B0604020202020204" pitchFamily="34" charset="0"/>
              <a:buChar char="•"/>
            </a:pPr>
            <a:endParaRPr lang="en-IN" sz="1000" dirty="0"/>
          </a:p>
          <a:p>
            <a:pPr marR="0" lvl="0" algn="just" rtl="0">
              <a:lnSpc>
                <a:spcPct val="115000"/>
              </a:lnSpc>
              <a:spcBef>
                <a:spcPts val="0"/>
              </a:spcBef>
              <a:spcAft>
                <a:spcPts val="0"/>
              </a:spcAft>
              <a:buClr>
                <a:srgbClr val="000000"/>
              </a:buClr>
              <a:buSzPts val="1100"/>
            </a:pPr>
            <a:endParaRPr lang="en-IN" sz="1000" dirty="0"/>
          </a:p>
          <a:p>
            <a:pPr marL="285750" marR="0" lvl="0" indent="-285750" algn="just" rtl="0">
              <a:lnSpc>
                <a:spcPct val="115000"/>
              </a:lnSpc>
              <a:spcBef>
                <a:spcPts val="0"/>
              </a:spcBef>
              <a:spcAft>
                <a:spcPts val="0"/>
              </a:spcAft>
              <a:buClr>
                <a:srgbClr val="000000"/>
              </a:buClr>
              <a:buSzPts val="1100"/>
              <a:buFont typeface="Arial" panose="020B0604020202020204" pitchFamily="34" charset="0"/>
              <a:buChar char="•"/>
            </a:pPr>
            <a:r>
              <a:rPr lang="en-IN" sz="1000" dirty="0"/>
              <a:t>Programming Languages and Libraries: Python, </a:t>
            </a:r>
            <a:r>
              <a:rPr lang="en-IN" sz="1000" dirty="0" err="1"/>
              <a:t>Streamlit</a:t>
            </a:r>
            <a:r>
              <a:rPr lang="en-IN" sz="1000" dirty="0"/>
              <a:t>, Matplotlib, Pandas, scikit-learn</a:t>
            </a:r>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IN" sz="1000" dirty="0"/>
              <a:t>   Data Storage and Processing: Snowflake Database</a:t>
            </a:r>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IN" sz="1000" dirty="0"/>
              <a:t>   Data Sources:</a:t>
            </a:r>
          </a:p>
          <a:p>
            <a:pPr marL="457200" lvl="0" indent="-298450" algn="l" rtl="0">
              <a:lnSpc>
                <a:spcPct val="115000"/>
              </a:lnSpc>
              <a:spcBef>
                <a:spcPts val="1200"/>
              </a:spcBef>
              <a:spcAft>
                <a:spcPts val="0"/>
              </a:spcAft>
              <a:buSzPts val="1100"/>
              <a:buChar char="●"/>
            </a:pPr>
            <a:r>
              <a:rPr lang="en-IN" sz="1000" u="sng" dirty="0">
                <a:solidFill>
                  <a:schemeClr val="hlink"/>
                </a:solidFill>
                <a:hlinkClick r:id="rId3"/>
              </a:rPr>
              <a:t>Resource | Open Government Data (OGD) Platform India</a:t>
            </a:r>
            <a:r>
              <a:rPr lang="en-IN" sz="1000" dirty="0"/>
              <a:t>.</a:t>
            </a:r>
          </a:p>
          <a:p>
            <a:pPr marL="457200" lvl="0" indent="-298450" algn="l" rtl="0">
              <a:lnSpc>
                <a:spcPct val="115000"/>
              </a:lnSpc>
              <a:spcBef>
                <a:spcPts val="0"/>
              </a:spcBef>
              <a:spcAft>
                <a:spcPts val="0"/>
              </a:spcAft>
              <a:buSzPts val="1100"/>
              <a:buChar char="●"/>
            </a:pPr>
            <a:r>
              <a:rPr lang="en-IN" sz="1000" u="sng" dirty="0">
                <a:solidFill>
                  <a:schemeClr val="hlink"/>
                </a:solidFill>
                <a:hlinkClick r:id="rId4"/>
              </a:rPr>
              <a:t>Open Government Data (OGD) Platform India</a:t>
            </a:r>
            <a:endParaRPr lang="en-IN" sz="1000" dirty="0"/>
          </a:p>
          <a:p>
            <a:pPr marL="457200" lvl="0" indent="-298450" algn="l" rtl="0">
              <a:lnSpc>
                <a:spcPct val="115000"/>
              </a:lnSpc>
              <a:spcBef>
                <a:spcPts val="0"/>
              </a:spcBef>
              <a:spcAft>
                <a:spcPts val="0"/>
              </a:spcAft>
              <a:buSzPts val="1100"/>
              <a:buChar char="●"/>
            </a:pPr>
            <a:r>
              <a:rPr lang="en-IN" sz="1000" u="sng" dirty="0">
                <a:solidFill>
                  <a:schemeClr val="hlink"/>
                </a:solidFill>
                <a:hlinkClick r:id="rId5"/>
              </a:rPr>
              <a:t>Resource | Open Government Data (OGD) Platform India</a:t>
            </a:r>
            <a:endParaRPr lang="en-IN" sz="1000" dirty="0"/>
          </a:p>
          <a:p>
            <a:pPr marL="457200" lvl="0" indent="-298450" algn="l" rtl="0">
              <a:lnSpc>
                <a:spcPct val="115000"/>
              </a:lnSpc>
              <a:spcBef>
                <a:spcPts val="0"/>
              </a:spcBef>
              <a:spcAft>
                <a:spcPts val="0"/>
              </a:spcAft>
              <a:buSzPts val="1100"/>
              <a:buChar char="●"/>
            </a:pPr>
            <a:r>
              <a:rPr lang="en-IN" sz="1000" u="sng" dirty="0">
                <a:solidFill>
                  <a:schemeClr val="hlink"/>
                </a:solidFill>
                <a:hlinkClick r:id="rId6"/>
              </a:rPr>
              <a:t>Road Transport Year Book 2017-18 &amp; 2018-19</a:t>
            </a:r>
            <a:endParaRPr lang="en-IN" sz="1000" dirty="0"/>
          </a:p>
          <a:p>
            <a:pPr marL="457200" lvl="0" indent="-298450" algn="l" rtl="0">
              <a:lnSpc>
                <a:spcPct val="115000"/>
              </a:lnSpc>
              <a:spcBef>
                <a:spcPts val="0"/>
              </a:spcBef>
              <a:spcAft>
                <a:spcPts val="0"/>
              </a:spcAft>
              <a:buSzPts val="1100"/>
              <a:buChar char="●"/>
            </a:pPr>
            <a:r>
              <a:rPr lang="en-IN" sz="1000" u="sng" dirty="0">
                <a:solidFill>
                  <a:schemeClr val="hlink"/>
                </a:solidFill>
                <a:hlinkClick r:id="rId7"/>
              </a:rPr>
              <a:t>Road Transport Year Book 2019-20</a:t>
            </a:r>
            <a:endParaRPr lang="en-IN" sz="1000" dirty="0"/>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endParaRPr lang="en-IN" sz="1000" dirty="0"/>
          </a:p>
          <a:p>
            <a:pPr marL="285750" lvl="1" indent="-285750" algn="just">
              <a:lnSpc>
                <a:spcPct val="115000"/>
              </a:lnSpc>
              <a:buSzPts val="1100"/>
              <a:buFont typeface="Arial" panose="020B0604020202020204" pitchFamily="34" charset="0"/>
              <a:buChar char="•"/>
            </a:pPr>
            <a:endParaRPr lang="en-IN" sz="1000" dirty="0"/>
          </a:p>
        </p:txBody>
      </p:sp>
      <p:sp>
        <p:nvSpPr>
          <p:cNvPr id="90" name="Google Shape;90;p4"/>
          <p:cNvSpPr/>
          <p:nvPr/>
        </p:nvSpPr>
        <p:spPr>
          <a:xfrm>
            <a:off x="4616850" y="2554038"/>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Technologies Used</a:t>
            </a:r>
            <a:endParaRPr sz="1400" b="1" i="0" u="none" strike="noStrike" cap="none">
              <a:solidFill>
                <a:srgbClr val="000000"/>
              </a:solidFill>
              <a:latin typeface="Arial"/>
              <a:ea typeface="Arial"/>
              <a:cs typeface="Arial"/>
              <a:sym typeface="Arial"/>
            </a:endParaRPr>
          </a:p>
        </p:txBody>
      </p:sp>
      <p:pic>
        <p:nvPicPr>
          <p:cNvPr id="4" name="Google Shape;77;p4">
            <a:extLst>
              <a:ext uri="{FF2B5EF4-FFF2-40B4-BE49-F238E27FC236}">
                <a16:creationId xmlns:a16="http://schemas.microsoft.com/office/drawing/2014/main" id="{DB30717D-20A4-2698-53B8-6DC031E72EED}"/>
              </a:ext>
            </a:extLst>
          </p:cNvPr>
          <p:cNvPicPr preferRelativeResize="0"/>
          <p:nvPr/>
        </p:nvPicPr>
        <p:blipFill>
          <a:blip r:embed="rId8">
            <a:alphaModFix/>
          </a:blip>
          <a:stretch>
            <a:fillRect/>
          </a:stretch>
        </p:blipFill>
        <p:spPr>
          <a:xfrm>
            <a:off x="3430097" y="484633"/>
            <a:ext cx="5299605" cy="16744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95027" y="2368944"/>
            <a:ext cx="7410900" cy="973564"/>
          </a:xfrm>
        </p:spPr>
        <p:txBody>
          <a:bodyPr/>
          <a:lstStyle/>
          <a:p>
            <a:pPr fontAlgn="base"/>
            <a:r>
              <a:rPr lang="en-US" sz="2400" dirty="0"/>
              <a:t>Authenticity – </a:t>
            </a:r>
            <a:r>
              <a:rPr lang="en-US" sz="2400" b="0" dirty="0"/>
              <a:t>If the solution is yours and not copied. If it’s an improvement, mention it.</a:t>
            </a:r>
            <a:br>
              <a:rPr lang="en-US" sz="2400" b="0" dirty="0"/>
            </a:br>
            <a:br>
              <a:rPr lang="en-US" sz="2400" b="0" dirty="0"/>
            </a:br>
            <a:r>
              <a:rPr lang="en-US" sz="1200" b="0" dirty="0"/>
              <a:t>This entire dashboard, from data collection and integration with Snowflake to building the </a:t>
            </a:r>
            <a:r>
              <a:rPr lang="en-US" sz="1200" b="0" dirty="0" err="1"/>
              <a:t>Streamlit</a:t>
            </a:r>
            <a:r>
              <a:rPr lang="en-US" sz="1200" b="0" dirty="0"/>
              <a:t> application and implementing predictive models, was developed entirely from scratch by me. Every aspect, including the connection setup, data visualization, insights generation, and recommendation models, is the result of my own efforts and understanding. The solution is purely authentic and has not been copied from any other project. However, if it coincidentally aligns with any existing project, I sincerely assure you that I was unaware of it during the development process for this hackathon. This project reflects my dedication and original thought process in addressing the 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66600" y="1113420"/>
            <a:ext cx="7410900" cy="554015"/>
          </a:xfrm>
        </p:spPr>
        <p:txBody>
          <a:bodyPr/>
          <a:lstStyle/>
          <a:p>
            <a:pPr fontAlgn="base"/>
            <a:r>
              <a:rPr lang="en-US" sz="2400" dirty="0"/>
              <a:t>Explain Functional Requirements.</a:t>
            </a:r>
          </a:p>
        </p:txBody>
      </p:sp>
      <p:sp>
        <p:nvSpPr>
          <p:cNvPr id="3" name="TextBox 2">
            <a:extLst>
              <a:ext uri="{FF2B5EF4-FFF2-40B4-BE49-F238E27FC236}">
                <a16:creationId xmlns:a16="http://schemas.microsoft.com/office/drawing/2014/main" id="{2E7F37DC-E050-6D28-5086-9A0E9B0F9940}"/>
              </a:ext>
            </a:extLst>
          </p:cNvPr>
          <p:cNvSpPr txBox="1"/>
          <p:nvPr/>
        </p:nvSpPr>
        <p:spPr>
          <a:xfrm>
            <a:off x="366600" y="1855586"/>
            <a:ext cx="4602796" cy="2677656"/>
          </a:xfrm>
          <a:prstGeom prst="rect">
            <a:avLst/>
          </a:prstGeom>
          <a:noFill/>
        </p:spPr>
        <p:txBody>
          <a:bodyPr wrap="square">
            <a:spAutoFit/>
          </a:bodyPr>
          <a:lstStyle/>
          <a:p>
            <a:pPr>
              <a:buFont typeface="Arial" panose="020B0604020202020204" pitchFamily="34" charset="0"/>
              <a:buChar char="•"/>
            </a:pPr>
            <a:r>
              <a:rPr lang="en-IN" sz="1200" b="1" dirty="0"/>
              <a:t>Core Functionalities</a:t>
            </a:r>
            <a:r>
              <a:rPr lang="en-IN" sz="1200" dirty="0"/>
              <a:t>:</a:t>
            </a:r>
          </a:p>
          <a:p>
            <a:pPr marL="742950" lvl="1" indent="-285750">
              <a:buFont typeface="Arial" panose="020B0604020202020204" pitchFamily="34" charset="0"/>
              <a:buChar char="•"/>
            </a:pPr>
            <a:r>
              <a:rPr lang="en-IN" sz="1200" dirty="0" err="1"/>
              <a:t>Analyze</a:t>
            </a:r>
            <a:r>
              <a:rPr lang="en-IN" sz="1200" dirty="0"/>
              <a:t> trends in public transport data (revenue, vehicles, fleet).</a:t>
            </a:r>
          </a:p>
          <a:p>
            <a:pPr marL="742950" lvl="1" indent="-285750">
              <a:buFont typeface="Arial" panose="020B0604020202020204" pitchFamily="34" charset="0"/>
              <a:buChar char="•"/>
            </a:pPr>
            <a:r>
              <a:rPr lang="en-IN" sz="1200" dirty="0"/>
              <a:t>Generate insights and predictions using AI.</a:t>
            </a:r>
          </a:p>
          <a:p>
            <a:pPr marL="742950" lvl="1" indent="-285750">
              <a:buFont typeface="Arial" panose="020B0604020202020204" pitchFamily="34" charset="0"/>
              <a:buChar char="•"/>
            </a:pPr>
            <a:r>
              <a:rPr lang="en-IN" sz="1200" dirty="0"/>
              <a:t>Provide actionable recommendations for improving public transport availability and hygiene.</a:t>
            </a:r>
          </a:p>
          <a:p>
            <a:pPr>
              <a:buFont typeface="Arial" panose="020B0604020202020204" pitchFamily="34" charset="0"/>
              <a:buChar char="•"/>
            </a:pPr>
            <a:r>
              <a:rPr lang="en-IN" sz="1200" b="1" dirty="0"/>
              <a:t>Mapping to Snowflake Features</a:t>
            </a:r>
            <a:r>
              <a:rPr lang="en-IN" sz="1200" dirty="0"/>
              <a:t>:</a:t>
            </a:r>
          </a:p>
          <a:p>
            <a:pPr marL="742950" lvl="1" indent="-285750">
              <a:buFont typeface="Arial" panose="020B0604020202020204" pitchFamily="34" charset="0"/>
              <a:buChar char="•"/>
            </a:pPr>
            <a:r>
              <a:rPr lang="en-IN" sz="1200" dirty="0"/>
              <a:t>Snowflake's </a:t>
            </a:r>
            <a:r>
              <a:rPr lang="en-IN" sz="1200" b="1" dirty="0"/>
              <a:t>data querying and processing</a:t>
            </a:r>
            <a:r>
              <a:rPr lang="en-IN" sz="1200" dirty="0"/>
              <a:t> capabilities for structured datasets.</a:t>
            </a:r>
          </a:p>
          <a:p>
            <a:pPr marL="742950" lvl="1" indent="-285750">
              <a:buFont typeface="Arial" panose="020B0604020202020204" pitchFamily="34" charset="0"/>
              <a:buChar char="•"/>
            </a:pPr>
            <a:r>
              <a:rPr lang="en-IN" sz="1200" dirty="0"/>
              <a:t>Snowflake’s </a:t>
            </a:r>
            <a:r>
              <a:rPr lang="en-IN" sz="1200" b="1" dirty="0"/>
              <a:t>data storage </a:t>
            </a:r>
            <a:r>
              <a:rPr lang="en-IN" sz="1200" dirty="0"/>
              <a:t>for storying more than </a:t>
            </a:r>
            <a:r>
              <a:rPr lang="en-IN" sz="1200" b="1" dirty="0"/>
              <a:t>87</a:t>
            </a:r>
            <a:r>
              <a:rPr lang="en-IN" sz="1200" dirty="0"/>
              <a:t> different tables.</a:t>
            </a:r>
          </a:p>
          <a:p>
            <a:pPr marL="742950" lvl="1" indent="-285750">
              <a:buFont typeface="Arial" panose="020B0604020202020204" pitchFamily="34" charset="0"/>
              <a:buChar char="•"/>
            </a:pPr>
            <a:r>
              <a:rPr lang="en-IN" sz="1200" dirty="0"/>
              <a:t>Snowflake’s VS Code extension for quick access to tabular data using SQL Queries.</a:t>
            </a:r>
          </a:p>
          <a:p>
            <a:pPr marL="742950" lvl="1" indent="-285750">
              <a:buFont typeface="Arial" panose="020B0604020202020204" pitchFamily="34" charset="0"/>
              <a:buChar char="•"/>
            </a:pPr>
            <a:r>
              <a:rPr lang="en-IN" sz="1200" dirty="0" err="1"/>
              <a:t>Streamlit</a:t>
            </a:r>
            <a:r>
              <a:rPr lang="en-IN" sz="1200" dirty="0"/>
              <a:t> for visualization and user interaction.</a:t>
            </a:r>
          </a:p>
        </p:txBody>
      </p:sp>
      <p:pic>
        <p:nvPicPr>
          <p:cNvPr id="6" name="Picture 5">
            <a:extLst>
              <a:ext uri="{FF2B5EF4-FFF2-40B4-BE49-F238E27FC236}">
                <a16:creationId xmlns:a16="http://schemas.microsoft.com/office/drawing/2014/main" id="{AC861686-A7E6-6FBA-608A-09AD3A39A5B8}"/>
              </a:ext>
            </a:extLst>
          </p:cNvPr>
          <p:cNvPicPr>
            <a:picLocks noChangeAspect="1"/>
          </p:cNvPicPr>
          <p:nvPr/>
        </p:nvPicPr>
        <p:blipFill>
          <a:blip r:embed="rId2"/>
          <a:stretch>
            <a:fillRect/>
          </a:stretch>
        </p:blipFill>
        <p:spPr>
          <a:xfrm>
            <a:off x="6105548" y="188118"/>
            <a:ext cx="2806299" cy="2652353"/>
          </a:xfrm>
          <a:prstGeom prst="rect">
            <a:avLst/>
          </a:prstGeom>
        </p:spPr>
      </p:pic>
      <p:pic>
        <p:nvPicPr>
          <p:cNvPr id="8" name="Picture 7">
            <a:extLst>
              <a:ext uri="{FF2B5EF4-FFF2-40B4-BE49-F238E27FC236}">
                <a16:creationId xmlns:a16="http://schemas.microsoft.com/office/drawing/2014/main" id="{41B51876-2F15-1268-D2ED-2DB6DB134E6E}"/>
              </a:ext>
            </a:extLst>
          </p:cNvPr>
          <p:cNvPicPr>
            <a:picLocks noChangeAspect="1"/>
          </p:cNvPicPr>
          <p:nvPr/>
        </p:nvPicPr>
        <p:blipFill>
          <a:blip r:embed="rId3"/>
          <a:stretch>
            <a:fillRect/>
          </a:stretch>
        </p:blipFill>
        <p:spPr>
          <a:xfrm>
            <a:off x="4969396" y="2960186"/>
            <a:ext cx="3190270" cy="19951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#1</a:t>
            </a:r>
            <a:endParaRPr/>
          </a:p>
        </p:txBody>
      </p:sp>
      <p:sp>
        <p:nvSpPr>
          <p:cNvPr id="96" name="Google Shape;96;p5"/>
          <p:cNvSpPr/>
          <p:nvPr/>
        </p:nvSpPr>
        <p:spPr>
          <a:xfrm>
            <a:off x="340525" y="1088575"/>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IN" sz="1200" b="0" i="0" u="none" strike="noStrike" cap="none" dirty="0">
                <a:solidFill>
                  <a:srgbClr val="000000"/>
                </a:solidFill>
                <a:latin typeface="Arial"/>
                <a:ea typeface="Arial"/>
                <a:cs typeface="Arial"/>
                <a:sym typeface="Arial"/>
              </a:rPr>
              <a:t>I</a:t>
            </a:r>
            <a:r>
              <a:rPr lang="en-US" sz="1200" dirty="0" err="1"/>
              <a:t>ncreased</a:t>
            </a:r>
            <a:r>
              <a:rPr lang="en-US" sz="1200" dirty="0"/>
              <a:t> demand for micro-mobility solutions.</a:t>
            </a:r>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US" sz="1200" dirty="0"/>
              <a:t>Revenue growth indicates potential for further investments.</a:t>
            </a:r>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r>
              <a:rPr lang="en-US" sz="1200" dirty="0"/>
              <a:t>Hygiene in public transport needs more focus</a:t>
            </a:r>
            <a:endParaRPr lang="en-IN" sz="1200" b="0" i="0" u="none" strike="noStrike" cap="none" dirty="0">
              <a:solidFill>
                <a:srgbClr val="000000"/>
              </a:solidFill>
              <a:latin typeface="Arial"/>
              <a:ea typeface="Arial"/>
              <a:cs typeface="Arial"/>
              <a:sym typeface="Arial"/>
            </a:endParaRPr>
          </a:p>
          <a:p>
            <a:pPr marL="171450" marR="0" lvl="0" indent="-171450" algn="just" rtl="0">
              <a:lnSpc>
                <a:spcPct val="115000"/>
              </a:lnSpc>
              <a:spcBef>
                <a:spcPts val="0"/>
              </a:spcBef>
              <a:spcAft>
                <a:spcPts val="0"/>
              </a:spcAft>
              <a:buClr>
                <a:srgbClr val="000000"/>
              </a:buClr>
              <a:buSzPts val="1100"/>
              <a:buFont typeface="Arial" panose="020B0604020202020204" pitchFamily="34" charset="0"/>
              <a:buChar char="•"/>
            </a:pPr>
            <a:endParaRPr lang="en-IN" sz="1200" b="0" i="0" u="none" strike="noStrike" cap="none" dirty="0">
              <a:solidFill>
                <a:srgbClr val="000000"/>
              </a:solidFill>
              <a:latin typeface="Arial"/>
              <a:ea typeface="Arial"/>
              <a:cs typeface="Arial"/>
              <a:sym typeface="Arial"/>
            </a:endParaRPr>
          </a:p>
        </p:txBody>
      </p:sp>
      <p:sp>
        <p:nvSpPr>
          <p:cNvPr id="97" name="Google Shape;97;p5"/>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98" name="Google Shape;98;p5"/>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9" name="Google Shape;99;p5"/>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6783F006-08C8-C066-292C-6313F0ED4926}"/>
              </a:ext>
            </a:extLst>
          </p:cNvPr>
          <p:cNvPicPr>
            <a:picLocks noChangeAspect="1"/>
          </p:cNvPicPr>
          <p:nvPr/>
        </p:nvPicPr>
        <p:blipFill>
          <a:blip r:embed="rId3"/>
          <a:stretch>
            <a:fillRect/>
          </a:stretch>
        </p:blipFill>
        <p:spPr>
          <a:xfrm>
            <a:off x="3298711" y="1715720"/>
            <a:ext cx="2490205" cy="1750664"/>
          </a:xfrm>
          <a:prstGeom prst="rect">
            <a:avLst/>
          </a:prstGeom>
        </p:spPr>
      </p:pic>
      <p:pic>
        <p:nvPicPr>
          <p:cNvPr id="10" name="Picture 9">
            <a:extLst>
              <a:ext uri="{FF2B5EF4-FFF2-40B4-BE49-F238E27FC236}">
                <a16:creationId xmlns:a16="http://schemas.microsoft.com/office/drawing/2014/main" id="{187B817F-9D8D-B4F7-E548-5ABECFC4FB3C}"/>
              </a:ext>
            </a:extLst>
          </p:cNvPr>
          <p:cNvPicPr>
            <a:picLocks noChangeAspect="1"/>
          </p:cNvPicPr>
          <p:nvPr/>
        </p:nvPicPr>
        <p:blipFill>
          <a:blip r:embed="rId4"/>
          <a:stretch>
            <a:fillRect/>
          </a:stretch>
        </p:blipFill>
        <p:spPr>
          <a:xfrm>
            <a:off x="5941231" y="1715719"/>
            <a:ext cx="2795580" cy="17506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77358" y="1039322"/>
            <a:ext cx="7410900" cy="489469"/>
          </a:xfrm>
        </p:spPr>
        <p:txBody>
          <a:bodyPr/>
          <a:lstStyle/>
          <a:p>
            <a:pPr fontAlgn="base"/>
            <a:r>
              <a:rPr lang="en-US" sz="2400" dirty="0">
                <a:latin typeface="+mn-lt"/>
              </a:rPr>
              <a:t>Error Handling &amp; Validation</a:t>
            </a:r>
          </a:p>
        </p:txBody>
      </p:sp>
      <p:sp>
        <p:nvSpPr>
          <p:cNvPr id="11" name="Rectangle 7">
            <a:extLst>
              <a:ext uri="{FF2B5EF4-FFF2-40B4-BE49-F238E27FC236}">
                <a16:creationId xmlns:a16="http://schemas.microsoft.com/office/drawing/2014/main" id="{2058E278-C024-CFF8-4960-C434D8AC3EAB}"/>
              </a:ext>
            </a:extLst>
          </p:cNvPr>
          <p:cNvSpPr>
            <a:spLocks noChangeArrowheads="1"/>
          </p:cNvSpPr>
          <p:nvPr/>
        </p:nvSpPr>
        <p:spPr bwMode="auto">
          <a:xfrm>
            <a:off x="377358" y="1498014"/>
            <a:ext cx="835445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Key Error Encountered: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Issue:</a:t>
            </a:r>
            <a:r>
              <a:rPr kumimoji="0" lang="en-US" altLang="en-US" sz="1200" b="0" i="0" u="none" strike="noStrike" cap="none" normalizeH="0" baseline="0" dirty="0">
                <a:ln>
                  <a:noFill/>
                </a:ln>
                <a:solidFill>
                  <a:schemeClr val="tx1"/>
                </a:solidFill>
                <a:effectLst/>
                <a:latin typeface="Arial" panose="020B0604020202020204" pitchFamily="34" charset="0"/>
              </a:rPr>
              <a:t> Initial attempts to connect </a:t>
            </a:r>
            <a:r>
              <a:rPr kumimoji="0" lang="en-US" altLang="en-US" sz="1200" b="0" i="0" u="none" strike="noStrike" cap="none" normalizeH="0" baseline="0" dirty="0" err="1">
                <a:ln>
                  <a:noFill/>
                </a:ln>
                <a:solidFill>
                  <a:schemeClr val="tx1"/>
                </a:solidFill>
                <a:effectLst/>
                <a:latin typeface="Arial" panose="020B0604020202020204" pitchFamily="34" charset="0"/>
              </a:rPr>
              <a:t>Streamlit</a:t>
            </a:r>
            <a:r>
              <a:rPr kumimoji="0" lang="en-US" altLang="en-US" sz="1200" b="0" i="0" u="none" strike="noStrike" cap="none" normalizeH="0" baseline="0" dirty="0">
                <a:ln>
                  <a:noFill/>
                </a:ln>
                <a:solidFill>
                  <a:schemeClr val="tx1"/>
                </a:solidFill>
                <a:effectLst/>
                <a:latin typeface="Arial" panose="020B0604020202020204" pitchFamily="34" charset="0"/>
              </a:rPr>
              <a:t> with the Snowflake backend failed.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Error Message:</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1" u="none" strike="noStrike" cap="none" normalizeH="0" baseline="0" dirty="0">
                <a:ln>
                  <a:noFill/>
                </a:ln>
                <a:solidFill>
                  <a:schemeClr val="tx1"/>
                </a:solidFill>
                <a:effectLst/>
                <a:latin typeface="Arial" panose="020B0604020202020204" pitchFamily="34" charset="0"/>
              </a:rPr>
              <a:t>"Invalid account identifier"</a:t>
            </a:r>
            <a:r>
              <a:rPr kumimoji="0" lang="en-US" altLang="en-US" sz="1200" b="0" i="0" u="none" strike="noStrike" cap="none" normalizeH="0" baseline="0" dirty="0">
                <a:ln>
                  <a:noFill/>
                </a:ln>
                <a:solidFill>
                  <a:schemeClr val="tx1"/>
                </a:solidFill>
                <a:effectLst/>
                <a:latin typeface="Arial" panose="020B0604020202020204" pitchFamily="34" charset="0"/>
              </a:rPr>
              <a:t> and other connection-related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Root Cause: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Incorrect or incomplete configuration of the Snowflake connection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Misalignment in specifying the account's correct location and URL for the </a:t>
            </a:r>
            <a:r>
              <a:rPr kumimoji="0" lang="en-US" altLang="en-US" sz="1200" b="0" i="0" u="none" strike="noStrike" cap="none" normalizeH="0" baseline="0" dirty="0" err="1">
                <a:ln>
                  <a:noFill/>
                </a:ln>
                <a:solidFill>
                  <a:schemeClr val="tx1"/>
                </a:solidFill>
                <a:effectLst/>
                <a:latin typeface="Arial Unicode MS"/>
              </a:rPr>
              <a:t>snowflake.connector</a:t>
            </a:r>
            <a:r>
              <a:rPr kumimoji="0" lang="en-US" altLang="en-US" sz="1200" b="0" i="0" u="none" strike="noStrike" cap="none" normalizeH="0" baseline="0" dirty="0">
                <a:ln>
                  <a:noFill/>
                </a:ln>
                <a:solidFill>
                  <a:schemeClr val="tx1"/>
                </a:solidFill>
                <a:effectLst/>
              </a:rPr>
              <a:t> library.</a:t>
            </a:r>
          </a:p>
          <a:p>
            <a:pPr marL="457200" marR="0" lvl="1" indent="0" algn="l" defTabSz="914400" rtl="0" eaLnBrk="0" fontAlgn="base" latinLnBrk="0" hangingPunct="0">
              <a:lnSpc>
                <a:spcPct val="100000"/>
              </a:lnSpc>
              <a:spcBef>
                <a:spcPct val="0"/>
              </a:spcBef>
              <a:spcAft>
                <a:spcPct val="0"/>
              </a:spcAft>
              <a:buClrTx/>
              <a:buSzTx/>
              <a:tabLst/>
            </a:pPr>
            <a:endParaRPr lang="en-US" altLang="en-US" sz="1200" dirty="0">
              <a:solidFill>
                <a:schemeClr val="tx1"/>
              </a:solidFill>
              <a:latin typeface="Arial" panose="020B0604020202020204" pitchFamily="34" charset="0"/>
            </a:endParaRPr>
          </a:p>
          <a:p>
            <a:r>
              <a:rPr lang="en-US" sz="1200" b="1" dirty="0"/>
              <a:t>Resolution Steps:</a:t>
            </a:r>
          </a:p>
          <a:p>
            <a:pPr>
              <a:buFont typeface="+mj-lt"/>
              <a:buAutoNum type="arabicPeriod"/>
            </a:pPr>
            <a:r>
              <a:rPr lang="en-US" sz="1200" b="1" dirty="0"/>
              <a:t>Account Identifier Validation:</a:t>
            </a:r>
            <a:endParaRPr lang="en-US" sz="1200" dirty="0"/>
          </a:p>
          <a:p>
            <a:pPr marL="742950" lvl="1" indent="-285750">
              <a:buFont typeface="+mj-lt"/>
              <a:buAutoNum type="arabicPeriod"/>
            </a:pPr>
            <a:r>
              <a:rPr lang="en-US" sz="1200" dirty="0"/>
              <a:t>Verified the Snowflake </a:t>
            </a:r>
            <a:r>
              <a:rPr lang="en-US" sz="1200" b="1" dirty="0"/>
              <a:t>account URL</a:t>
            </a:r>
            <a:r>
              <a:rPr lang="en-US" sz="1200" dirty="0"/>
              <a:t> with my own URL.</a:t>
            </a:r>
          </a:p>
          <a:p>
            <a:pPr marL="742950" lvl="1" indent="-285750">
              <a:buFont typeface="+mj-lt"/>
              <a:buAutoNum type="arabicPeriod"/>
            </a:pPr>
            <a:r>
              <a:rPr lang="en-US" sz="1200" dirty="0"/>
              <a:t>Ensured the correct region specification (</a:t>
            </a:r>
            <a:r>
              <a:rPr lang="en-US" sz="1200" i="1" dirty="0"/>
              <a:t>central-</a:t>
            </a:r>
            <a:r>
              <a:rPr lang="en-US" sz="1200" i="1" dirty="0" err="1"/>
              <a:t>india.azure</a:t>
            </a:r>
            <a:r>
              <a:rPr lang="en-US" sz="1200" dirty="0"/>
              <a:t> in this case).</a:t>
            </a:r>
          </a:p>
          <a:p>
            <a:pPr>
              <a:buFont typeface="+mj-lt"/>
              <a:buAutoNum type="arabicPeriod"/>
            </a:pPr>
            <a:r>
              <a:rPr lang="en-US" sz="1200" b="1" dirty="0"/>
              <a:t>Proper Configuration:</a:t>
            </a:r>
            <a:endParaRPr lang="en-US" sz="1200" dirty="0"/>
          </a:p>
          <a:p>
            <a:pPr marL="742950" lvl="1" indent="-285750">
              <a:buFont typeface="+mj-lt"/>
              <a:buAutoNum type="arabicPeriod"/>
            </a:pPr>
            <a:r>
              <a:rPr lang="en-US" sz="1200" dirty="0"/>
              <a:t>Updated the connection script with the correct parameters:</a:t>
            </a:r>
          </a:p>
          <a:p>
            <a:pPr marL="742950" lvl="1" indent="-285750">
              <a:buFont typeface="+mj-lt"/>
              <a:buAutoNum type="arabicPeriod"/>
            </a:pPr>
            <a:r>
              <a:rPr lang="en-US" sz="1200" dirty="0"/>
              <a:t>Double-checked against Snowflake's documentation for account naming conventions.</a:t>
            </a:r>
          </a:p>
          <a:p>
            <a:pPr marL="742950" lvl="1" indent="-285750">
              <a:buFont typeface="+mj-lt"/>
              <a:buAutoNum type="arabicPeriod"/>
            </a:pPr>
            <a:r>
              <a:rPr lang="en-US" sz="1200" dirty="0"/>
              <a:t>Ran multiple test queries to confirm connectivity. Validated the response consistency for queries executed via the Snowflake web interface and </a:t>
            </a:r>
            <a:r>
              <a:rPr lang="en-US" sz="1200" dirty="0" err="1"/>
              <a:t>Streamlit</a:t>
            </a:r>
            <a:r>
              <a:rPr lang="en-US" sz="1200" dirty="0"/>
              <a:t> backend</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630" y="1966342"/>
            <a:ext cx="7066934" cy="981253"/>
          </a:xfrm>
        </p:spPr>
        <p:txBody>
          <a:bodyPr/>
          <a:lstStyle/>
          <a:p>
            <a:pPr fontAlgn="base"/>
            <a:r>
              <a:rPr lang="en-US" sz="1200" dirty="0"/>
              <a:t>1. Why was Snowflake considered for the solution</a:t>
            </a:r>
            <a:br>
              <a:rPr lang="en-US" sz="1200" dirty="0"/>
            </a:br>
            <a:r>
              <a:rPr lang="en-US" sz="1200" b="0" dirty="0"/>
              <a:t>Snowflake was chosen for its scalability, flexibility, and robust data processing capabilities. The platform's ability to handle vast datasets with high performance made it ideal for our application, which involves querying extensive public transport data in real-time. Snowflake's cloud-native architecture supports seamless integration with </a:t>
            </a:r>
            <a:r>
              <a:rPr lang="en-US" sz="1200" b="0" dirty="0" err="1"/>
              <a:t>Streamlit</a:t>
            </a:r>
            <a:r>
              <a:rPr lang="en-US" sz="1200" b="0" dirty="0"/>
              <a:t> and Python, enabling efficient data pipelines. Its support for structured and semi-structured data aligns well with the diverse datasets used in our analysis, such as revenue statistics, vehicle registrations, and fleet utilization data.</a:t>
            </a:r>
            <a:br>
              <a:rPr lang="en-US" sz="1200" b="0" dirty="0"/>
            </a:br>
            <a:br>
              <a:rPr lang="en-US" sz="1200" dirty="0"/>
            </a:br>
            <a:r>
              <a:rPr lang="en-US" sz="1200" dirty="0"/>
              <a:t>2. Are there alternatives?</a:t>
            </a:r>
            <a:br>
              <a:rPr lang="en-US" sz="1200" dirty="0"/>
            </a:br>
            <a:r>
              <a:rPr lang="en-US" sz="1200" b="0" dirty="0"/>
              <a:t>Alternatives to Snowflake exist, such as Google </a:t>
            </a:r>
            <a:r>
              <a:rPr lang="en-US" sz="1200" b="0" dirty="0" err="1"/>
              <a:t>BigQuery</a:t>
            </a:r>
            <a:r>
              <a:rPr lang="en-US" sz="1200" b="0" dirty="0"/>
              <a:t>, Amazon Redshift, and Microsoft Azure Synapse Analytics, each offering competitive features.</a:t>
            </a:r>
            <a:br>
              <a:rPr lang="en-US" sz="1200" b="0" dirty="0"/>
            </a:br>
            <a:endParaRPr lang="en-US" sz="1200" b="0" dirty="0"/>
          </a:p>
        </p:txBody>
      </p:sp>
      <p:sp>
        <p:nvSpPr>
          <p:cNvPr id="4" name="Title 3"/>
          <p:cNvSpPr>
            <a:spLocks noGrp="1"/>
          </p:cNvSpPr>
          <p:nvPr>
            <p:ph type="title" idx="3"/>
          </p:nvPr>
        </p:nvSpPr>
        <p:spPr>
          <a:xfrm>
            <a:off x="355842" y="1113421"/>
            <a:ext cx="7410900" cy="769168"/>
          </a:xfrm>
        </p:spPr>
        <p:txBody>
          <a:bodyPr/>
          <a:lstStyle/>
          <a:p>
            <a:r>
              <a:rPr lang="en-US" sz="2400" dirty="0"/>
              <a:t>How does Snowflake &amp; </a:t>
            </a:r>
            <a:r>
              <a:rPr lang="en-US" sz="2400" dirty="0" err="1"/>
              <a:t>Streamlit</a:t>
            </a:r>
            <a:r>
              <a:rPr lang="en-US" sz="2400" dirty="0"/>
              <a:t> add value to the overall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10358" y="4095072"/>
            <a:ext cx="4569602" cy="747652"/>
          </a:xfrm>
        </p:spPr>
        <p:txBody>
          <a:bodyPr/>
          <a:lstStyle/>
          <a:p>
            <a:r>
              <a:rPr lang="en-US" sz="2400" dirty="0"/>
              <a:t>Snowflake Dev Tools Usage :</a:t>
            </a:r>
            <a:br>
              <a:rPr lang="en-US" sz="2400" dirty="0"/>
            </a:br>
            <a:r>
              <a:rPr lang="en-US" sz="2000" b="0" i="1" dirty="0"/>
              <a:t>(</a:t>
            </a:r>
            <a:r>
              <a:rPr lang="en-US" sz="2000" b="0" i="1" dirty="0" err="1"/>
              <a:t>Eg</a:t>
            </a:r>
            <a:r>
              <a:rPr lang="en-US" sz="2000" b="0" i="1" dirty="0"/>
              <a:t>. </a:t>
            </a:r>
            <a:r>
              <a:rPr lang="fr-FR" sz="2000" b="0" i="1" dirty="0" err="1"/>
              <a:t>VSCode</a:t>
            </a:r>
            <a:r>
              <a:rPr lang="fr-FR" sz="2000" b="0" i="1" dirty="0"/>
              <a:t> Extensions, Snowflake CLI, REST API etc.</a:t>
            </a:r>
            <a:r>
              <a:rPr lang="en-US" sz="2000" b="0" i="1" dirty="0"/>
              <a:t>)</a:t>
            </a:r>
            <a:br>
              <a:rPr lang="en-US" sz="2000" b="0" i="1" dirty="0"/>
            </a:br>
            <a:br>
              <a:rPr lang="en-US" sz="2000" b="0" i="1" dirty="0"/>
            </a:br>
            <a:br>
              <a:rPr lang="en-US" sz="1200" b="0" i="1" dirty="0"/>
            </a:br>
            <a:r>
              <a:rPr lang="en-US" sz="1200" b="0" dirty="0"/>
              <a:t>During the development process, the Snowflake VS Code extension proved invaluable in managing over 87 different tables efficiently. By integrating Snowflake directly into my development environment, I was able to parse, modify, and execute SQL queries seamlessly without switching to the online Snowflake platform. This integration allowed me to focus on creating and structuring tables directly within VS Code, which significantly streamlined the workflow.</a:t>
            </a:r>
            <a:br>
              <a:rPr lang="en-US" sz="1200" b="0" dirty="0"/>
            </a:br>
            <a:r>
              <a:rPr lang="en-US" sz="1200" b="0" dirty="0"/>
              <a:t>The time-saving capabilities of the extension were especially evident when dealing with repetitive tasks like table creation, schema modifications, and bulk operations. This setup not only reduced overhead but also enhanced productivity, allowing me to dedicate more time to building the data-driven insights and predictive models for the project.</a:t>
            </a:r>
            <a:br>
              <a:rPr lang="en-US" sz="1200" b="0" dirty="0"/>
            </a:br>
            <a:endParaRPr lang="en-US" sz="1200" b="0" i="1" dirty="0">
              <a:latin typeface="+mn-lt"/>
            </a:endParaRPr>
          </a:p>
        </p:txBody>
      </p:sp>
      <p:pic>
        <p:nvPicPr>
          <p:cNvPr id="3" name="Picture 2">
            <a:extLst>
              <a:ext uri="{FF2B5EF4-FFF2-40B4-BE49-F238E27FC236}">
                <a16:creationId xmlns:a16="http://schemas.microsoft.com/office/drawing/2014/main" id="{29D25F2E-77E8-1AE4-1913-AA9CD78682A9}"/>
              </a:ext>
            </a:extLst>
          </p:cNvPr>
          <p:cNvPicPr>
            <a:picLocks noChangeAspect="1"/>
          </p:cNvPicPr>
          <p:nvPr/>
        </p:nvPicPr>
        <p:blipFill>
          <a:blip r:embed="rId2"/>
          <a:stretch>
            <a:fillRect/>
          </a:stretch>
        </p:blipFill>
        <p:spPr>
          <a:xfrm>
            <a:off x="4789939" y="1246048"/>
            <a:ext cx="4270077" cy="22652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55843" y="1124178"/>
            <a:ext cx="8529974" cy="1059624"/>
          </a:xfrm>
        </p:spPr>
        <p:txBody>
          <a:bodyPr/>
          <a:lstStyle/>
          <a:p>
            <a:pPr fontAlgn="base"/>
            <a:r>
              <a:rPr lang="en-US" sz="2400" dirty="0"/>
              <a:t>(Optional: What are possible non-functional requirements (NFRs) </a:t>
            </a:r>
            <a:br>
              <a:rPr lang="en-US" sz="2400" dirty="0"/>
            </a:br>
            <a:br>
              <a:rPr lang="en-US" sz="2400" dirty="0"/>
            </a:br>
            <a:endParaRPr lang="en-US" sz="2000" b="0" i="1" dirty="0">
              <a:latin typeface="+mn-lt"/>
            </a:endParaRPr>
          </a:p>
        </p:txBody>
      </p:sp>
      <p:sp>
        <p:nvSpPr>
          <p:cNvPr id="6" name="TextBox 5">
            <a:extLst>
              <a:ext uri="{FF2B5EF4-FFF2-40B4-BE49-F238E27FC236}">
                <a16:creationId xmlns:a16="http://schemas.microsoft.com/office/drawing/2014/main" id="{66375921-5A3F-749C-6075-FAD9902622DE}"/>
              </a:ext>
            </a:extLst>
          </p:cNvPr>
          <p:cNvSpPr txBox="1"/>
          <p:nvPr/>
        </p:nvSpPr>
        <p:spPr>
          <a:xfrm>
            <a:off x="396791" y="1805537"/>
            <a:ext cx="8439249" cy="2308324"/>
          </a:xfrm>
          <a:prstGeom prst="rect">
            <a:avLst/>
          </a:prstGeom>
          <a:noFill/>
        </p:spPr>
        <p:txBody>
          <a:bodyPr wrap="square">
            <a:spAutoFit/>
          </a:bodyPr>
          <a:lstStyle/>
          <a:p>
            <a:pPr marL="228600" indent="-228600">
              <a:buFont typeface="+mj-lt"/>
              <a:buAutoNum type="arabicPeriod"/>
            </a:pPr>
            <a:r>
              <a:rPr lang="en-US" sz="1200" b="1" dirty="0"/>
              <a:t>Scalability</a:t>
            </a:r>
            <a:r>
              <a:rPr lang="en-US" sz="1200" dirty="0"/>
              <a:t>: The dashboard can seamlessly handle increased data loads as more cities or transport modes are added. Snowflake's backend ensures fast processing and querying, enabling the dashboard to grow with the expansion of public transportation networks.</a:t>
            </a:r>
          </a:p>
          <a:p>
            <a:pPr marL="228600" indent="-228600">
              <a:buFont typeface="+mj-lt"/>
              <a:buAutoNum type="arabicPeriod"/>
            </a:pPr>
            <a:r>
              <a:rPr lang="en-US" sz="1200" b="1" dirty="0"/>
              <a:t>Usability</a:t>
            </a:r>
            <a:r>
              <a:rPr lang="en-US" sz="1200" dirty="0"/>
              <a:t>: Designed with an intuitive interface, the dashboard ensures that users from diverse backgrounds—policy makers, urban planners, and citizens—can extract actionable insights effortlessly. Visualizations like line charts, bar graphs, and pie charts make complex data accessible and easy to interpret.</a:t>
            </a:r>
          </a:p>
          <a:p>
            <a:pPr marL="228600" indent="-228600">
              <a:buFont typeface="+mj-lt"/>
              <a:buAutoNum type="arabicPeriod"/>
            </a:pPr>
            <a:r>
              <a:rPr lang="en-US" sz="1200" b="1" dirty="0"/>
              <a:t>Performance and Reliability</a:t>
            </a:r>
            <a:r>
              <a:rPr lang="en-US" sz="1200" dirty="0"/>
              <a:t>: By leveraging Snowflake's robust cloud infrastructure, the dashboard delivers real-time data analysis with minimal latency. This ensures uninterrupted access to insights, especially during critical decision-making periods.</a:t>
            </a:r>
          </a:p>
          <a:p>
            <a:pPr marL="228600" indent="-228600">
              <a:buFont typeface="+mj-lt"/>
              <a:buAutoNum type="arabicPeriod"/>
            </a:pPr>
            <a:r>
              <a:rPr lang="en-US" sz="1200" b="1" dirty="0"/>
              <a:t>Support for Decision Making</a:t>
            </a:r>
            <a:r>
              <a:rPr lang="en-US" sz="1200" dirty="0"/>
              <a:t>: With predictive models integrated into the dashboard, users can proactively plan for future transportation needs. Recommendations on hygiene and infrastructure improvements further ensure that public transportation systems meet growing demand efficiently.</a:t>
            </a:r>
          </a:p>
        </p:txBody>
      </p:sp>
    </p:spTree>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1048</Words>
  <Application>Microsoft Office PowerPoint</Application>
  <PresentationFormat>On-screen Show (16:9)</PresentationFormat>
  <Paragraphs>63</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 Black</vt:lpstr>
      <vt:lpstr>Montserrat</vt:lpstr>
      <vt:lpstr>Arial</vt:lpstr>
      <vt:lpstr>Snowflake Corporate 2024</vt:lpstr>
      <vt:lpstr>Janesh Kapoor (Student) IIIT Delhi Naukri.com</vt:lpstr>
      <vt:lpstr>PowerPoint Presentation</vt:lpstr>
      <vt:lpstr>Authenticity – If the solution is yours and not copied. If it’s an improvement, mention it.  This entire dashboard, from data collection and integration with Snowflake to building the Streamlit application and implementing predictive models, was developed entirely from scratch by me. Every aspect, including the connection setup, data visualization, insights generation, and recommendation models, is the result of my own efforts and understanding. The solution is purely authentic and has not been copied from any other project. However, if it coincidentally aligns with any existing project, I sincerely assure you that I was unaware of it during the development process for this hackathon. This project reflects my dedication and original thought process in addressing the problem statement.</vt:lpstr>
      <vt:lpstr>Explain Functional Requirements.</vt:lpstr>
      <vt:lpstr>Insight and Recommendations #1</vt:lpstr>
      <vt:lpstr>Error Handling &amp; Validation</vt:lpstr>
      <vt:lpstr>1. Why was Snowflake considered for the solution Snowflake was chosen for its scalability, flexibility, and robust data processing capabilities. The platform's ability to handle vast datasets with high performance made it ideal for our application, which involves querying extensive public transport data in real-time. Snowflake's cloud-native architecture supports seamless integration with Streamlit and Python, enabling efficient data pipelines. Its support for structured and semi-structured data aligns well with the diverse datasets used in our analysis, such as revenue statistics, vehicle registrations, and fleet utilization data.  2. Are there alternatives? Alternatives to Snowflake exist, such as Google BigQuery, Amazon Redshift, and Microsoft Azure Synapse Analytics, each offering competitive features. </vt:lpstr>
      <vt:lpstr>Snowflake Dev Tools Usage : (Eg. VSCode Extensions, Snowflake CLI, REST API etc.)   During the development process, the Snowflake VS Code extension proved invaluable in managing over 87 different tables efficiently. By integrating Snowflake directly into my development environment, I was able to parse, modify, and execute SQL queries seamlessly without switching to the online Snowflake platform. This integration allowed me to focus on creating and structuring tables directly within VS Code, which significantly streamlined the workflow. The time-saving capabilities of the extension were especially evident when dealing with repetitive tasks like table creation, schema modifications, and bulk operations. This setup not only reduced overhead but also enhanced productivity, allowing me to dedicate more time to building the data-driven insights and predictive models for the project. </vt:lpstr>
      <vt:lpstr>(Optional: What are possible non-functional requirements (NFRs)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 Make a copy → Entire Presentation</dc:title>
  <dc:creator>Aditi Tijage</dc:creator>
  <cp:lastModifiedBy>Janesh Kapoor</cp:lastModifiedBy>
  <cp:revision>24</cp:revision>
  <dcterms:modified xsi:type="dcterms:W3CDTF">2024-11-24T17:34:42Z</dcterms:modified>
</cp:coreProperties>
</file>