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11"/>
        <p:guide pos="388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1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17270" y="822325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Singleton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623820" y="822325"/>
            <a:ext cx="350139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/>
              <a:t>饿汉</a:t>
            </a:r>
            <a:r>
              <a:rPr lang="zh-CN" altLang="en-US" sz="1000"/>
              <a:t>：</a:t>
            </a:r>
            <a:r>
              <a:rPr lang="en-US" altLang="zh-CN" sz="1000"/>
              <a:t>class Singleton {</a:t>
            </a:r>
            <a:endParaRPr lang="en-US" altLang="zh-CN" sz="1000"/>
          </a:p>
          <a:p>
            <a:r>
              <a:rPr lang="en-US" altLang="zh-CN" sz="1000"/>
              <a:t>   private static </a:t>
            </a:r>
            <a:r>
              <a:rPr lang="en-US" altLang="zh-CN" sz="1000" b="1"/>
              <a:t>volatile </a:t>
            </a:r>
            <a:r>
              <a:rPr lang="en-US" altLang="zh-CN" sz="1000"/>
              <a:t>instance = null;</a:t>
            </a:r>
            <a:endParaRPr lang="en-US" altLang="zh-CN" sz="1000"/>
          </a:p>
          <a:p>
            <a:r>
              <a:rPr lang="en-US" altLang="zh-CN" sz="1000"/>
              <a:t>   private </a:t>
            </a:r>
            <a:r>
              <a:rPr lang="en-US" altLang="zh-CN" sz="1000">
                <a:sym typeface="+mn-ea"/>
              </a:rPr>
              <a:t>Singleton(){}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   public static </a:t>
            </a:r>
            <a:r>
              <a:rPr lang="en-US" altLang="zh-CN" sz="1000" b="1">
                <a:sym typeface="+mn-ea"/>
              </a:rPr>
              <a:t>synchronized </a:t>
            </a:r>
            <a:r>
              <a:rPr lang="en-US" altLang="zh-CN" sz="1000">
                <a:sym typeface="+mn-ea"/>
              </a:rPr>
              <a:t>Singleton getInstance() {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        if (instance == null) {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            instance = new LazySingleton();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        }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     return instance;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   }</a:t>
            </a:r>
            <a:endParaRPr lang="en-US" altLang="zh-CN" sz="1000">
              <a:sym typeface="+mn-ea"/>
            </a:endParaRPr>
          </a:p>
          <a:p>
            <a:r>
              <a:rPr lang="en-US" altLang="zh-CN" sz="1000"/>
              <a:t>}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6441440" y="822325"/>
            <a:ext cx="350139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/>
              <a:t>懒汉</a:t>
            </a:r>
            <a:r>
              <a:rPr lang="zh-CN" altLang="en-US" sz="1000"/>
              <a:t>：</a:t>
            </a:r>
            <a:r>
              <a:rPr lang="en-US" altLang="zh-CN" sz="1000"/>
              <a:t>class Singleton {</a:t>
            </a:r>
            <a:endParaRPr lang="en-US" altLang="zh-CN" sz="1000"/>
          </a:p>
          <a:p>
            <a:r>
              <a:rPr lang="en-US" altLang="zh-CN" sz="1000"/>
              <a:t>   private static instance = new </a:t>
            </a:r>
            <a:r>
              <a:rPr lang="en-US" altLang="zh-CN" sz="1000">
                <a:sym typeface="+mn-ea"/>
              </a:rPr>
              <a:t>Singleton()</a:t>
            </a:r>
            <a:r>
              <a:rPr lang="en-US" altLang="zh-CN" sz="1000"/>
              <a:t> ;</a:t>
            </a:r>
            <a:endParaRPr lang="en-US" altLang="zh-CN" sz="1000"/>
          </a:p>
          <a:p>
            <a:r>
              <a:rPr lang="en-US" altLang="zh-CN" sz="1000"/>
              <a:t>   private </a:t>
            </a:r>
            <a:r>
              <a:rPr lang="en-US" altLang="zh-CN" sz="1000">
                <a:sym typeface="+mn-ea"/>
              </a:rPr>
              <a:t>Singleton(){}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   public static Singleton getInstance() {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     return instance;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   }</a:t>
            </a:r>
            <a:endParaRPr lang="en-US" altLang="zh-CN" sz="1000">
              <a:sym typeface="+mn-ea"/>
            </a:endParaRPr>
          </a:p>
          <a:p>
            <a:r>
              <a:rPr lang="en-US" altLang="zh-CN" sz="1000"/>
              <a:t>}</a:t>
            </a:r>
            <a:endParaRPr lang="zh-CN" altLang="en-US" sz="1000"/>
          </a:p>
        </p:txBody>
      </p:sp>
      <p:sp>
        <p:nvSpPr>
          <p:cNvPr id="8" name="文本框 7"/>
          <p:cNvSpPr txBox="1"/>
          <p:nvPr/>
        </p:nvSpPr>
        <p:spPr>
          <a:xfrm>
            <a:off x="1017270" y="2936240"/>
            <a:ext cx="131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Prototype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623820" y="2698115"/>
            <a:ext cx="35013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class XXX implements Cloneable{</a:t>
            </a:r>
            <a:endParaRPr lang="en-US" altLang="zh-CN" sz="1000"/>
          </a:p>
          <a:p>
            <a:r>
              <a:rPr lang="en-US" altLang="zh-CN" sz="1000"/>
              <a:t>   ...</a:t>
            </a:r>
            <a:endParaRPr lang="en-US" altLang="zh-CN" sz="1000"/>
          </a:p>
          <a:p>
            <a:r>
              <a:rPr lang="en-US" altLang="zh-CN" sz="1000"/>
              <a:t>public </a:t>
            </a:r>
            <a:r>
              <a:rPr lang="en-US" altLang="zh-CN" sz="1000">
                <a:sym typeface="+mn-ea"/>
              </a:rPr>
              <a:t>XXX </a:t>
            </a:r>
            <a:r>
              <a:rPr lang="en-US" altLang="zh-CN" sz="1000"/>
              <a:t>clone() throws CloneNotSupportedException {</a:t>
            </a:r>
            <a:endParaRPr lang="en-US" altLang="zh-CN" sz="1000"/>
          </a:p>
          <a:p>
            <a:r>
              <a:rPr lang="en-US" altLang="zh-CN" sz="1000"/>
              <a:t>        return (</a:t>
            </a:r>
            <a:r>
              <a:rPr lang="en-US" altLang="zh-CN" sz="1000">
                <a:sym typeface="+mn-ea"/>
              </a:rPr>
              <a:t>XXX </a:t>
            </a:r>
            <a:r>
              <a:rPr lang="en-US" altLang="zh-CN" sz="1000"/>
              <a:t>)super.clone();</a:t>
            </a:r>
            <a:endParaRPr lang="en-US" altLang="zh-CN" sz="1000"/>
          </a:p>
          <a:p>
            <a:r>
              <a:rPr lang="en-US" altLang="zh-CN" sz="1000"/>
              <a:t>    }</a:t>
            </a:r>
            <a:endParaRPr lang="en-US" altLang="zh-CN" sz="1000"/>
          </a:p>
          <a:p>
            <a:r>
              <a:rPr lang="en-US" altLang="zh-CN" sz="1000"/>
              <a:t>}</a:t>
            </a:r>
            <a:endParaRPr lang="zh-CN" altLang="en-US" sz="1000"/>
          </a:p>
        </p:txBody>
      </p:sp>
      <p:sp>
        <p:nvSpPr>
          <p:cNvPr id="10" name="文本框 9"/>
          <p:cNvSpPr txBox="1"/>
          <p:nvPr/>
        </p:nvSpPr>
        <p:spPr>
          <a:xfrm>
            <a:off x="1258570" y="4034155"/>
            <a:ext cx="107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Factory</a:t>
            </a:r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24" name="组合 23"/>
          <p:cNvGrpSpPr/>
          <p:nvPr/>
        </p:nvGrpSpPr>
        <p:grpSpPr>
          <a:xfrm>
            <a:off x="2843530" y="4034155"/>
            <a:ext cx="1719580" cy="440690"/>
            <a:chOff x="4058" y="7221"/>
            <a:chExt cx="2708" cy="694"/>
          </a:xfrm>
        </p:grpSpPr>
        <p:sp>
          <p:nvSpPr>
            <p:cNvPr id="12" name="矩形 11"/>
            <p:cNvSpPr/>
            <p:nvPr/>
          </p:nvSpPr>
          <p:spPr>
            <a:xfrm>
              <a:off x="4058" y="7271"/>
              <a:ext cx="2709" cy="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1"/>
              <a:endCxn id="12" idx="3"/>
            </p:cNvCxnSpPr>
            <p:nvPr/>
          </p:nvCxnSpPr>
          <p:spPr>
            <a:xfrm>
              <a:off x="4058" y="7579"/>
              <a:ext cx="27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630" y="7221"/>
              <a:ext cx="156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SimpleFactory</a:t>
              </a:r>
              <a:endParaRPr lang="en-US" altLang="zh-CN" sz="10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206" y="7529"/>
              <a:ext cx="2412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Product createProduct()</a:t>
              </a:r>
              <a:endParaRPr lang="en-US" altLang="zh-CN" sz="100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166995" y="4585335"/>
            <a:ext cx="1720215" cy="440690"/>
            <a:chOff x="8137" y="7221"/>
            <a:chExt cx="2709" cy="694"/>
          </a:xfrm>
        </p:grpSpPr>
        <p:sp>
          <p:nvSpPr>
            <p:cNvPr id="16" name="矩形 15"/>
            <p:cNvSpPr/>
            <p:nvPr/>
          </p:nvSpPr>
          <p:spPr>
            <a:xfrm>
              <a:off x="8137" y="7271"/>
              <a:ext cx="2709" cy="644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>
              <a:stCxn id="16" idx="1"/>
              <a:endCxn id="16" idx="3"/>
            </p:cNvCxnSpPr>
            <p:nvPr/>
          </p:nvCxnSpPr>
          <p:spPr>
            <a:xfrm>
              <a:off x="8137" y="7579"/>
              <a:ext cx="27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8709" y="7221"/>
              <a:ext cx="213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FactoryMethod</a:t>
              </a:r>
              <a:endParaRPr lang="en-US" altLang="zh-CN" sz="10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285" y="7529"/>
              <a:ext cx="1834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Fruit createFruit()</a:t>
              </a:r>
              <a:endParaRPr lang="en-US" altLang="zh-CN" sz="1000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7092950" y="3703955"/>
            <a:ext cx="1393190" cy="891540"/>
            <a:chOff x="11170" y="5833"/>
            <a:chExt cx="2194" cy="1404"/>
          </a:xfrm>
        </p:grpSpPr>
        <p:grpSp>
          <p:nvGrpSpPr>
            <p:cNvPr id="23" name="组合 22"/>
            <p:cNvGrpSpPr/>
            <p:nvPr/>
          </p:nvGrpSpPr>
          <p:grpSpPr>
            <a:xfrm>
              <a:off x="11418" y="5833"/>
              <a:ext cx="1481" cy="387"/>
              <a:chOff x="11796" y="7020"/>
              <a:chExt cx="1481" cy="387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1796" y="7020"/>
                <a:ext cx="1481" cy="387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2062" y="7021"/>
                <a:ext cx="1118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Fruit</a:t>
                </a:r>
                <a:endParaRPr lang="en-US" altLang="zh-CN" sz="100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1170" y="6819"/>
              <a:ext cx="1018" cy="4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Apple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2346" y="6819"/>
              <a:ext cx="1018" cy="4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Banana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cxnSp>
          <p:nvCxnSpPr>
            <p:cNvPr id="28" name="肘形连接符 27"/>
            <p:cNvCxnSpPr>
              <a:endCxn id="25" idx="0"/>
            </p:cNvCxnSpPr>
            <p:nvPr/>
          </p:nvCxnSpPr>
          <p:spPr>
            <a:xfrm rot="5400000">
              <a:off x="11642" y="6273"/>
              <a:ext cx="582" cy="509"/>
            </a:xfrm>
            <a:prstGeom prst="bentConnector3">
              <a:avLst>
                <a:gd name="adj1" fmla="val 5008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/>
            <p:nvPr/>
          </p:nvCxnSpPr>
          <p:spPr>
            <a:xfrm rot="5400000" flipV="1">
              <a:off x="12130" y="6293"/>
              <a:ext cx="571" cy="48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156710" y="5430520"/>
            <a:ext cx="1720215" cy="440690"/>
            <a:chOff x="4058" y="7221"/>
            <a:chExt cx="2709" cy="694"/>
          </a:xfrm>
        </p:grpSpPr>
        <p:sp>
          <p:nvSpPr>
            <p:cNvPr id="32" name="矩形 31"/>
            <p:cNvSpPr/>
            <p:nvPr/>
          </p:nvSpPr>
          <p:spPr>
            <a:xfrm>
              <a:off x="4058" y="7271"/>
              <a:ext cx="2709" cy="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>
              <a:stCxn id="32" idx="1"/>
              <a:endCxn id="32" idx="3"/>
            </p:cNvCxnSpPr>
            <p:nvPr/>
          </p:nvCxnSpPr>
          <p:spPr>
            <a:xfrm>
              <a:off x="4058" y="7579"/>
              <a:ext cx="27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4630" y="7221"/>
              <a:ext cx="1465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AppleFactory</a:t>
              </a:r>
              <a:endParaRPr lang="en-US" altLang="zh-CN" sz="100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206" y="7529"/>
              <a:ext cx="1890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000">
                  <a:sym typeface="+mn-ea"/>
                </a:rPr>
                <a:t>Fruit  </a:t>
              </a:r>
              <a:r>
                <a:rPr lang="en-US" altLang="zh-CN" sz="1000">
                  <a:sym typeface="+mn-ea"/>
                </a:rPr>
                <a:t>createFruit</a:t>
              </a:r>
              <a:r>
                <a:rPr lang="en-US" altLang="zh-CN" sz="1000"/>
                <a:t>()</a:t>
              </a:r>
              <a:endParaRPr lang="en-US" altLang="zh-CN" sz="100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25210" y="5421630"/>
            <a:ext cx="1720215" cy="440690"/>
            <a:chOff x="4058" y="7221"/>
            <a:chExt cx="2709" cy="694"/>
          </a:xfrm>
        </p:grpSpPr>
        <p:sp>
          <p:nvSpPr>
            <p:cNvPr id="37" name="矩形 36"/>
            <p:cNvSpPr/>
            <p:nvPr/>
          </p:nvSpPr>
          <p:spPr>
            <a:xfrm>
              <a:off x="4058" y="7271"/>
              <a:ext cx="2709" cy="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stCxn id="37" idx="1"/>
              <a:endCxn id="37" idx="3"/>
            </p:cNvCxnSpPr>
            <p:nvPr/>
          </p:nvCxnSpPr>
          <p:spPr>
            <a:xfrm>
              <a:off x="4058" y="7579"/>
              <a:ext cx="27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630" y="7221"/>
              <a:ext cx="164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BananaFactory</a:t>
              </a:r>
              <a:endParaRPr lang="en-US" altLang="zh-CN" sz="100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206" y="7529"/>
              <a:ext cx="1890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000">
                  <a:sym typeface="+mn-ea"/>
                </a:rPr>
                <a:t>Fruit  </a:t>
              </a:r>
              <a:r>
                <a:rPr lang="en-US" altLang="zh-CN" sz="1000">
                  <a:sym typeface="+mn-ea"/>
                </a:rPr>
                <a:t>createFruit</a:t>
              </a:r>
              <a:r>
                <a:rPr lang="en-US" altLang="zh-CN" sz="1000"/>
                <a:t>()</a:t>
              </a:r>
              <a:endParaRPr lang="en-US" altLang="zh-CN" sz="1000"/>
            </a:p>
          </p:txBody>
        </p:sp>
      </p:grpSp>
      <p:cxnSp>
        <p:nvCxnSpPr>
          <p:cNvPr id="41" name="肘形连接符 40"/>
          <p:cNvCxnSpPr>
            <a:stCxn id="19" idx="2"/>
            <a:endCxn id="34" idx="0"/>
          </p:cNvCxnSpPr>
          <p:nvPr/>
        </p:nvCxnSpPr>
        <p:spPr>
          <a:xfrm rot="5400000">
            <a:off x="5212080" y="4798695"/>
            <a:ext cx="404495" cy="857885"/>
          </a:xfrm>
          <a:prstGeom prst="bentConnector3">
            <a:avLst>
              <a:gd name="adj1" fmla="val 500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9" idx="2"/>
            <a:endCxn id="39" idx="0"/>
          </p:cNvCxnSpPr>
          <p:nvPr/>
        </p:nvCxnSpPr>
        <p:spPr>
          <a:xfrm rot="5400000" flipV="1">
            <a:off x="6229350" y="4639945"/>
            <a:ext cx="395605" cy="11671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8" idx="0"/>
            <a:endCxn id="20" idx="1"/>
          </p:cNvCxnSpPr>
          <p:nvPr/>
        </p:nvCxnSpPr>
        <p:spPr>
          <a:xfrm rot="16200000">
            <a:off x="6350318" y="3685223"/>
            <a:ext cx="758190" cy="10420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9212580" y="4714875"/>
            <a:ext cx="2452370" cy="70675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9212580" y="4935220"/>
            <a:ext cx="17202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9576435" y="4690110"/>
            <a:ext cx="1356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AbstractFactory</a:t>
            </a:r>
            <a:endParaRPr lang="en-US" altLang="zh-CN" sz="1000"/>
          </a:p>
        </p:txBody>
      </p:sp>
      <p:sp>
        <p:nvSpPr>
          <p:cNvPr id="48" name="文本框 47"/>
          <p:cNvSpPr txBox="1"/>
          <p:nvPr/>
        </p:nvSpPr>
        <p:spPr>
          <a:xfrm>
            <a:off x="9490075" y="4935220"/>
            <a:ext cx="1924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Fruit createFruit()</a:t>
            </a:r>
            <a:endParaRPr lang="en-US" altLang="zh-CN" sz="1000"/>
          </a:p>
          <a:p>
            <a:r>
              <a:rPr lang="en-US" altLang="zh-CN" sz="1000"/>
              <a:t>Vegetable </a:t>
            </a:r>
            <a:r>
              <a:rPr lang="en-US" altLang="zh-CN" sz="1000">
                <a:sym typeface="+mn-ea"/>
              </a:rPr>
              <a:t>createVegetable()</a:t>
            </a:r>
            <a:endParaRPr lang="en-US" altLang="zh-CN" sz="1000"/>
          </a:p>
        </p:txBody>
      </p:sp>
      <p:grpSp>
        <p:nvGrpSpPr>
          <p:cNvPr id="92" name="组合 91"/>
          <p:cNvGrpSpPr/>
          <p:nvPr/>
        </p:nvGrpSpPr>
        <p:grpSpPr>
          <a:xfrm>
            <a:off x="10532110" y="3482340"/>
            <a:ext cx="1393190" cy="890905"/>
            <a:chOff x="16586" y="5484"/>
            <a:chExt cx="2194" cy="1403"/>
          </a:xfrm>
        </p:grpSpPr>
        <p:grpSp>
          <p:nvGrpSpPr>
            <p:cNvPr id="49" name="组合 48"/>
            <p:cNvGrpSpPr/>
            <p:nvPr/>
          </p:nvGrpSpPr>
          <p:grpSpPr>
            <a:xfrm>
              <a:off x="16889" y="5484"/>
              <a:ext cx="1594" cy="387"/>
              <a:chOff x="11796" y="7020"/>
              <a:chExt cx="1594" cy="387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11796" y="7020"/>
                <a:ext cx="1481" cy="387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12007" y="7021"/>
                <a:ext cx="1383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Vegetable</a:t>
                </a:r>
                <a:endParaRPr lang="en-US" altLang="zh-CN" sz="1000"/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16586" y="6469"/>
              <a:ext cx="1018" cy="4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Potato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7762" y="6469"/>
              <a:ext cx="1018" cy="4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Tomato</a:t>
              </a:r>
              <a:endParaRPr lang="en-US" altLang="zh-CN" sz="1000" b="1">
                <a:solidFill>
                  <a:schemeClr val="tx1"/>
                </a:solidFill>
              </a:endParaRPr>
            </a:p>
          </p:txBody>
        </p:sp>
        <p:cxnSp>
          <p:nvCxnSpPr>
            <p:cNvPr id="54" name="肘形连接符 53"/>
            <p:cNvCxnSpPr>
              <a:endCxn id="52" idx="0"/>
            </p:cNvCxnSpPr>
            <p:nvPr/>
          </p:nvCxnSpPr>
          <p:spPr>
            <a:xfrm rot="5400000">
              <a:off x="17058" y="5923"/>
              <a:ext cx="582" cy="509"/>
            </a:xfrm>
            <a:prstGeom prst="bentConnector3">
              <a:avLst>
                <a:gd name="adj1" fmla="val 5008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/>
            <p:nvPr/>
          </p:nvCxnSpPr>
          <p:spPr>
            <a:xfrm rot="5400000" flipV="1">
              <a:off x="17546" y="5943"/>
              <a:ext cx="571" cy="48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8129270" y="5747385"/>
            <a:ext cx="1913890" cy="745490"/>
            <a:chOff x="12802" y="9051"/>
            <a:chExt cx="3014" cy="1174"/>
          </a:xfrm>
        </p:grpSpPr>
        <p:grpSp>
          <p:nvGrpSpPr>
            <p:cNvPr id="72" name="组合 71"/>
            <p:cNvGrpSpPr/>
            <p:nvPr/>
          </p:nvGrpSpPr>
          <p:grpSpPr>
            <a:xfrm>
              <a:off x="12802" y="9051"/>
              <a:ext cx="2842" cy="1175"/>
              <a:chOff x="12802" y="9051"/>
              <a:chExt cx="2842" cy="1175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2802" y="9084"/>
                <a:ext cx="2843" cy="11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12802" y="9421"/>
                <a:ext cx="2839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/>
              <p:cNvSpPr txBox="1"/>
              <p:nvPr/>
            </p:nvSpPr>
            <p:spPr>
              <a:xfrm>
                <a:off x="13234" y="9051"/>
                <a:ext cx="2043" cy="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ApplePotatoFactory</a:t>
                </a:r>
                <a:endParaRPr lang="en-US" altLang="zh-CN" sz="1000"/>
              </a:p>
            </p:txBody>
          </p:sp>
        </p:grpSp>
        <p:sp>
          <p:nvSpPr>
            <p:cNvPr id="60" name="文本框 59"/>
            <p:cNvSpPr txBox="1"/>
            <p:nvPr/>
          </p:nvSpPr>
          <p:spPr>
            <a:xfrm>
              <a:off x="12802" y="9505"/>
              <a:ext cx="301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000">
                  <a:sym typeface="+mn-ea"/>
                </a:rPr>
                <a:t>Fruit createFruit()</a:t>
              </a:r>
              <a:endParaRPr lang="en-US" altLang="zh-CN" sz="1000"/>
            </a:p>
            <a:p>
              <a:pPr algn="l"/>
              <a:r>
                <a:rPr lang="en-US" altLang="zh-CN" sz="1000">
                  <a:sym typeface="+mn-ea"/>
                </a:rPr>
                <a:t>Vegetable </a:t>
              </a:r>
              <a:r>
                <a:rPr lang="en-US" altLang="zh-CN" sz="1000">
                  <a:sym typeface="+mn-ea"/>
                </a:rPr>
                <a:t>createVegetable()</a:t>
              </a:r>
              <a:endParaRPr lang="en-US" altLang="zh-CN" sz="100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0238105" y="5770880"/>
            <a:ext cx="1944370" cy="746125"/>
            <a:chOff x="16123" y="9088"/>
            <a:chExt cx="3062" cy="1175"/>
          </a:xfrm>
        </p:grpSpPr>
        <p:sp>
          <p:nvSpPr>
            <p:cNvPr id="61" name="矩形 60"/>
            <p:cNvSpPr/>
            <p:nvPr/>
          </p:nvSpPr>
          <p:spPr>
            <a:xfrm>
              <a:off x="16149" y="9121"/>
              <a:ext cx="2843" cy="11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16149" y="9458"/>
              <a:ext cx="2839" cy="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16537" y="9088"/>
              <a:ext cx="264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BananaTomatoFactory</a:t>
              </a:r>
              <a:endParaRPr lang="en-US" altLang="zh-CN" sz="100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6123" y="9557"/>
              <a:ext cx="301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000">
                  <a:sym typeface="+mn-ea"/>
                </a:rPr>
                <a:t>Fruit createFruit()</a:t>
              </a:r>
              <a:endParaRPr lang="en-US" altLang="zh-CN" sz="1000"/>
            </a:p>
            <a:p>
              <a:pPr algn="l"/>
              <a:r>
                <a:rPr lang="en-US" altLang="zh-CN" sz="1000">
                  <a:sym typeface="+mn-ea"/>
                </a:rPr>
                <a:t>Vegetable </a:t>
              </a:r>
              <a:r>
                <a:rPr lang="en-US" altLang="zh-CN" sz="1000">
                  <a:sym typeface="+mn-ea"/>
                </a:rPr>
                <a:t>createVegetable()</a:t>
              </a:r>
              <a:endParaRPr lang="en-US" altLang="zh-CN" sz="1000"/>
            </a:p>
          </p:txBody>
        </p:sp>
      </p:grpSp>
      <p:cxnSp>
        <p:nvCxnSpPr>
          <p:cNvPr id="65" name="肘形连接符 64"/>
          <p:cNvCxnSpPr>
            <a:stCxn id="47" idx="0"/>
            <a:endCxn id="20" idx="3"/>
          </p:cNvCxnSpPr>
          <p:nvPr/>
        </p:nvCxnSpPr>
        <p:spPr>
          <a:xfrm rot="16200000" flipV="1">
            <a:off x="8790940" y="3226435"/>
            <a:ext cx="862965" cy="20637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47" idx="0"/>
            <a:endCxn id="50" idx="1"/>
          </p:cNvCxnSpPr>
          <p:nvPr/>
        </p:nvCxnSpPr>
        <p:spPr>
          <a:xfrm rot="16200000">
            <a:off x="9947275" y="3912870"/>
            <a:ext cx="1084580" cy="469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45" idx="2"/>
            <a:endCxn id="59" idx="0"/>
          </p:cNvCxnSpPr>
          <p:nvPr/>
        </p:nvCxnSpPr>
        <p:spPr>
          <a:xfrm rot="5400000">
            <a:off x="9582785" y="4891405"/>
            <a:ext cx="325755" cy="1386205"/>
          </a:xfrm>
          <a:prstGeom prst="bentConnector3">
            <a:avLst>
              <a:gd name="adj1" fmla="val 500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/>
          <p:nvPr/>
        </p:nvCxnSpPr>
        <p:spPr>
          <a:xfrm rot="5400000" flipV="1">
            <a:off x="10554335" y="5472430"/>
            <a:ext cx="380365" cy="285115"/>
          </a:xfrm>
          <a:prstGeom prst="bentConnector3">
            <a:avLst>
              <a:gd name="adj1" fmla="val 500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914400" y="5340350"/>
            <a:ext cx="158496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 flipV="1">
            <a:off x="920750" y="4690110"/>
            <a:ext cx="12700" cy="640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322580" y="4961255"/>
            <a:ext cx="5715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product</a:t>
            </a:r>
            <a:endParaRPr lang="en-US" altLang="zh-CN" sz="800"/>
          </a:p>
        </p:txBody>
      </p:sp>
      <p:sp>
        <p:nvSpPr>
          <p:cNvPr id="78" name="文本框 77"/>
          <p:cNvSpPr txBox="1"/>
          <p:nvPr/>
        </p:nvSpPr>
        <p:spPr>
          <a:xfrm>
            <a:off x="894080" y="5380355"/>
            <a:ext cx="5715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ym typeface="+mn-ea"/>
              </a:rPr>
              <a:t>factory1</a:t>
            </a:r>
            <a:endParaRPr lang="en-US" altLang="zh-CN" sz="800"/>
          </a:p>
        </p:txBody>
      </p:sp>
      <p:sp>
        <p:nvSpPr>
          <p:cNvPr id="79" name="文本框 78"/>
          <p:cNvSpPr txBox="1"/>
          <p:nvPr/>
        </p:nvSpPr>
        <p:spPr>
          <a:xfrm>
            <a:off x="1314450" y="5374005"/>
            <a:ext cx="5715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ym typeface="+mn-ea"/>
              </a:rPr>
              <a:t>factory2</a:t>
            </a:r>
            <a:endParaRPr lang="en-US" altLang="zh-CN" sz="800"/>
          </a:p>
        </p:txBody>
      </p:sp>
      <p:sp>
        <p:nvSpPr>
          <p:cNvPr id="81" name="文本框 80"/>
          <p:cNvSpPr txBox="1"/>
          <p:nvPr/>
        </p:nvSpPr>
        <p:spPr>
          <a:xfrm>
            <a:off x="1927860" y="5363845"/>
            <a:ext cx="5715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ym typeface="+mn-ea"/>
              </a:rPr>
              <a:t>factoryn</a:t>
            </a:r>
            <a:endParaRPr lang="en-US" altLang="zh-CN" sz="800"/>
          </a:p>
        </p:txBody>
      </p:sp>
      <p:cxnSp>
        <p:nvCxnSpPr>
          <p:cNvPr id="82" name="直接箭头连接符 81"/>
          <p:cNvCxnSpPr/>
          <p:nvPr/>
        </p:nvCxnSpPr>
        <p:spPr>
          <a:xfrm>
            <a:off x="858520" y="6436360"/>
            <a:ext cx="158496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H="1" flipV="1">
            <a:off x="864870" y="5786120"/>
            <a:ext cx="12700" cy="640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323215" y="6103620"/>
            <a:ext cx="641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product2</a:t>
            </a:r>
            <a:endParaRPr lang="en-US" altLang="zh-CN" sz="800"/>
          </a:p>
        </p:txBody>
      </p:sp>
      <p:sp>
        <p:nvSpPr>
          <p:cNvPr id="85" name="文本框 84"/>
          <p:cNvSpPr txBox="1"/>
          <p:nvPr/>
        </p:nvSpPr>
        <p:spPr>
          <a:xfrm>
            <a:off x="838200" y="6476365"/>
            <a:ext cx="5715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ym typeface="+mn-ea"/>
              </a:rPr>
              <a:t>factory1</a:t>
            </a:r>
            <a:endParaRPr lang="en-US" altLang="zh-CN" sz="800"/>
          </a:p>
        </p:txBody>
      </p:sp>
      <p:sp>
        <p:nvSpPr>
          <p:cNvPr id="86" name="文本框 85"/>
          <p:cNvSpPr txBox="1"/>
          <p:nvPr/>
        </p:nvSpPr>
        <p:spPr>
          <a:xfrm>
            <a:off x="1258570" y="6470015"/>
            <a:ext cx="5715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ym typeface="+mn-ea"/>
              </a:rPr>
              <a:t>factory2</a:t>
            </a:r>
            <a:endParaRPr lang="en-US" altLang="zh-CN" sz="800"/>
          </a:p>
        </p:txBody>
      </p:sp>
      <p:sp>
        <p:nvSpPr>
          <p:cNvPr id="87" name="文本框 86"/>
          <p:cNvSpPr txBox="1"/>
          <p:nvPr/>
        </p:nvSpPr>
        <p:spPr>
          <a:xfrm>
            <a:off x="1871980" y="6459855"/>
            <a:ext cx="5715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ym typeface="+mn-ea"/>
              </a:rPr>
              <a:t>factoryn</a:t>
            </a:r>
            <a:endParaRPr lang="en-US" altLang="zh-CN" sz="800"/>
          </a:p>
        </p:txBody>
      </p:sp>
      <p:sp>
        <p:nvSpPr>
          <p:cNvPr id="89" name="文本框 88"/>
          <p:cNvSpPr txBox="1"/>
          <p:nvPr/>
        </p:nvSpPr>
        <p:spPr>
          <a:xfrm>
            <a:off x="323215" y="6289675"/>
            <a:ext cx="641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product1</a:t>
            </a:r>
            <a:endParaRPr lang="en-US" altLang="zh-CN" sz="800"/>
          </a:p>
        </p:txBody>
      </p:sp>
      <p:sp>
        <p:nvSpPr>
          <p:cNvPr id="90" name="文本框 89"/>
          <p:cNvSpPr txBox="1"/>
          <p:nvPr/>
        </p:nvSpPr>
        <p:spPr>
          <a:xfrm>
            <a:off x="322580" y="5900420"/>
            <a:ext cx="6419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productn</a:t>
            </a:r>
            <a:endParaRPr lang="en-US" altLang="zh-CN" sz="800"/>
          </a:p>
        </p:txBody>
      </p:sp>
      <p:sp>
        <p:nvSpPr>
          <p:cNvPr id="95" name="文本框 94"/>
          <p:cNvSpPr txBox="1"/>
          <p:nvPr/>
        </p:nvSpPr>
        <p:spPr>
          <a:xfrm>
            <a:off x="1071245" y="4780280"/>
            <a:ext cx="1338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/>
              <a:t>interface FactoryMethod {</a:t>
            </a:r>
            <a:endParaRPr lang="en-US" altLang="zh-CN" sz="800"/>
          </a:p>
          <a:p>
            <a:r>
              <a:rPr lang="en-US" altLang="zh-CN" sz="800"/>
              <a:t>Product createProduct();</a:t>
            </a:r>
            <a:endParaRPr lang="en-US" altLang="zh-CN" sz="800"/>
          </a:p>
          <a:p>
            <a:r>
              <a:rPr lang="en-US" altLang="zh-CN" sz="800"/>
              <a:t>}</a:t>
            </a:r>
            <a:endParaRPr lang="en-US" altLang="zh-CN" sz="800"/>
          </a:p>
        </p:txBody>
      </p:sp>
      <p:sp>
        <p:nvSpPr>
          <p:cNvPr id="96" name="文本框 95"/>
          <p:cNvSpPr txBox="1"/>
          <p:nvPr/>
        </p:nvSpPr>
        <p:spPr>
          <a:xfrm>
            <a:off x="1017270" y="5716270"/>
            <a:ext cx="22840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interface AbstractFactory {</a:t>
            </a:r>
            <a:endParaRPr lang="en-US" altLang="zh-CN" sz="800"/>
          </a:p>
          <a:p>
            <a:r>
              <a:rPr lang="en-US" altLang="zh-CN" sz="800"/>
              <a:t>Product1 createProduct1();</a:t>
            </a:r>
            <a:endParaRPr lang="en-US" altLang="zh-CN" sz="800"/>
          </a:p>
          <a:p>
            <a:r>
              <a:rPr lang="en-US" altLang="zh-CN" sz="800">
                <a:sym typeface="+mn-ea"/>
              </a:rPr>
              <a:t>Product2 createProduct2();</a:t>
            </a:r>
            <a:endParaRPr lang="en-US" altLang="zh-CN" sz="800"/>
          </a:p>
          <a:p>
            <a:r>
              <a:rPr lang="en-US" altLang="zh-CN" sz="800">
                <a:sym typeface="+mn-ea"/>
              </a:rPr>
              <a:t>Product3 createProduct3();</a:t>
            </a:r>
            <a:endParaRPr lang="en-US" altLang="zh-CN" sz="800"/>
          </a:p>
          <a:p>
            <a:endParaRPr lang="en-US" altLang="zh-CN" sz="800"/>
          </a:p>
          <a:p>
            <a:r>
              <a:rPr lang="en-US" altLang="zh-CN" sz="800"/>
              <a:t>}</a:t>
            </a:r>
            <a:endParaRPr lang="en-US" altLang="zh-CN" sz="8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17270" y="822325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Builder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52775" y="657225"/>
            <a:ext cx="5886450" cy="5543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1015" y="2562860"/>
            <a:ext cx="26517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现实的例子如：</a:t>
            </a:r>
            <a:endParaRPr lang="zh-CN" altLang="en-US"/>
          </a:p>
          <a:p>
            <a:r>
              <a:rPr lang="zh-CN" altLang="en-US"/>
              <a:t>手机零件工厂和手机整机整合商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17270" y="822325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Proxy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165" y="944245"/>
            <a:ext cx="7924800" cy="3848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4340" y="1887855"/>
            <a:ext cx="26517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现实的例子如：</a:t>
            </a:r>
            <a:endParaRPr lang="zh-CN" altLang="en-US"/>
          </a:p>
          <a:p>
            <a:r>
              <a:rPr lang="zh-CN" altLang="en-US"/>
              <a:t>买卖房屋的个人和房产中介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17270" y="822325"/>
            <a:ext cx="110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Adapter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680970" y="898525"/>
            <a:ext cx="26181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/>
              <a:t>类适配器：</a:t>
            </a:r>
            <a:endParaRPr lang="zh-CN" altLang="en-US" sz="1000"/>
          </a:p>
          <a:p>
            <a:pPr algn="l"/>
            <a:r>
              <a:rPr lang="zh-CN" altLang="en-US" sz="1000"/>
              <a:t>Adapt</a:t>
            </a:r>
            <a:r>
              <a:rPr lang="en-US" altLang="zh-CN" sz="1000"/>
              <a:t>or extend </a:t>
            </a:r>
            <a:r>
              <a:rPr lang="zh-CN" altLang="en-US" sz="1000">
                <a:sym typeface="+mn-ea"/>
              </a:rPr>
              <a:t>Adapt</a:t>
            </a:r>
            <a:r>
              <a:rPr lang="en-US" altLang="zh-CN" sz="1000">
                <a:sym typeface="+mn-ea"/>
              </a:rPr>
              <a:t>ee implement Target</a:t>
            </a:r>
            <a:r>
              <a:rPr lang="en-US" altLang="zh-CN" sz="1000"/>
              <a:t>{</a:t>
            </a:r>
            <a:endParaRPr lang="en-US" altLang="zh-CN" sz="1000"/>
          </a:p>
          <a:p>
            <a:pPr algn="l"/>
            <a:r>
              <a:rPr lang="en-US" altLang="zh-CN" sz="1000"/>
              <a:t>...</a:t>
            </a:r>
            <a:endParaRPr lang="en-US" altLang="zh-CN" sz="1000"/>
          </a:p>
          <a:p>
            <a:pPr algn="l"/>
            <a:r>
              <a:rPr lang="en-US" altLang="zh-CN" sz="1000"/>
              <a:t>}</a:t>
            </a:r>
            <a:endParaRPr lang="en-US" altLang="zh-CN" sz="1000"/>
          </a:p>
        </p:txBody>
      </p:sp>
      <p:sp>
        <p:nvSpPr>
          <p:cNvPr id="8" name="文本框 7"/>
          <p:cNvSpPr txBox="1"/>
          <p:nvPr/>
        </p:nvSpPr>
        <p:spPr>
          <a:xfrm>
            <a:off x="6174740" y="898525"/>
            <a:ext cx="16935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/>
              <a:t>对象适配器：</a:t>
            </a:r>
            <a:endParaRPr lang="zh-CN" altLang="en-US" sz="1000"/>
          </a:p>
          <a:p>
            <a:pPr algn="l"/>
            <a:r>
              <a:rPr lang="zh-CN" altLang="en-US" sz="1000"/>
              <a:t>Adapt</a:t>
            </a:r>
            <a:r>
              <a:rPr lang="en-US" altLang="zh-CN" sz="1000"/>
              <a:t>or </a:t>
            </a:r>
            <a:r>
              <a:rPr lang="en-US" altLang="zh-CN" sz="1000">
                <a:sym typeface="+mn-ea"/>
              </a:rPr>
              <a:t>implement Target</a:t>
            </a:r>
            <a:r>
              <a:rPr lang="en-US" altLang="zh-CN" sz="1000"/>
              <a:t>{</a:t>
            </a:r>
            <a:endParaRPr lang="en-US" altLang="zh-CN" sz="1000"/>
          </a:p>
          <a:p>
            <a:pPr algn="l"/>
            <a:r>
              <a:rPr lang="en-US" altLang="zh-CN" sz="1000"/>
              <a:t>private </a:t>
            </a:r>
            <a:r>
              <a:rPr lang="zh-CN" altLang="en-US" sz="1000">
                <a:sym typeface="+mn-ea"/>
              </a:rPr>
              <a:t>Adapt</a:t>
            </a:r>
            <a:r>
              <a:rPr lang="en-US" altLang="zh-CN" sz="1000">
                <a:sym typeface="+mn-ea"/>
              </a:rPr>
              <a:t>ee a</a:t>
            </a:r>
            <a:r>
              <a:rPr lang="zh-CN" altLang="en-US" sz="1000">
                <a:sym typeface="+mn-ea"/>
              </a:rPr>
              <a:t>dapt</a:t>
            </a:r>
            <a:r>
              <a:rPr lang="en-US" altLang="zh-CN" sz="1000">
                <a:sym typeface="+mn-ea"/>
              </a:rPr>
              <a:t>ee </a:t>
            </a:r>
            <a:endParaRPr lang="en-US" altLang="zh-CN" sz="1000"/>
          </a:p>
          <a:p>
            <a:pPr algn="l"/>
            <a:r>
              <a:rPr lang="en-US" altLang="zh-CN" sz="1000"/>
              <a:t>}</a:t>
            </a:r>
            <a:endParaRPr lang="en-US" altLang="zh-CN" sz="1000"/>
          </a:p>
        </p:txBody>
      </p:sp>
      <p:sp>
        <p:nvSpPr>
          <p:cNvPr id="9" name="文本框 8"/>
          <p:cNvSpPr txBox="1"/>
          <p:nvPr/>
        </p:nvSpPr>
        <p:spPr>
          <a:xfrm>
            <a:off x="8225790" y="803275"/>
            <a:ext cx="317627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/>
              <a:t>Adaptee</a:t>
            </a:r>
            <a:r>
              <a:rPr lang="en-US" altLang="zh-CN" sz="1000"/>
              <a:t>:</a:t>
            </a:r>
            <a:r>
              <a:rPr lang="zh-CN" altLang="en-US" sz="1000"/>
              <a:t>要进行适配的对象</a:t>
            </a:r>
            <a:endParaRPr lang="zh-CN" altLang="en-US" sz="1000"/>
          </a:p>
          <a:p>
            <a:r>
              <a:rPr lang="en-US" altLang="zh-CN" sz="1000" b="1"/>
              <a:t>Target</a:t>
            </a:r>
            <a:r>
              <a:rPr lang="zh-CN" altLang="en-US" sz="1000"/>
              <a:t>：新的适配接口</a:t>
            </a:r>
            <a:endParaRPr lang="zh-CN" altLang="en-US" sz="1000"/>
          </a:p>
          <a:p>
            <a:r>
              <a:rPr lang="zh-CN" altLang="en-US" sz="1000" b="1">
                <a:sym typeface="+mn-ea"/>
              </a:rPr>
              <a:t>Adapt</a:t>
            </a:r>
            <a:r>
              <a:rPr lang="en-US" altLang="zh-CN" sz="1000" b="1">
                <a:sym typeface="+mn-ea"/>
              </a:rPr>
              <a:t>or</a:t>
            </a:r>
            <a:r>
              <a:rPr lang="zh-CN" altLang="en-US" sz="1000">
                <a:sym typeface="+mn-ea"/>
              </a:rPr>
              <a:t>：符合</a:t>
            </a:r>
            <a:r>
              <a:rPr lang="en-US" altLang="zh-CN" sz="1000">
                <a:sym typeface="+mn-ea"/>
              </a:rPr>
              <a:t>Target</a:t>
            </a:r>
            <a:r>
              <a:rPr lang="zh-CN" altLang="en-US" sz="1000">
                <a:sym typeface="+mn-ea"/>
              </a:rPr>
              <a:t>接口准则且对</a:t>
            </a:r>
            <a:r>
              <a:rPr lang="en-US" altLang="zh-CN" sz="1000">
                <a:sym typeface="+mn-ea"/>
              </a:rPr>
              <a:t>Adaptee</a:t>
            </a:r>
            <a:r>
              <a:rPr lang="zh-CN" altLang="en-US" sz="1000">
                <a:sym typeface="+mn-ea"/>
              </a:rPr>
              <a:t>进行了适配的新的适配接口</a:t>
            </a:r>
            <a:endParaRPr lang="zh-CN" altLang="en-US" sz="1000"/>
          </a:p>
          <a:p>
            <a:endParaRPr lang="zh-CN" altLang="en-US" sz="1000"/>
          </a:p>
        </p:txBody>
      </p:sp>
      <p:sp>
        <p:nvSpPr>
          <p:cNvPr id="10" name="文本框 9"/>
          <p:cNvSpPr txBox="1"/>
          <p:nvPr/>
        </p:nvSpPr>
        <p:spPr>
          <a:xfrm>
            <a:off x="1087120" y="2032000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Bridge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2680970" y="1939925"/>
            <a:ext cx="147383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/>
              <a:t>abstract class bridger {</a:t>
            </a:r>
            <a:endParaRPr lang="en-US" sz="1000"/>
          </a:p>
          <a:p>
            <a:pPr algn="l"/>
            <a:r>
              <a:rPr lang="en-US" sz="1000"/>
              <a:t>private Hander handler</a:t>
            </a:r>
            <a:endParaRPr lang="en-US" sz="1000"/>
          </a:p>
          <a:p>
            <a:pPr algn="l"/>
            <a:r>
              <a:rPr lang="en-US" sz="1000"/>
              <a:t>}</a:t>
            </a:r>
            <a:endParaRPr lang="en-US" sz="1000"/>
          </a:p>
        </p:txBody>
      </p:sp>
      <p:sp>
        <p:nvSpPr>
          <p:cNvPr id="14" name="文本框 13"/>
          <p:cNvSpPr txBox="1"/>
          <p:nvPr/>
        </p:nvSpPr>
        <p:spPr>
          <a:xfrm>
            <a:off x="1068070" y="29197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ym typeface="+mn-ea"/>
              </a:rPr>
              <a:t>Decorator</a:t>
            </a:r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5558790" y="2841625"/>
            <a:ext cx="1087120" cy="283210"/>
            <a:chOff x="11505" y="4590"/>
            <a:chExt cx="1712" cy="446"/>
          </a:xfrm>
        </p:grpSpPr>
        <p:sp>
          <p:nvSpPr>
            <p:cNvPr id="15" name="矩形 14"/>
            <p:cNvSpPr/>
            <p:nvPr/>
          </p:nvSpPr>
          <p:spPr>
            <a:xfrm>
              <a:off x="11505" y="4590"/>
              <a:ext cx="1712" cy="447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730" y="4618"/>
              <a:ext cx="124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Decorator</a:t>
              </a:r>
              <a:endParaRPr lang="en-US" altLang="zh-CN" sz="100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129280" y="2808605"/>
            <a:ext cx="1721485" cy="590550"/>
            <a:chOff x="5100" y="4536"/>
            <a:chExt cx="2711" cy="930"/>
          </a:xfrm>
        </p:grpSpPr>
        <p:sp>
          <p:nvSpPr>
            <p:cNvPr id="17" name="矩形 16"/>
            <p:cNvSpPr/>
            <p:nvPr/>
          </p:nvSpPr>
          <p:spPr>
            <a:xfrm>
              <a:off x="5100" y="4536"/>
              <a:ext cx="2711" cy="931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325" y="4564"/>
              <a:ext cx="248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AbstractDecorator</a:t>
              </a:r>
              <a:endParaRPr lang="en-US" altLang="zh-CN" sz="1000"/>
            </a:p>
          </p:txBody>
        </p:sp>
        <p:cxnSp>
          <p:nvCxnSpPr>
            <p:cNvPr id="20" name="直接连接符 19"/>
            <p:cNvCxnSpPr>
              <a:stCxn id="17" idx="1"/>
              <a:endCxn id="17" idx="3"/>
            </p:cNvCxnSpPr>
            <p:nvPr/>
          </p:nvCxnSpPr>
          <p:spPr>
            <a:xfrm>
              <a:off x="5100" y="5002"/>
              <a:ext cx="27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5195" y="5067"/>
              <a:ext cx="1834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- Decorator comp</a:t>
              </a:r>
              <a:endParaRPr lang="en-US" altLang="zh-CN" sz="1000"/>
            </a:p>
          </p:txBody>
        </p:sp>
      </p:grpSp>
      <p:cxnSp>
        <p:nvCxnSpPr>
          <p:cNvPr id="26" name="直接箭头连接符 25"/>
          <p:cNvCxnSpPr>
            <a:stCxn id="18" idx="3"/>
          </p:cNvCxnSpPr>
          <p:nvPr/>
        </p:nvCxnSpPr>
        <p:spPr>
          <a:xfrm flipV="1">
            <a:off x="4850765" y="2943225"/>
            <a:ext cx="72136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87120" y="3987800"/>
            <a:ext cx="1334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ym typeface="+mn-ea"/>
              </a:rPr>
              <a:t>FlyWeight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2738120" y="3987800"/>
            <a:ext cx="7002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关键点： 区分那些是可变量，哪些是不可量，以不可变量作为</a:t>
            </a:r>
            <a:r>
              <a:rPr lang="en-US" altLang="zh-CN"/>
              <a:t>key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有一个</a:t>
            </a:r>
            <a:r>
              <a:rPr lang="en-US" altLang="zh-CN"/>
              <a:t>container</a:t>
            </a:r>
            <a:r>
              <a:rPr lang="zh-CN" altLang="en-US"/>
              <a:t>专门存放所有的</a:t>
            </a:r>
            <a:r>
              <a:rPr lang="en-US" altLang="zh-CN"/>
              <a:t>flyweight</a:t>
            </a:r>
            <a:r>
              <a:rPr lang="zh-CN" altLang="en-US"/>
              <a:t>对象，</a:t>
            </a:r>
            <a:r>
              <a:rPr lang="en-US" altLang="zh-CN"/>
              <a:t>key</a:t>
            </a:r>
            <a:r>
              <a:rPr lang="zh-CN" altLang="en-US"/>
              <a:t>为存取的键值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87120" y="5151120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ym typeface="+mn-ea"/>
              </a:rPr>
              <a:t>Composite 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2738120" y="5151120"/>
            <a:ext cx="848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关键点：用一个抽象接口表示整体</a:t>
            </a:r>
            <a:r>
              <a:rPr lang="en-US" altLang="zh-CN"/>
              <a:t>-</a:t>
            </a:r>
            <a:r>
              <a:rPr lang="zh-CN" altLang="en-US"/>
              <a:t>部分中的部分，但是整体是用这个部分组成的。</a:t>
            </a:r>
            <a:endParaRPr lang="zh-CN" altLang="en-US"/>
          </a:p>
          <a:p>
            <a:r>
              <a:rPr lang="zh-CN" altLang="en-US"/>
              <a:t>最后形成一颗树。常见的例子为：公司</a:t>
            </a:r>
            <a:r>
              <a:rPr lang="en-US" altLang="zh-CN"/>
              <a:t>-</a:t>
            </a:r>
            <a:r>
              <a:rPr lang="zh-CN" altLang="en-US"/>
              <a:t>分公司， 树</a:t>
            </a:r>
            <a:r>
              <a:rPr lang="en-US" altLang="zh-CN"/>
              <a:t>-</a:t>
            </a:r>
            <a:r>
              <a:rPr lang="zh-CN" altLang="en-US"/>
              <a:t>节点等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17270" y="822325"/>
            <a:ext cx="1232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Template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662555" y="708025"/>
            <a:ext cx="23660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/>
              <a:t>class AbstractTemplate {</a:t>
            </a:r>
            <a:endParaRPr lang="en-US" altLang="zh-CN" sz="1200"/>
          </a:p>
          <a:p>
            <a:pPr algn="l"/>
            <a:r>
              <a:rPr lang="en-US" altLang="zh-CN" sz="1200"/>
              <a:t>  abstract void m1();</a:t>
            </a:r>
            <a:endParaRPr lang="en-US" altLang="zh-CN" sz="1200"/>
          </a:p>
          <a:p>
            <a:pPr algn="l"/>
            <a:r>
              <a:rPr lang="en-US" altLang="zh-CN" sz="1200">
                <a:sym typeface="+mn-ea"/>
              </a:rPr>
              <a:t>  abstract void m2();</a:t>
            </a:r>
            <a:endParaRPr lang="en-US" altLang="zh-CN" sz="1200"/>
          </a:p>
          <a:p>
            <a:pPr algn="l"/>
            <a:r>
              <a:rPr lang="en-US" altLang="zh-CN" sz="1200"/>
              <a:t>  public do{ m1(); m2();}</a:t>
            </a:r>
            <a:br>
              <a:rPr lang="en-US" altLang="zh-CN" sz="1200"/>
            </a:br>
            <a:r>
              <a:rPr lang="en-US" altLang="zh-CN" sz="1200"/>
              <a:t>}</a:t>
            </a:r>
            <a:endParaRPr lang="en-US" altLang="zh-CN" sz="1200"/>
          </a:p>
        </p:txBody>
      </p:sp>
      <p:sp>
        <p:nvSpPr>
          <p:cNvPr id="6" name="文本框 5"/>
          <p:cNvSpPr txBox="1"/>
          <p:nvPr/>
        </p:nvSpPr>
        <p:spPr>
          <a:xfrm>
            <a:off x="1017270" y="196659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Strategy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3450" y="1823720"/>
            <a:ext cx="7412355" cy="27368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82015" y="5165090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Command</a:t>
            </a:r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49" name="组合 48"/>
          <p:cNvGrpSpPr/>
          <p:nvPr/>
        </p:nvGrpSpPr>
        <p:grpSpPr>
          <a:xfrm>
            <a:off x="6246495" y="5026660"/>
            <a:ext cx="1597660" cy="513715"/>
            <a:chOff x="9914" y="7700"/>
            <a:chExt cx="2516" cy="809"/>
          </a:xfrm>
        </p:grpSpPr>
        <p:sp>
          <p:nvSpPr>
            <p:cNvPr id="9" name="矩形 8"/>
            <p:cNvSpPr/>
            <p:nvPr/>
          </p:nvSpPr>
          <p:spPr>
            <a:xfrm>
              <a:off x="9914" y="7700"/>
              <a:ext cx="2517" cy="809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stCxn id="9" idx="1"/>
              <a:endCxn id="9" idx="3"/>
            </p:cNvCxnSpPr>
            <p:nvPr/>
          </p:nvCxnSpPr>
          <p:spPr>
            <a:xfrm>
              <a:off x="9914" y="8105"/>
              <a:ext cx="2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0590" y="7700"/>
              <a:ext cx="1210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Command</a:t>
              </a:r>
              <a:endParaRPr lang="en-US" altLang="zh-CN" sz="10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589" y="8123"/>
              <a:ext cx="1122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execute()</a:t>
              </a:r>
              <a:endParaRPr lang="en-US" altLang="zh-CN" sz="10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0699115" y="4781550"/>
            <a:ext cx="1140460" cy="887095"/>
            <a:chOff x="14362" y="8175"/>
            <a:chExt cx="1796" cy="1397"/>
          </a:xfrm>
        </p:grpSpPr>
        <p:sp>
          <p:nvSpPr>
            <p:cNvPr id="18" name="矩形 17"/>
            <p:cNvSpPr/>
            <p:nvPr/>
          </p:nvSpPr>
          <p:spPr>
            <a:xfrm>
              <a:off x="14362" y="8184"/>
              <a:ext cx="1766" cy="13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760" y="8175"/>
              <a:ext cx="1077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Executor</a:t>
              </a:r>
              <a:endParaRPr lang="en-US" altLang="zh-CN" sz="1000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4362" y="8561"/>
              <a:ext cx="1797" cy="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4684" y="8574"/>
              <a:ext cx="700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m1()</a:t>
              </a:r>
              <a:endParaRPr lang="en-US" altLang="zh-CN" sz="10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4688" y="8844"/>
              <a:ext cx="700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m2()</a:t>
              </a:r>
              <a:endParaRPr lang="en-US" altLang="zh-CN" sz="100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4692" y="9128"/>
              <a:ext cx="700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m3()</a:t>
              </a:r>
              <a:endParaRPr lang="en-US" altLang="zh-CN" sz="100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717540" y="5948680"/>
            <a:ext cx="1609090" cy="769620"/>
            <a:chOff x="9915" y="9128"/>
            <a:chExt cx="2534" cy="1212"/>
          </a:xfrm>
        </p:grpSpPr>
        <p:sp>
          <p:nvSpPr>
            <p:cNvPr id="13" name="矩形 12"/>
            <p:cNvSpPr/>
            <p:nvPr/>
          </p:nvSpPr>
          <p:spPr>
            <a:xfrm>
              <a:off x="9915" y="9128"/>
              <a:ext cx="2517" cy="1212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9915" y="9961"/>
              <a:ext cx="2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0163" y="9155"/>
              <a:ext cx="148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M1Command</a:t>
              </a:r>
              <a:endParaRPr lang="en-US" altLang="zh-CN" sz="10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589" y="9932"/>
              <a:ext cx="1122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execute()</a:t>
              </a:r>
              <a:endParaRPr lang="en-US" altLang="zh-CN" sz="1000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9933" y="9573"/>
              <a:ext cx="2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10153" y="9565"/>
              <a:ext cx="1912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- Excutor executor</a:t>
              </a:r>
              <a:endParaRPr lang="en-US" altLang="zh-CN" sz="10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489825" y="5963920"/>
            <a:ext cx="1609725" cy="769620"/>
            <a:chOff x="9915" y="9128"/>
            <a:chExt cx="2535" cy="1212"/>
          </a:xfrm>
        </p:grpSpPr>
        <p:sp>
          <p:nvSpPr>
            <p:cNvPr id="27" name="矩形 26"/>
            <p:cNvSpPr/>
            <p:nvPr/>
          </p:nvSpPr>
          <p:spPr>
            <a:xfrm>
              <a:off x="9915" y="9128"/>
              <a:ext cx="2517" cy="1212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9915" y="9961"/>
              <a:ext cx="2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0163" y="9155"/>
              <a:ext cx="148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M2Command</a:t>
              </a:r>
              <a:endParaRPr lang="en-US" altLang="zh-CN" sz="100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589" y="9932"/>
              <a:ext cx="1122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execute()</a:t>
              </a:r>
              <a:endParaRPr lang="en-US" altLang="zh-CN" sz="1000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9933" y="9573"/>
              <a:ext cx="2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0153" y="9565"/>
              <a:ext cx="1912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- Excutor executor</a:t>
              </a:r>
              <a:endParaRPr lang="en-US" altLang="zh-CN" sz="10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281160" y="5966460"/>
            <a:ext cx="1609725" cy="769620"/>
            <a:chOff x="9915" y="9128"/>
            <a:chExt cx="2535" cy="1212"/>
          </a:xfrm>
        </p:grpSpPr>
        <p:sp>
          <p:nvSpPr>
            <p:cNvPr id="35" name="矩形 34"/>
            <p:cNvSpPr/>
            <p:nvPr/>
          </p:nvSpPr>
          <p:spPr>
            <a:xfrm>
              <a:off x="9915" y="9128"/>
              <a:ext cx="2517" cy="1212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9915" y="9961"/>
              <a:ext cx="2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10163" y="9155"/>
              <a:ext cx="148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M3Command</a:t>
              </a:r>
              <a:endParaRPr lang="en-US" altLang="zh-CN" sz="10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589" y="9932"/>
              <a:ext cx="1122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execute()</a:t>
              </a:r>
              <a:endParaRPr lang="en-US" altLang="zh-CN" sz="1000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9933" y="9573"/>
              <a:ext cx="2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10153" y="9565"/>
              <a:ext cx="1912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- Excutor executor</a:t>
              </a:r>
              <a:endParaRPr lang="en-US" altLang="zh-CN" sz="100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310130" y="5080000"/>
            <a:ext cx="3054985" cy="748665"/>
            <a:chOff x="3638" y="8000"/>
            <a:chExt cx="4811" cy="1179"/>
          </a:xfrm>
        </p:grpSpPr>
        <p:sp>
          <p:nvSpPr>
            <p:cNvPr id="42" name="矩形 41"/>
            <p:cNvSpPr/>
            <p:nvPr/>
          </p:nvSpPr>
          <p:spPr>
            <a:xfrm>
              <a:off x="3663" y="8000"/>
              <a:ext cx="4787" cy="1152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3638" y="8809"/>
              <a:ext cx="2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3886" y="8003"/>
              <a:ext cx="844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Memu</a:t>
              </a:r>
              <a:endParaRPr lang="en-US" altLang="zh-CN" sz="100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886" y="8793"/>
              <a:ext cx="1700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execute(int key)</a:t>
              </a:r>
              <a:endParaRPr lang="en-US" altLang="zh-CN" sz="1000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3656" y="8421"/>
              <a:ext cx="2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3876" y="8413"/>
              <a:ext cx="3691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000"/>
                <a:t>- HashMap&lt;Integer, Command&gt; cmds</a:t>
              </a:r>
              <a:endParaRPr lang="en-US" altLang="zh-CN" sz="1000"/>
            </a:p>
          </p:txBody>
        </p:sp>
      </p:grpSp>
      <p:cxnSp>
        <p:nvCxnSpPr>
          <p:cNvPr id="50" name="直接箭头连接符 49"/>
          <p:cNvCxnSpPr>
            <a:stCxn id="42" idx="3"/>
            <a:endCxn id="9" idx="1"/>
          </p:cNvCxnSpPr>
          <p:nvPr/>
        </p:nvCxnSpPr>
        <p:spPr>
          <a:xfrm flipV="1">
            <a:off x="5365750" y="5283835"/>
            <a:ext cx="880745" cy="161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2" idx="2"/>
            <a:endCxn id="15" idx="0"/>
          </p:cNvCxnSpPr>
          <p:nvPr/>
        </p:nvCxnSpPr>
        <p:spPr>
          <a:xfrm flipH="1">
            <a:off x="6347460" y="5540375"/>
            <a:ext cx="683895" cy="425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2" idx="2"/>
            <a:endCxn id="29" idx="0"/>
          </p:cNvCxnSpPr>
          <p:nvPr/>
        </p:nvCxnSpPr>
        <p:spPr>
          <a:xfrm>
            <a:off x="7031355" y="5540375"/>
            <a:ext cx="1088390" cy="440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2" idx="2"/>
            <a:endCxn id="35" idx="0"/>
          </p:cNvCxnSpPr>
          <p:nvPr/>
        </p:nvCxnSpPr>
        <p:spPr>
          <a:xfrm>
            <a:off x="7031355" y="5540375"/>
            <a:ext cx="3049270" cy="426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853440" y="746760"/>
            <a:ext cx="278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Chain of Responsibility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283710" y="504825"/>
            <a:ext cx="347789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/>
              <a:t>public abstract class AbstractHandler implements Handler{</a:t>
            </a:r>
            <a:endParaRPr lang="zh-CN" altLang="en-US" sz="1000"/>
          </a:p>
          <a:p>
            <a:pPr algn="l"/>
            <a:r>
              <a:rPr lang="zh-CN" altLang="en-US" sz="1000"/>
              <a:t>    protected String name;</a:t>
            </a:r>
            <a:endParaRPr lang="zh-CN" altLang="en-US" sz="1000"/>
          </a:p>
          <a:p>
            <a:pPr algn="l"/>
            <a:r>
              <a:rPr lang="zh-CN" altLang="en-US" sz="1000"/>
              <a:t>    protected Handler next;</a:t>
            </a:r>
            <a:endParaRPr lang="zh-CN" altLang="en-US" sz="1000"/>
          </a:p>
          <a:p>
            <a:pPr algn="l"/>
            <a:r>
              <a:rPr lang="zh-CN" altLang="en-US" sz="1000"/>
              <a:t>    AbstractHandler(String name) {</a:t>
            </a:r>
            <a:endParaRPr lang="zh-CN" altLang="en-US" sz="1000"/>
          </a:p>
          <a:p>
            <a:pPr algn="l"/>
            <a:r>
              <a:rPr lang="zh-CN" altLang="en-US" sz="1000"/>
              <a:t>        this.name = name;</a:t>
            </a:r>
            <a:endParaRPr lang="zh-CN" altLang="en-US" sz="1000"/>
          </a:p>
          <a:p>
            <a:pPr algn="l"/>
            <a:r>
              <a:rPr lang="zh-CN" altLang="en-US" sz="1000"/>
              <a:t>    }</a:t>
            </a:r>
            <a:endParaRPr lang="zh-CN" altLang="en-US" sz="1000"/>
          </a:p>
          <a:p>
            <a:pPr algn="l"/>
            <a:endParaRPr lang="zh-CN" altLang="en-US" sz="1000"/>
          </a:p>
          <a:p>
            <a:pPr algn="l"/>
            <a:r>
              <a:rPr lang="zh-CN" altLang="en-US" sz="1000"/>
              <a:t>    @Override</a:t>
            </a:r>
            <a:endParaRPr lang="zh-CN" altLang="en-US" sz="1000"/>
          </a:p>
          <a:p>
            <a:pPr algn="l"/>
            <a:r>
              <a:rPr lang="zh-CN" altLang="en-US" sz="1000"/>
              <a:t>    public void setNext(Handler handler) {</a:t>
            </a:r>
            <a:endParaRPr lang="zh-CN" altLang="en-US" sz="1000"/>
          </a:p>
          <a:p>
            <a:pPr algn="l"/>
            <a:r>
              <a:rPr lang="zh-CN" altLang="en-US" sz="1000"/>
              <a:t>        this.next = handler;</a:t>
            </a:r>
            <a:endParaRPr lang="zh-CN" altLang="en-US" sz="1000"/>
          </a:p>
          <a:p>
            <a:pPr algn="l"/>
            <a:r>
              <a:rPr lang="zh-CN" altLang="en-US" sz="1000"/>
              <a:t>    }</a:t>
            </a:r>
            <a:endParaRPr lang="zh-CN" altLang="en-US" sz="1000"/>
          </a:p>
          <a:p>
            <a:pPr algn="l"/>
            <a:r>
              <a:rPr lang="zh-CN" altLang="en-US" sz="1000"/>
              <a:t>}</a:t>
            </a:r>
            <a:endParaRPr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8775065" y="504825"/>
            <a:ext cx="254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/>
              <a:t>public interface Handler {</a:t>
            </a:r>
            <a:endParaRPr lang="zh-CN" altLang="en-US" sz="1000"/>
          </a:p>
          <a:p>
            <a:r>
              <a:rPr lang="zh-CN" altLang="en-US" sz="1000"/>
              <a:t>    void handle(String request);</a:t>
            </a:r>
            <a:endParaRPr lang="zh-CN" altLang="en-US" sz="1000"/>
          </a:p>
          <a:p>
            <a:r>
              <a:rPr lang="zh-CN" altLang="en-US" sz="1000"/>
              <a:t>    void setNext(Handler handler);</a:t>
            </a:r>
            <a:endParaRPr lang="zh-CN" altLang="en-US" sz="1000"/>
          </a:p>
          <a:p>
            <a:r>
              <a:rPr lang="zh-CN" altLang="en-US" sz="1000"/>
              <a:t>}</a:t>
            </a:r>
            <a:endParaRPr lang="zh-CN" altLang="en-US" sz="1000"/>
          </a:p>
        </p:txBody>
      </p:sp>
      <p:sp>
        <p:nvSpPr>
          <p:cNvPr id="6" name="文本框 5"/>
          <p:cNvSpPr txBox="1"/>
          <p:nvPr/>
        </p:nvSpPr>
        <p:spPr>
          <a:xfrm>
            <a:off x="853440" y="3136265"/>
            <a:ext cx="80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State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3380" y="2806700"/>
            <a:ext cx="6048375" cy="3467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58620" y="3351530"/>
            <a:ext cx="261048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核心是：</a:t>
            </a:r>
            <a:endParaRPr lang="zh-CN" altLang="en-US" sz="1000"/>
          </a:p>
          <a:p>
            <a:r>
              <a:rPr lang="en-US" altLang="zh-CN" sz="1000"/>
              <a:t>1. </a:t>
            </a:r>
            <a:r>
              <a:rPr lang="zh-CN" altLang="en-US" sz="1000"/>
              <a:t>识别环境中的状态种类及状态迁移规律</a:t>
            </a:r>
            <a:endParaRPr lang="zh-CN" altLang="en-US" sz="1000"/>
          </a:p>
          <a:p>
            <a:r>
              <a:rPr lang="en-US" altLang="zh-CN" sz="1000"/>
              <a:t>2. </a:t>
            </a:r>
            <a:r>
              <a:rPr lang="zh-CN" altLang="en-US" sz="1000"/>
              <a:t>对状态进行抽象，状态的改变由当前的</a:t>
            </a:r>
            <a:endParaRPr lang="zh-CN" altLang="en-US" sz="1000"/>
          </a:p>
          <a:p>
            <a:r>
              <a:rPr lang="zh-CN" altLang="en-US" sz="1000"/>
              <a:t>    状态进行改变，这就要求需要把环境作</a:t>
            </a:r>
            <a:endParaRPr lang="zh-CN" altLang="en-US" sz="1000"/>
          </a:p>
          <a:p>
            <a:r>
              <a:rPr lang="zh-CN" altLang="en-US" sz="1000"/>
              <a:t>    为参数转入到状态</a:t>
            </a:r>
            <a:endParaRPr lang="zh-CN" altLang="en-US" sz="1000"/>
          </a:p>
          <a:p>
            <a:r>
              <a:rPr lang="en-US" altLang="zh-CN" sz="1000"/>
              <a:t>3. </a:t>
            </a:r>
            <a:r>
              <a:rPr lang="zh-CN" altLang="en-US" sz="1000"/>
              <a:t>环境保存一个状态变量，代表当前的状态</a:t>
            </a:r>
            <a:endParaRPr lang="zh-CN" altLang="en-US" sz="100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17270" y="822325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Observer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0495" y="990600"/>
            <a:ext cx="6810375" cy="4876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17270" y="822325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/>
              <a:t>Iterator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9625" y="522605"/>
            <a:ext cx="6067425" cy="3990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88060" y="791210"/>
            <a:ext cx="1249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b="1">
                <a:sym typeface="+mn-ea"/>
              </a:rPr>
              <a:t>Memento</a:t>
            </a:r>
            <a:r>
              <a:rPr lang="en-US" altLang="zh-CN">
                <a:sym typeface="+mn-ea"/>
              </a:rPr>
              <a:t>: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0345" y="603250"/>
            <a:ext cx="4803140" cy="29425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5665" y="4199255"/>
            <a:ext cx="953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b="1">
                <a:sym typeface="+mn-ea"/>
              </a:rPr>
              <a:t>Visitor</a:t>
            </a:r>
            <a:r>
              <a:rPr lang="en-US" altLang="zh-CN">
                <a:sym typeface="+mn-ea"/>
              </a:rPr>
              <a:t>: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55825" y="4275455"/>
            <a:ext cx="67081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要点：</a:t>
            </a:r>
            <a:endParaRPr lang="zh-CN" altLang="en-US" sz="1400"/>
          </a:p>
          <a:p>
            <a:r>
              <a:rPr lang="en-US" altLang="zh-CN" sz="1400"/>
              <a:t>1. </a:t>
            </a:r>
            <a:r>
              <a:rPr lang="zh-CN" altLang="en-US" sz="1400"/>
              <a:t>在不改变现有数据结构的前提下，对数据增加新的行为模式</a:t>
            </a:r>
            <a:endParaRPr lang="zh-CN" altLang="en-US" sz="1400"/>
          </a:p>
          <a:p>
            <a:r>
              <a:rPr lang="en-US" altLang="zh-CN" sz="1400"/>
              <a:t>2. Visitor</a:t>
            </a:r>
            <a:r>
              <a:rPr lang="zh-CN" altLang="en-US" sz="1400"/>
              <a:t>需要对当前的数据增加处理接口</a:t>
            </a:r>
            <a:endParaRPr lang="zh-CN" altLang="en-US" sz="1400"/>
          </a:p>
          <a:p>
            <a:r>
              <a:rPr lang="en-US" altLang="zh-CN" sz="1400"/>
              <a:t>3. </a:t>
            </a:r>
            <a:r>
              <a:rPr lang="en-US" altLang="zh-CN" sz="1400">
                <a:sym typeface="+mn-ea"/>
              </a:rPr>
              <a:t>Visitor</a:t>
            </a:r>
            <a:r>
              <a:rPr lang="zh-CN" altLang="en-US" sz="1400">
                <a:sym typeface="+mn-ea"/>
              </a:rPr>
              <a:t>负责处理新增的数据处理行为</a:t>
            </a:r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4. </a:t>
            </a:r>
            <a:r>
              <a:rPr lang="zh-CN" altLang="en-US" sz="1400">
                <a:sym typeface="+mn-ea"/>
              </a:rPr>
              <a:t>当有新的数据结构时，需要对</a:t>
            </a:r>
            <a:r>
              <a:rPr lang="en-US" altLang="zh-CN" sz="1400">
                <a:sym typeface="+mn-ea"/>
              </a:rPr>
              <a:t>Visitor</a:t>
            </a:r>
            <a:r>
              <a:rPr lang="zh-CN" altLang="en-US" sz="1400">
                <a:sym typeface="+mn-ea"/>
              </a:rPr>
              <a:t>接口进行扩展</a:t>
            </a:r>
            <a:endParaRPr lang="zh-CN" altLang="en-US" sz="14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UNIT_PLACING_PICTURE_USER_VIEWPORT" val="{&quot;height&quot;:8730,&quot;width&quot;:9270}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2606</Words>
  <Application>WPS 演示</Application>
  <PresentationFormat>宽屏</PresentationFormat>
  <Paragraphs>247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赵娟</cp:lastModifiedBy>
  <cp:revision>179</cp:revision>
  <dcterms:created xsi:type="dcterms:W3CDTF">2019-06-19T02:08:00Z</dcterms:created>
  <dcterms:modified xsi:type="dcterms:W3CDTF">2022-02-01T13:09:29Z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