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8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/>
          <p:cNvSpPr/>
          <p:nvPr/>
        </p:nvSpPr>
        <p:spPr>
          <a:xfrm>
            <a:off x="8748395" y="660400"/>
            <a:ext cx="2510790" cy="3841750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9105265" y="1445895"/>
            <a:ext cx="1797685" cy="62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advice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6" name="圆角矩形 5"/>
          <p:cNvSpPr/>
          <p:nvPr/>
        </p:nvSpPr>
        <p:spPr>
          <a:xfrm>
            <a:off x="9105265" y="2315210"/>
            <a:ext cx="1797685" cy="62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advice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7" name="圆角矩形 6"/>
          <p:cNvSpPr/>
          <p:nvPr/>
        </p:nvSpPr>
        <p:spPr>
          <a:xfrm>
            <a:off x="9105265" y="3183890"/>
            <a:ext cx="1797685" cy="6273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advice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9" name="文本框 8"/>
          <p:cNvSpPr txBox="1"/>
          <p:nvPr/>
        </p:nvSpPr>
        <p:spPr>
          <a:xfrm>
            <a:off x="8968105" y="770255"/>
            <a:ext cx="881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Aspect</a:t>
            </a:r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6057900" y="1445895"/>
            <a:ext cx="1797050" cy="2374900"/>
            <a:chOff x="7593" y="3556"/>
            <a:chExt cx="2830" cy="3740"/>
          </a:xfrm>
        </p:grpSpPr>
        <p:sp>
          <p:nvSpPr>
            <p:cNvPr id="4" name="圆角矩形 3"/>
            <p:cNvSpPr/>
            <p:nvPr/>
          </p:nvSpPr>
          <p:spPr>
            <a:xfrm>
              <a:off x="7593" y="3556"/>
              <a:ext cx="2831" cy="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pointcut</a:t>
              </a:r>
              <a:r>
                <a:rPr lang="en-US" altLang="zh-CN"/>
                <a:t>1</a:t>
              </a:r>
              <a:endParaRPr lang="en-US" altLang="zh-CN"/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7593" y="4968"/>
              <a:ext cx="2831" cy="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pointcut</a:t>
              </a:r>
              <a:r>
                <a:rPr lang="en-US" altLang="zh-CN"/>
                <a:t>2</a:t>
              </a:r>
              <a:endParaRPr lang="en-US" altLang="zh-CN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7593" y="6308"/>
              <a:ext cx="2831" cy="98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/>
                <a:t>pointcut</a:t>
              </a:r>
              <a:r>
                <a:rPr lang="en-US" altLang="zh-CN"/>
                <a:t>3</a:t>
              </a:r>
              <a:endParaRPr lang="en-US" altLang="zh-CN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6057900" y="5034280"/>
            <a:ext cx="247332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package com.demo</a:t>
            </a:r>
            <a:endParaRPr lang="en-US" altLang="zh-CN"/>
          </a:p>
          <a:p>
            <a:r>
              <a:rPr lang="en-US" altLang="zh-CN"/>
              <a:t>class Business{</a:t>
            </a:r>
            <a:endParaRPr lang="en-US" altLang="zh-CN"/>
          </a:p>
          <a:p>
            <a:r>
              <a:rPr lang="en-US" altLang="zh-CN"/>
              <a:t> void m1(){}</a:t>
            </a:r>
            <a:endParaRPr lang="en-US" altLang="zh-CN"/>
          </a:p>
          <a:p>
            <a:r>
              <a:rPr lang="en-US" altLang="zh-CN">
                <a:sym typeface="+mn-ea"/>
              </a:rPr>
              <a:t> void m2(){}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void m3(){}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135620" y="5034280"/>
            <a:ext cx="449770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package com.demo</a:t>
            </a:r>
            <a:endParaRPr lang="en-US" altLang="zh-CN"/>
          </a:p>
          <a:p>
            <a:r>
              <a:rPr lang="en-US" altLang="zh-CN"/>
              <a:t>class Aspect{</a:t>
            </a:r>
            <a:endParaRPr lang="en-US" altLang="zh-CN"/>
          </a:p>
          <a:p>
            <a:r>
              <a:rPr lang="en-US" altLang="zh-CN"/>
              <a:t> void aspect1(JoinPoint joinPoint){}</a:t>
            </a:r>
            <a:endParaRPr lang="en-US" altLang="zh-CN"/>
          </a:p>
          <a:p>
            <a:r>
              <a:rPr lang="en-US" altLang="zh-CN">
                <a:sym typeface="+mn-ea"/>
              </a:rPr>
              <a:t> void </a:t>
            </a:r>
            <a:r>
              <a:rPr lang="en-US" altLang="zh-CN">
                <a:sym typeface="+mn-ea"/>
              </a:rPr>
              <a:t>aspect</a:t>
            </a:r>
            <a:r>
              <a:rPr lang="en-US" altLang="zh-CN">
                <a:sym typeface="+mn-ea"/>
              </a:rPr>
              <a:t>2(JoinPoint joinPoint){}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void </a:t>
            </a:r>
            <a:r>
              <a:rPr lang="en-US" altLang="zh-CN">
                <a:sym typeface="+mn-ea"/>
              </a:rPr>
              <a:t>aspect</a:t>
            </a:r>
            <a:r>
              <a:rPr lang="en-US" altLang="zh-CN">
                <a:sym typeface="+mn-ea"/>
              </a:rPr>
              <a:t>3(JoinPoint joinPoint){}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27025" y="285115"/>
            <a:ext cx="7940040" cy="3969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&lt;bean id="</a:t>
            </a:r>
            <a:r>
              <a:rPr lang="en-US" altLang="zh-CN" sz="1400"/>
              <a:t>business</a:t>
            </a:r>
            <a:r>
              <a:rPr lang="zh-CN" altLang="en-US" sz="1400"/>
              <a:t>" class="</a:t>
            </a:r>
            <a:r>
              <a:rPr lang="en-US" altLang="zh-CN" sz="1400"/>
              <a:t>com.demo.Business</a:t>
            </a:r>
            <a:r>
              <a:rPr lang="zh-CN" altLang="en-US" sz="1400"/>
              <a:t>" /&gt;</a:t>
            </a:r>
            <a:endParaRPr lang="zh-CN" altLang="en-US" sz="1400"/>
          </a:p>
          <a:p>
            <a:r>
              <a:rPr lang="zh-CN" altLang="en-US" sz="1400"/>
              <a:t>&lt;bean id="</a:t>
            </a:r>
            <a:r>
              <a:rPr lang="en-US" altLang="zh-CN" sz="1400"/>
              <a:t>a</a:t>
            </a:r>
            <a:r>
              <a:rPr lang="zh-CN" altLang="en-US" sz="1400"/>
              <a:t>spect" </a:t>
            </a:r>
            <a:r>
              <a:rPr lang="en-US" altLang="zh-CN" sz="1400"/>
              <a:t> </a:t>
            </a:r>
            <a:r>
              <a:rPr lang="zh-CN" altLang="en-US" sz="1400"/>
              <a:t>class="</a:t>
            </a:r>
            <a:r>
              <a:rPr lang="en-US" altLang="zh-CN" sz="1400"/>
              <a:t>com.demo.Aspect</a:t>
            </a:r>
            <a:r>
              <a:rPr lang="zh-CN" altLang="en-US" sz="1400"/>
              <a:t>" /&gt;</a:t>
            </a:r>
            <a:endParaRPr lang="zh-CN" altLang="en-US" sz="1400"/>
          </a:p>
          <a:p>
            <a:r>
              <a:rPr lang="zh-CN" altLang="en-US" sz="1400"/>
              <a:t>&lt;aop:config&gt;</a:t>
            </a:r>
            <a:endParaRPr lang="zh-CN" altLang="en-US" sz="1400"/>
          </a:p>
          <a:p>
            <a:r>
              <a:rPr lang="zh-CN" altLang="en-US" sz="1400"/>
              <a:t>    &lt;aop:aspect id="</a:t>
            </a:r>
            <a:r>
              <a:rPr lang="en-US" altLang="zh-CN" sz="1400"/>
              <a:t>myA</a:t>
            </a:r>
            <a:r>
              <a:rPr lang="zh-CN" altLang="en-US" sz="1400"/>
              <a:t>spect" ref="</a:t>
            </a:r>
            <a:r>
              <a:rPr lang="en-US" altLang="zh-CN" sz="1400">
                <a:sym typeface="+mn-ea"/>
              </a:rPr>
              <a:t>a</a:t>
            </a:r>
            <a:r>
              <a:rPr lang="zh-CN" altLang="en-US" sz="1400">
                <a:sym typeface="+mn-ea"/>
              </a:rPr>
              <a:t>spect</a:t>
            </a:r>
            <a:r>
              <a:rPr lang="zh-CN" altLang="en-US" sz="1400"/>
              <a:t>"&gt;</a:t>
            </a:r>
            <a:endParaRPr lang="zh-CN" altLang="en-US" sz="1400"/>
          </a:p>
          <a:p>
            <a:r>
              <a:rPr lang="zh-CN" altLang="en-US" sz="1400"/>
              <a:t>       &lt;aop:pointcut id="</a:t>
            </a:r>
            <a:r>
              <a:rPr lang="en-US" altLang="zh-CN" sz="1400"/>
              <a:t>pc1</a:t>
            </a:r>
            <a:r>
              <a:rPr lang="zh-CN" altLang="en-US" sz="1400"/>
              <a:t>" expression=</a:t>
            </a:r>
            <a:endParaRPr lang="zh-CN" altLang="en-US" sz="1400"/>
          </a:p>
          <a:p>
            <a:r>
              <a:rPr lang="zh-CN" altLang="en-US" sz="1400"/>
              <a:t>         "execution(* </a:t>
            </a:r>
            <a:r>
              <a:rPr lang="en-US" altLang="zh-CN" sz="1400"/>
              <a:t>com.demo.Business.m1</a:t>
            </a:r>
            <a:r>
              <a:rPr lang="zh-CN" altLang="en-US" sz="1400"/>
              <a:t>(..))"/&gt;</a:t>
            </a:r>
            <a:endParaRPr lang="zh-CN" altLang="en-US" sz="1400"/>
          </a:p>
          <a:p>
            <a:r>
              <a:rPr lang="zh-CN" altLang="en-US" sz="1400"/>
              <a:t>       &lt;aop:after method="</a:t>
            </a:r>
            <a:r>
              <a:rPr lang="en-US" altLang="zh-CN" sz="1400">
                <a:sym typeface="+mn-ea"/>
              </a:rPr>
              <a:t>aspect1</a:t>
            </a:r>
            <a:r>
              <a:rPr lang="zh-CN" altLang="en-US" sz="1400"/>
              <a:t>"</a:t>
            </a:r>
            <a:r>
              <a:rPr lang="en-US" altLang="zh-CN" sz="1400"/>
              <a:t> </a:t>
            </a:r>
            <a:r>
              <a:rPr lang="zh-CN" altLang="en-US" sz="1400"/>
              <a:t> pointcut-ref="</a:t>
            </a:r>
            <a:r>
              <a:rPr lang="en-US" altLang="zh-CN" sz="1400"/>
              <a:t>pc1</a:t>
            </a:r>
            <a:r>
              <a:rPr lang="zh-CN" altLang="en-US" sz="1400"/>
              <a:t>"/&gt;</a:t>
            </a:r>
            <a:endParaRPr lang="zh-CN" altLang="en-US" sz="1400"/>
          </a:p>
          <a:p>
            <a:r>
              <a:rPr lang="zh-CN" altLang="en-US" sz="1400"/>
              <a:t> </a:t>
            </a:r>
            <a:r>
              <a:rPr lang="en-US" altLang="zh-CN" sz="1400"/>
              <a:t>      </a:t>
            </a:r>
            <a:endParaRPr lang="en-US" altLang="zh-CN" sz="1400"/>
          </a:p>
          <a:p>
            <a:r>
              <a:rPr lang="en-US" altLang="zh-CN" sz="1400"/>
              <a:t>       </a:t>
            </a:r>
            <a:r>
              <a:rPr lang="zh-CN" altLang="en-US" sz="1400">
                <a:sym typeface="+mn-ea"/>
              </a:rPr>
              <a:t>&lt;aop:pointcut id="</a:t>
            </a:r>
            <a:r>
              <a:rPr lang="en-US" altLang="zh-CN" sz="1400">
                <a:sym typeface="+mn-ea"/>
              </a:rPr>
              <a:t>pc2</a:t>
            </a:r>
            <a:r>
              <a:rPr lang="zh-CN" altLang="en-US" sz="1400">
                <a:sym typeface="+mn-ea"/>
              </a:rPr>
              <a:t>" expression=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       "execution(* </a:t>
            </a:r>
            <a:r>
              <a:rPr lang="en-US" altLang="zh-CN" sz="1400">
                <a:sym typeface="+mn-ea"/>
              </a:rPr>
              <a:t>com.demo.Business.m2</a:t>
            </a:r>
            <a:r>
              <a:rPr lang="zh-CN" altLang="en-US" sz="1400">
                <a:sym typeface="+mn-ea"/>
              </a:rPr>
              <a:t>(..))"/&gt;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     &lt;aop:after method="</a:t>
            </a:r>
            <a:r>
              <a:rPr lang="en-US" altLang="zh-CN" sz="1400">
                <a:sym typeface="+mn-ea"/>
              </a:rPr>
              <a:t>aspect2</a:t>
            </a:r>
            <a:r>
              <a:rPr lang="zh-CN" altLang="en-US" sz="1400">
                <a:sym typeface="+mn-ea"/>
              </a:rPr>
              <a:t>"</a:t>
            </a:r>
            <a:r>
              <a:rPr lang="en-US" altLang="zh-CN" sz="1400">
                <a:sym typeface="+mn-ea"/>
              </a:rPr>
              <a:t> </a:t>
            </a:r>
            <a:r>
              <a:rPr lang="zh-CN" altLang="en-US" sz="1400">
                <a:sym typeface="+mn-ea"/>
              </a:rPr>
              <a:t> pointcut-ref="</a:t>
            </a:r>
            <a:r>
              <a:rPr lang="en-US" altLang="zh-CN" sz="1400">
                <a:sym typeface="+mn-ea"/>
              </a:rPr>
              <a:t>pc2</a:t>
            </a:r>
            <a:r>
              <a:rPr lang="zh-CN" altLang="en-US" sz="1400">
                <a:sym typeface="+mn-ea"/>
              </a:rPr>
              <a:t>"/&gt;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</a:t>
            </a:r>
            <a:r>
              <a:rPr lang="en-US" altLang="zh-CN" sz="1400"/>
              <a:t>      </a:t>
            </a:r>
            <a:r>
              <a:rPr lang="zh-CN" altLang="en-US" sz="1400">
                <a:sym typeface="+mn-ea"/>
              </a:rPr>
              <a:t>&lt;aop:pointcut id="</a:t>
            </a:r>
            <a:r>
              <a:rPr lang="en-US" altLang="zh-CN" sz="1400">
                <a:sym typeface="+mn-ea"/>
              </a:rPr>
              <a:t>pc3</a:t>
            </a:r>
            <a:r>
              <a:rPr lang="zh-CN" altLang="en-US" sz="1400">
                <a:sym typeface="+mn-ea"/>
              </a:rPr>
              <a:t>" expression=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       "execution(* </a:t>
            </a:r>
            <a:r>
              <a:rPr lang="en-US" altLang="zh-CN" sz="1400">
                <a:sym typeface="+mn-ea"/>
              </a:rPr>
              <a:t>com.demo.Business.m3</a:t>
            </a:r>
            <a:r>
              <a:rPr lang="zh-CN" altLang="en-US" sz="1400">
                <a:sym typeface="+mn-ea"/>
              </a:rPr>
              <a:t>(..))"/&gt;</a:t>
            </a:r>
            <a:endParaRPr lang="zh-CN" altLang="en-US" sz="1400"/>
          </a:p>
          <a:p>
            <a:r>
              <a:rPr lang="zh-CN" altLang="en-US" sz="1400">
                <a:sym typeface="+mn-ea"/>
              </a:rPr>
              <a:t>       &lt;aop:after method="</a:t>
            </a:r>
            <a:r>
              <a:rPr lang="en-US" altLang="zh-CN" sz="1400">
                <a:sym typeface="+mn-ea"/>
              </a:rPr>
              <a:t>aspect3</a:t>
            </a:r>
            <a:r>
              <a:rPr lang="zh-CN" altLang="en-US" sz="1400">
                <a:sym typeface="+mn-ea"/>
              </a:rPr>
              <a:t>"</a:t>
            </a:r>
            <a:r>
              <a:rPr lang="en-US" altLang="zh-CN" sz="1400">
                <a:sym typeface="+mn-ea"/>
              </a:rPr>
              <a:t> </a:t>
            </a:r>
            <a:r>
              <a:rPr lang="zh-CN" altLang="en-US" sz="1400">
                <a:sym typeface="+mn-ea"/>
              </a:rPr>
              <a:t> pointcut-ref="</a:t>
            </a:r>
            <a:r>
              <a:rPr lang="en-US" altLang="zh-CN" sz="1400">
                <a:sym typeface="+mn-ea"/>
              </a:rPr>
              <a:t>pc3</a:t>
            </a:r>
            <a:r>
              <a:rPr lang="zh-CN" altLang="en-US" sz="1400">
                <a:sym typeface="+mn-ea"/>
              </a:rPr>
              <a:t>"/&gt;</a:t>
            </a:r>
            <a:endParaRPr lang="zh-CN" altLang="en-US" sz="1400"/>
          </a:p>
          <a:p>
            <a:endParaRPr lang="zh-CN" altLang="en-US" sz="1400"/>
          </a:p>
          <a:p>
            <a:r>
              <a:rPr lang="zh-CN" altLang="en-US" sz="1400"/>
              <a:t>    &lt;/aop:aspect&gt;</a:t>
            </a:r>
            <a:endParaRPr lang="zh-CN" altLang="en-US" sz="1400"/>
          </a:p>
          <a:p>
            <a:r>
              <a:rPr lang="zh-CN" altLang="en-US" sz="1400"/>
              <a:t>&lt;/aop:config&gt;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84455" y="4578985"/>
            <a:ext cx="6062980" cy="19069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pointcut:  </a:t>
            </a:r>
            <a:r>
              <a:rPr lang="zh-CN" altLang="zh-CN"/>
              <a:t>用表达式代表的触发对象</a:t>
            </a:r>
            <a:endParaRPr lang="zh-CN" altLang="zh-CN"/>
          </a:p>
          <a:p>
            <a:pPr algn="l"/>
            <a:r>
              <a:rPr lang="en-US" altLang="zh-CN"/>
              <a:t>advice: </a:t>
            </a:r>
            <a:r>
              <a:rPr lang="zh-CN" altLang="zh-CN"/>
              <a:t>触发对象被触发时要执行的动作</a:t>
            </a:r>
            <a:endParaRPr lang="zh-CN" altLang="zh-CN"/>
          </a:p>
          <a:p>
            <a:pPr algn="l"/>
            <a:r>
              <a:rPr lang="en-US" altLang="zh-CN"/>
              <a:t>aspect:</a:t>
            </a:r>
            <a:r>
              <a:rPr lang="zh-CN" altLang="zh-CN"/>
              <a:t>用来管理</a:t>
            </a:r>
            <a:r>
              <a:rPr lang="en-US" altLang="zh-CN"/>
              <a:t>pointcut</a:t>
            </a:r>
            <a:r>
              <a:rPr lang="zh-CN" altLang="zh-CN"/>
              <a:t>和</a:t>
            </a:r>
            <a:r>
              <a:rPr lang="en-US" altLang="zh-CN"/>
              <a:t>advice</a:t>
            </a:r>
            <a:r>
              <a:rPr lang="zh-CN" altLang="zh-CN"/>
              <a:t> </a:t>
            </a:r>
            <a:r>
              <a:rPr lang="en-US" altLang="zh-CN"/>
              <a:t>mapping</a:t>
            </a:r>
            <a:r>
              <a:rPr lang="zh-CN" altLang="zh-CN"/>
              <a:t>关系模块化手段</a:t>
            </a:r>
            <a:endParaRPr lang="zh-CN" altLang="zh-CN"/>
          </a:p>
          <a:p>
            <a:pPr algn="l"/>
            <a:r>
              <a:rPr lang="en-US" altLang="zh-CN">
                <a:sym typeface="+mn-ea"/>
              </a:rPr>
              <a:t>JoinPoint </a:t>
            </a:r>
            <a:r>
              <a:rPr lang="zh-CN" altLang="en-US">
                <a:sym typeface="+mn-ea"/>
              </a:rPr>
              <a:t>：方法的执行</a:t>
            </a:r>
            <a:endParaRPr lang="zh-CN" altLang="en-US">
              <a:sym typeface="+mn-ea"/>
            </a:endParaRPr>
          </a:p>
          <a:p>
            <a:pPr algn="l"/>
            <a:r>
              <a:rPr lang="en-US" altLang="zh-CN">
                <a:sym typeface="+mn-ea"/>
              </a:rPr>
              <a:t>advice</a:t>
            </a:r>
            <a:r>
              <a:rPr lang="zh-CN" altLang="en-US">
                <a:sym typeface="+mn-ea"/>
              </a:rPr>
              <a:t>：</a:t>
            </a:r>
            <a:r>
              <a:rPr lang="zh-CN" altLang="en-US" sz="1400">
                <a:sym typeface="+mn-ea"/>
              </a:rPr>
              <a:t>Before</a:t>
            </a:r>
            <a:r>
              <a:rPr lang="en-US" altLang="zh-CN" sz="1400">
                <a:sym typeface="+mn-ea"/>
              </a:rPr>
              <a:t>/After/Around/After Throwing/After Returning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                  </a:t>
            </a:r>
            <a:r>
              <a:rPr lang="en-US" altLang="zh-CN" sz="1400">
                <a:sym typeface="+mn-ea"/>
              </a:rPr>
              <a:t>Around = </a:t>
            </a:r>
            <a:r>
              <a:rPr lang="zh-CN" altLang="en-US" sz="1400">
                <a:sym typeface="+mn-ea"/>
              </a:rPr>
              <a:t>Before</a:t>
            </a:r>
            <a:r>
              <a:rPr lang="en-US" altLang="zh-CN" sz="1400">
                <a:sym typeface="+mn-ea"/>
              </a:rPr>
              <a:t> + After</a:t>
            </a:r>
            <a:endParaRPr lang="en-US" altLang="zh-CN" sz="1400">
              <a:sym typeface="+mn-ea"/>
            </a:endParaRPr>
          </a:p>
          <a:p>
            <a:pPr algn="l"/>
            <a:r>
              <a:rPr lang="en-US" altLang="zh-CN" sz="1400">
                <a:sym typeface="+mn-ea"/>
              </a:rPr>
              <a:t>                  After = After Throwing + After Returning</a:t>
            </a:r>
            <a:endParaRPr lang="en-US" altLang="zh-CN" sz="14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</Words>
  <Application>WPS 演示</Application>
  <PresentationFormat>宽屏</PresentationFormat>
  <Paragraphs>55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Office 主题​​</vt:lpstr>
      <vt:lpstr>空白演示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山东大汉9527</cp:lastModifiedBy>
  <cp:revision>172</cp:revision>
  <dcterms:created xsi:type="dcterms:W3CDTF">2019-06-19T02:08:00Z</dcterms:created>
  <dcterms:modified xsi:type="dcterms:W3CDTF">2022-01-29T07:55:35Z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2052-11.1.0.11294</vt:lpwstr>
  </property>
  <property fmtid="{D5CDD505-2E9C-101B-9397-08002B2CF9AE}" pid="3" name="ICV">
    <vt:lpwstr>60234C02D8E246109BEBDDB51819C76D</vt:lpwstr>
  </property>
</Properties>
</file>