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3" r:id="rId4"/>
    <p:sldId id="264" r:id="rId5"/>
    <p:sldId id="271" r:id="rId6"/>
    <p:sldId id="265" r:id="rId7"/>
    <p:sldId id="272" r:id="rId8"/>
    <p:sldId id="273" r:id="rId9"/>
    <p:sldId id="256" r:id="rId10"/>
    <p:sldId id="258" r:id="rId11"/>
    <p:sldId id="259" r:id="rId12"/>
    <p:sldId id="261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235" y="1921580"/>
            <a:ext cx="10969200" cy="705600"/>
          </a:xfrm>
        </p:spPr>
        <p:txBody>
          <a:bodyPr/>
          <a:p>
            <a:r>
              <a:rPr lang="en-US" altLang="zh-CN"/>
              <a:t>The Introduction of SSO(Single sign-on)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970905" y="3035300"/>
            <a:ext cx="524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Based on </a:t>
            </a:r>
            <a:r>
              <a:rPr lang="en-US" altLang="zh-CN" b="1">
                <a:solidFill>
                  <a:schemeClr val="accent3">
                    <a:lumMod val="50000"/>
                  </a:schemeClr>
                </a:solidFill>
              </a:rPr>
              <a:t>spring session</a:t>
            </a:r>
            <a:r>
              <a:rPr lang="en-US" altLang="zh-CN"/>
              <a:t> + </a:t>
            </a:r>
            <a:r>
              <a:rPr lang="en-US" altLang="zh-CN" b="1">
                <a:solidFill>
                  <a:schemeClr val="accent3">
                    <a:lumMod val="50000"/>
                  </a:schemeClr>
                </a:solidFill>
              </a:rPr>
              <a:t>spring security</a:t>
            </a:r>
            <a:endParaRPr lang="en-US" altLang="zh-CN" b="1">
              <a:solidFill>
                <a:schemeClr val="accent3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57170" y="1906270"/>
            <a:ext cx="235839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69335" y="1916430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Filter-1</a:t>
            </a:r>
            <a:endParaRPr lang="en-US" altLang="zh-CN" sz="1400"/>
          </a:p>
        </p:txBody>
      </p:sp>
      <p:sp>
        <p:nvSpPr>
          <p:cNvPr id="6" name="矩形 5"/>
          <p:cNvSpPr/>
          <p:nvPr/>
        </p:nvSpPr>
        <p:spPr>
          <a:xfrm>
            <a:off x="2758440" y="2679700"/>
            <a:ext cx="235839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70605" y="2689860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Filter-2</a:t>
            </a:r>
            <a:endParaRPr lang="en-US" altLang="zh-CN" sz="1400"/>
          </a:p>
        </p:txBody>
      </p:sp>
      <p:sp>
        <p:nvSpPr>
          <p:cNvPr id="8" name="矩形 7"/>
          <p:cNvSpPr/>
          <p:nvPr/>
        </p:nvSpPr>
        <p:spPr>
          <a:xfrm>
            <a:off x="2756535" y="3431540"/>
            <a:ext cx="235839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7655" y="3479165"/>
            <a:ext cx="1883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DelegatingFilterProxy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2757170" y="4896485"/>
            <a:ext cx="235839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70630" y="4493895"/>
            <a:ext cx="3314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...</a:t>
            </a:r>
            <a:endParaRPr lang="en-US" altLang="zh-CN" sz="1400"/>
          </a:p>
        </p:txBody>
      </p:sp>
      <p:sp>
        <p:nvSpPr>
          <p:cNvPr id="12" name="下箭头 11"/>
          <p:cNvSpPr/>
          <p:nvPr/>
        </p:nvSpPr>
        <p:spPr>
          <a:xfrm>
            <a:off x="3642995" y="1298575"/>
            <a:ext cx="76200" cy="49974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42515" y="1169035"/>
            <a:ext cx="1152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Http request</a:t>
            </a:r>
            <a:endParaRPr lang="en-US" altLang="zh-CN" sz="1400"/>
          </a:p>
        </p:txBody>
      </p:sp>
      <p:sp>
        <p:nvSpPr>
          <p:cNvPr id="14" name="圆角矩形 13"/>
          <p:cNvSpPr/>
          <p:nvPr/>
        </p:nvSpPr>
        <p:spPr>
          <a:xfrm>
            <a:off x="2980690" y="5679440"/>
            <a:ext cx="1911350" cy="5702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640455" y="234251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3642995" y="313626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3645535" y="4408170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3639185" y="532828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10800000">
            <a:off x="4102100" y="5335270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10800000">
            <a:off x="4102100" y="4408170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0800000">
            <a:off x="4108450" y="3131820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0800000">
            <a:off x="4102100" y="233997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10800000">
            <a:off x="4108450" y="1299845"/>
            <a:ext cx="76200" cy="49974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06570" y="1169035"/>
            <a:ext cx="12909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Http response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3286125" y="5839460"/>
            <a:ext cx="1300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business logic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3568065" y="4899025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Filter-n</a:t>
            </a:r>
            <a:endParaRPr lang="en-US" altLang="zh-CN" sz="1400"/>
          </a:p>
        </p:txBody>
      </p:sp>
      <p:grpSp>
        <p:nvGrpSpPr>
          <p:cNvPr id="29" name="组合 28"/>
          <p:cNvGrpSpPr/>
          <p:nvPr/>
        </p:nvGrpSpPr>
        <p:grpSpPr>
          <a:xfrm>
            <a:off x="3198495" y="1628140"/>
            <a:ext cx="5775960" cy="4495800"/>
            <a:chOff x="5127" y="2564"/>
            <a:chExt cx="9096" cy="7080"/>
          </a:xfrm>
        </p:grpSpPr>
        <p:grpSp>
          <p:nvGrpSpPr>
            <p:cNvPr id="3" name="组合 2"/>
            <p:cNvGrpSpPr/>
            <p:nvPr/>
          </p:nvGrpSpPr>
          <p:grpSpPr>
            <a:xfrm>
              <a:off x="5127" y="3803"/>
              <a:ext cx="5626" cy="2936"/>
              <a:chOff x="5141" y="3781"/>
              <a:chExt cx="5626" cy="2936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5141" y="6043"/>
                <a:ext cx="2082" cy="6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300" y="6156"/>
                <a:ext cx="176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1000">
                    <a:sym typeface="+mn-ea"/>
                  </a:rPr>
                  <a:t>FilterChainProxy</a:t>
                </a:r>
                <a:endParaRPr lang="en-US" altLang="zh-CN" sz="1000"/>
              </a:p>
            </p:txBody>
          </p:sp>
          <p:cxnSp>
            <p:nvCxnSpPr>
              <p:cNvPr id="50" name="肘形连接符 49"/>
              <p:cNvCxnSpPr>
                <a:stCxn id="8" idx="3"/>
              </p:cNvCxnSpPr>
              <p:nvPr/>
            </p:nvCxnSpPr>
            <p:spPr>
              <a:xfrm flipV="1">
                <a:off x="8055" y="3781"/>
                <a:ext cx="2712" cy="2356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组合 1"/>
            <p:cNvGrpSpPr/>
            <p:nvPr/>
          </p:nvGrpSpPr>
          <p:grpSpPr>
            <a:xfrm>
              <a:off x="9405" y="2564"/>
              <a:ext cx="4818" cy="7081"/>
              <a:chOff x="9405" y="2564"/>
              <a:chExt cx="4818" cy="7081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752" y="3129"/>
                <a:ext cx="3445" cy="27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0611" y="2564"/>
                <a:ext cx="2223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 b="1"/>
                  <a:t>Sub Filter chain1</a:t>
                </a:r>
                <a:endParaRPr lang="en-US" altLang="zh-CN" sz="1200" b="1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0891" y="3237"/>
                <a:ext cx="108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/>
                  <a:t>/api/v1/**</a:t>
                </a:r>
                <a:endParaRPr lang="en-US" altLang="zh-CN" sz="1000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11468" y="3792"/>
                <a:ext cx="2097" cy="3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1803" y="3764"/>
                <a:ext cx="1578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/>
                  <a:t>security filter 1</a:t>
                </a:r>
                <a:endParaRPr lang="en-US" altLang="zh-CN" sz="1000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11486" y="4370"/>
                <a:ext cx="2097" cy="3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1821" y="4342"/>
                <a:ext cx="1578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/>
                  <a:t>security filter 2</a:t>
                </a:r>
                <a:endParaRPr lang="en-US" altLang="zh-CN" sz="1000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1504" y="5200"/>
                <a:ext cx="2097" cy="3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1839" y="5172"/>
                <a:ext cx="1567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/>
                  <a:t>security filter x</a:t>
                </a:r>
                <a:endParaRPr lang="en-US" altLang="zh-CN" sz="100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2196" y="4701"/>
                <a:ext cx="62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/>
                  <a:t>......</a:t>
                </a:r>
                <a:endParaRPr lang="en-US" altLang="zh-CN" sz="1000" b="1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779" y="6923"/>
                <a:ext cx="3445" cy="27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0638" y="6358"/>
                <a:ext cx="2290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200" b="1">
                    <a:sym typeface="+mn-ea"/>
                  </a:rPr>
                  <a:t>Sub  </a:t>
                </a:r>
                <a:r>
                  <a:rPr lang="en-US" altLang="zh-CN" sz="1200" b="1"/>
                  <a:t>Filter chain2</a:t>
                </a:r>
                <a:endParaRPr lang="en-US" altLang="zh-CN" sz="1200" b="1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0918" y="7031"/>
                <a:ext cx="108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/>
                  <a:t>/api/v2/**</a:t>
                </a:r>
                <a:endParaRPr lang="en-US" altLang="zh-CN" sz="1000"/>
              </a:p>
            </p:txBody>
          </p:sp>
          <p:sp>
            <p:nvSpPr>
              <p:cNvPr id="43" name="圆角矩形 42"/>
              <p:cNvSpPr/>
              <p:nvPr/>
            </p:nvSpPr>
            <p:spPr>
              <a:xfrm>
                <a:off x="11495" y="7586"/>
                <a:ext cx="2097" cy="3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1830" y="7558"/>
                <a:ext cx="1578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/>
                  <a:t>security filter 1</a:t>
                </a:r>
                <a:endParaRPr lang="en-US" altLang="zh-CN" sz="1000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11513" y="8164"/>
                <a:ext cx="2097" cy="3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1848" y="8136"/>
                <a:ext cx="1578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/>
                  <a:t>security filter 2</a:t>
                </a:r>
                <a:endParaRPr lang="en-US" altLang="zh-CN" sz="1000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11531" y="8994"/>
                <a:ext cx="2097" cy="3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1866" y="8966"/>
                <a:ext cx="1567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/>
                  <a:t>security filter y</a:t>
                </a:r>
                <a:endParaRPr lang="en-US" altLang="zh-CN" sz="1000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2223" y="8495"/>
                <a:ext cx="62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/>
                  <a:t>......</a:t>
                </a:r>
                <a:endParaRPr lang="en-US" altLang="zh-CN" sz="1000" b="1"/>
              </a:p>
            </p:txBody>
          </p:sp>
          <p:cxnSp>
            <p:nvCxnSpPr>
              <p:cNvPr id="52" name="肘形连接符 51"/>
              <p:cNvCxnSpPr/>
              <p:nvPr/>
            </p:nvCxnSpPr>
            <p:spPr>
              <a:xfrm rot="5400000" flipV="1">
                <a:off x="9010" y="6528"/>
                <a:ext cx="2151" cy="136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804795" y="1355725"/>
            <a:ext cx="3271520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42335" y="1391285"/>
            <a:ext cx="2453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AuthenticationManager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2731770" y="2708910"/>
            <a:ext cx="3005455" cy="94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84220" y="2778760"/>
            <a:ext cx="2453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ProviderManager</a:t>
            </a:r>
            <a:endParaRPr lang="zh-CN" altLang="en-US" sz="1400">
              <a:sym typeface="+mn-ea"/>
            </a:endParaRPr>
          </a:p>
          <a:p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2804795" y="3127375"/>
            <a:ext cx="3176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- List&lt;AuthenticationProvider&gt; providers</a:t>
            </a:r>
            <a:endParaRPr lang="en-US" altLang="zh-CN" sz="1200"/>
          </a:p>
          <a:p>
            <a:r>
              <a:rPr lang="en-US" altLang="zh-CN" sz="1200"/>
              <a:t>- AuthenticationManager parent </a:t>
            </a:r>
            <a:endParaRPr lang="en-US" altLang="zh-CN" sz="1200"/>
          </a:p>
        </p:txBody>
      </p:sp>
      <p:sp>
        <p:nvSpPr>
          <p:cNvPr id="10" name="矩形 9"/>
          <p:cNvSpPr/>
          <p:nvPr/>
        </p:nvSpPr>
        <p:spPr>
          <a:xfrm>
            <a:off x="6897370" y="2708910"/>
            <a:ext cx="3271520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34910" y="2744470"/>
            <a:ext cx="2453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AuthenticationProvider</a:t>
            </a:r>
            <a:endParaRPr lang="zh-CN" altLang="en-US" sz="1400">
              <a:sym typeface="+mn-ea"/>
            </a:endParaRPr>
          </a:p>
          <a:p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6897370" y="3634740"/>
            <a:ext cx="3271520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534910" y="3670300"/>
            <a:ext cx="2453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DaoAuthenticationProvider</a:t>
            </a:r>
            <a:endParaRPr lang="zh-CN" altLang="en-US" sz="1400">
              <a:sym typeface="+mn-ea"/>
            </a:endParaRPr>
          </a:p>
          <a:p>
            <a:endParaRPr lang="zh-CN" altLang="en-US" sz="1400"/>
          </a:p>
        </p:txBody>
      </p:sp>
      <p:cxnSp>
        <p:nvCxnSpPr>
          <p:cNvPr id="14" name="直接箭头连接符 13"/>
          <p:cNvCxnSpPr>
            <a:stCxn id="7" idx="0"/>
          </p:cNvCxnSpPr>
          <p:nvPr/>
        </p:nvCxnSpPr>
        <p:spPr>
          <a:xfrm flipH="1" flipV="1">
            <a:off x="4231640" y="1735455"/>
            <a:ext cx="3175" cy="97345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8453755" y="3132455"/>
            <a:ext cx="3810" cy="53784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0" idx="1"/>
          </p:cNvCxnSpPr>
          <p:nvPr/>
        </p:nvCxnSpPr>
        <p:spPr>
          <a:xfrm flipV="1">
            <a:off x="5638800" y="2918460"/>
            <a:ext cx="1258570" cy="338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2" name="组合 41"/>
          <p:cNvGrpSpPr/>
          <p:nvPr/>
        </p:nvGrpSpPr>
        <p:grpSpPr>
          <a:xfrm>
            <a:off x="4399280" y="1863090"/>
            <a:ext cx="1725295" cy="1087755"/>
            <a:chOff x="9962" y="3567"/>
            <a:chExt cx="2717" cy="1713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650" y="4039"/>
              <a:ext cx="970" cy="1241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9962" y="3567"/>
              <a:ext cx="271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user api service</a:t>
              </a:r>
              <a:endParaRPr lang="en-US" altLang="zh-CN" sz="12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449820" y="321945"/>
            <a:ext cx="1725295" cy="1087755"/>
            <a:chOff x="9962" y="3567"/>
            <a:chExt cx="2717" cy="171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650" y="4039"/>
              <a:ext cx="970" cy="1241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9962" y="3567"/>
              <a:ext cx="271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 authentication service</a:t>
              </a:r>
              <a:endParaRPr lang="en-US" altLang="zh-CN" sz="12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449820" y="2030095"/>
            <a:ext cx="1725295" cy="1087755"/>
            <a:chOff x="9962" y="3567"/>
            <a:chExt cx="2717" cy="1713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650" y="4039"/>
              <a:ext cx="970" cy="1241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9962" y="3567"/>
              <a:ext cx="271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 service B</a:t>
              </a:r>
              <a:endParaRPr lang="en-US" altLang="zh-CN" sz="12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992360" y="2262505"/>
            <a:ext cx="1725295" cy="1087755"/>
            <a:chOff x="9962" y="3567"/>
            <a:chExt cx="2717" cy="171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650" y="4039"/>
              <a:ext cx="970" cy="1241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9962" y="3567"/>
              <a:ext cx="271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 service C</a:t>
              </a:r>
              <a:endParaRPr lang="en-US" altLang="zh-CN" sz="120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90" y="1812290"/>
            <a:ext cx="1362075" cy="1362075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2912745" y="2699385"/>
            <a:ext cx="1658620" cy="115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5" idx="3"/>
          </p:cNvCxnSpPr>
          <p:nvPr/>
        </p:nvCxnSpPr>
        <p:spPr>
          <a:xfrm flipV="1">
            <a:off x="5452110" y="1069975"/>
            <a:ext cx="2282190" cy="148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644515" y="2719070"/>
            <a:ext cx="2041525" cy="85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</p:cNvCxnSpPr>
          <p:nvPr/>
        </p:nvCxnSpPr>
        <p:spPr>
          <a:xfrm>
            <a:off x="8502650" y="2724150"/>
            <a:ext cx="1790700" cy="22479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385050" y="3364865"/>
            <a:ext cx="1725295" cy="1087755"/>
            <a:chOff x="9962" y="3567"/>
            <a:chExt cx="2717" cy="1713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650" y="4039"/>
              <a:ext cx="970" cy="1241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9962" y="3567"/>
              <a:ext cx="271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 service D</a:t>
              </a:r>
              <a:endParaRPr lang="en-US" altLang="zh-CN" sz="1200"/>
            </a:p>
          </p:txBody>
        </p:sp>
      </p:grpSp>
      <p:cxnSp>
        <p:nvCxnSpPr>
          <p:cNvPr id="24" name="直接箭头连接符 23"/>
          <p:cNvCxnSpPr/>
          <p:nvPr/>
        </p:nvCxnSpPr>
        <p:spPr>
          <a:xfrm>
            <a:off x="5520055" y="3035300"/>
            <a:ext cx="2223770" cy="1102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8385810" y="3399155"/>
            <a:ext cx="2165985" cy="77660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SSO</a:t>
            </a:r>
            <a:endParaRPr lang="en-US" altLang="zh-CN"/>
          </a:p>
        </p:txBody>
      </p:sp>
      <p:cxnSp>
        <p:nvCxnSpPr>
          <p:cNvPr id="4" name="直接连接符 3"/>
          <p:cNvCxnSpPr/>
          <p:nvPr/>
        </p:nvCxnSpPr>
        <p:spPr>
          <a:xfrm>
            <a:off x="5596890" y="1405890"/>
            <a:ext cx="0" cy="523367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77950" y="2178050"/>
            <a:ext cx="2581275" cy="1562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15" y="5114925"/>
            <a:ext cx="1362075" cy="1362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690" y="16052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M</a:t>
            </a:r>
            <a:r>
              <a:rPr lang="zh-CN" altLang="en-US">
                <a:solidFill>
                  <a:srgbClr val="FF0000"/>
                </a:solidFill>
              </a:rPr>
              <a:t>onolithic</a:t>
            </a:r>
            <a:r>
              <a:rPr lang="en-US" altLang="zh-CN">
                <a:solidFill>
                  <a:srgbClr val="FF0000"/>
                </a:solidFill>
              </a:rPr>
              <a:t> env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10690" y="3794760"/>
            <a:ext cx="785495" cy="1264920"/>
            <a:chOff x="2694" y="5976"/>
            <a:chExt cx="1237" cy="1992"/>
          </a:xfrm>
        </p:grpSpPr>
        <p:cxnSp>
          <p:nvCxnSpPr>
            <p:cNvPr id="9" name="直接箭头连接符 8"/>
            <p:cNvCxnSpPr/>
            <p:nvPr/>
          </p:nvCxnSpPr>
          <p:spPr>
            <a:xfrm flipV="1">
              <a:off x="3425" y="5976"/>
              <a:ext cx="0" cy="1992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694" y="6831"/>
              <a:ext cx="123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login</a:t>
              </a:r>
              <a:endParaRPr lang="en-US" altLang="zh-CN" sz="12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48610" y="3794760"/>
            <a:ext cx="1751965" cy="1264920"/>
            <a:chOff x="4486" y="5976"/>
            <a:chExt cx="2759" cy="1992"/>
          </a:xfrm>
        </p:grpSpPr>
        <p:cxnSp>
          <p:nvCxnSpPr>
            <p:cNvPr id="10" name="直接箭头连接符 9"/>
            <p:cNvCxnSpPr/>
            <p:nvPr/>
          </p:nvCxnSpPr>
          <p:spPr>
            <a:xfrm flipV="1">
              <a:off x="4486" y="5976"/>
              <a:ext cx="0" cy="1992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75" y="6916"/>
              <a:ext cx="267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business logic access</a:t>
              </a:r>
              <a:endParaRPr lang="en-US" altLang="zh-CN" sz="12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192520" y="1605280"/>
            <a:ext cx="5584825" cy="4748530"/>
            <a:chOff x="9752" y="2528"/>
            <a:chExt cx="8795" cy="7478"/>
          </a:xfrm>
        </p:grpSpPr>
        <p:sp>
          <p:nvSpPr>
            <p:cNvPr id="6" name="文本框 5"/>
            <p:cNvSpPr txBox="1"/>
            <p:nvPr/>
          </p:nvSpPr>
          <p:spPr>
            <a:xfrm>
              <a:off x="10426" y="2528"/>
              <a:ext cx="400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>
                  <a:solidFill>
                    <a:srgbClr val="FF0000"/>
                  </a:solidFill>
                </a:rPr>
                <a:t>Micro-service </a:t>
              </a:r>
              <a:r>
                <a:rPr lang="en-US" altLang="zh-CN">
                  <a:solidFill>
                    <a:srgbClr val="FF0000"/>
                  </a:solidFill>
                </a:rPr>
                <a:t>env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52" y="7862"/>
              <a:ext cx="2145" cy="214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56" y="4246"/>
              <a:ext cx="970" cy="124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31" y="5487"/>
              <a:ext cx="970" cy="1241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93" y="7968"/>
              <a:ext cx="970" cy="1241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14203" y="3769"/>
              <a:ext cx="208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micro-service A</a:t>
              </a:r>
              <a:endParaRPr lang="en-US" altLang="zh-CN" sz="12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87" y="5183"/>
              <a:ext cx="208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micro-service B</a:t>
              </a:r>
              <a:endParaRPr lang="en-US" altLang="zh-CN" sz="12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463" y="7968"/>
              <a:ext cx="208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micro-service C</a:t>
              </a:r>
              <a:endParaRPr lang="en-US" altLang="zh-CN" sz="120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325870" y="2265045"/>
            <a:ext cx="1724660" cy="1087120"/>
            <a:chOff x="9962" y="3567"/>
            <a:chExt cx="2716" cy="1712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0" y="4039"/>
              <a:ext cx="970" cy="1241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9962" y="3567"/>
              <a:ext cx="271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authentication service</a:t>
              </a:r>
              <a:endParaRPr lang="en-US" altLang="zh-CN" sz="12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593205" y="3491865"/>
            <a:ext cx="785495" cy="1264920"/>
            <a:chOff x="2694" y="5976"/>
            <a:chExt cx="1237" cy="1992"/>
          </a:xfrm>
        </p:grpSpPr>
        <p:cxnSp>
          <p:nvCxnSpPr>
            <p:cNvPr id="28" name="直接箭头连接符 27"/>
            <p:cNvCxnSpPr/>
            <p:nvPr/>
          </p:nvCxnSpPr>
          <p:spPr>
            <a:xfrm flipV="1">
              <a:off x="3425" y="5976"/>
              <a:ext cx="0" cy="1992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2694" y="6831"/>
              <a:ext cx="123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login</a:t>
              </a:r>
              <a:endParaRPr lang="en-US" altLang="zh-CN" sz="120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792085" y="3698240"/>
            <a:ext cx="2140585" cy="1984375"/>
            <a:chOff x="12271" y="5824"/>
            <a:chExt cx="3371" cy="3125"/>
          </a:xfrm>
        </p:grpSpPr>
        <p:cxnSp>
          <p:nvCxnSpPr>
            <p:cNvPr id="31" name="直接箭头连接符 30"/>
            <p:cNvCxnSpPr/>
            <p:nvPr/>
          </p:nvCxnSpPr>
          <p:spPr>
            <a:xfrm flipV="1">
              <a:off x="12420" y="5824"/>
              <a:ext cx="1207" cy="2038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2271" y="6118"/>
              <a:ext cx="1237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solidFill>
                    <a:srgbClr val="FF0000"/>
                  </a:solidFill>
                </a:rPr>
                <a:t>access</a:t>
              </a:r>
              <a:endParaRPr lang="en-US" altLang="zh-CN" sz="900">
                <a:solidFill>
                  <a:srgbClr val="FF0000"/>
                </a:solidFill>
              </a:endParaRPr>
            </a:p>
            <a:p>
              <a:r>
                <a:rPr lang="en-US" altLang="zh-CN" sz="900">
                  <a:solidFill>
                    <a:srgbClr val="FF0000"/>
                  </a:solidFill>
                </a:rPr>
                <a:t>without login</a:t>
              </a:r>
              <a:endParaRPr lang="en-US" altLang="zh-CN" sz="900">
                <a:solidFill>
                  <a:srgbClr val="FF0000"/>
                </a:solidFill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flipV="1">
              <a:off x="12768" y="6354"/>
              <a:ext cx="2874" cy="1988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13942" y="6354"/>
              <a:ext cx="1237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solidFill>
                    <a:srgbClr val="FF0000"/>
                  </a:solidFill>
                </a:rPr>
                <a:t>access</a:t>
              </a:r>
              <a:endParaRPr lang="en-US" altLang="zh-CN" sz="900">
                <a:solidFill>
                  <a:srgbClr val="FF0000"/>
                </a:solidFill>
              </a:endParaRPr>
            </a:p>
            <a:p>
              <a:r>
                <a:rPr lang="en-US" altLang="zh-CN" sz="900">
                  <a:solidFill>
                    <a:srgbClr val="FF0000"/>
                  </a:solidFill>
                </a:rPr>
                <a:t>without login</a:t>
              </a:r>
              <a:endParaRPr lang="en-US" altLang="zh-CN" sz="900">
                <a:solidFill>
                  <a:srgbClr val="FF0000"/>
                </a:solidFill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12950" y="8855"/>
              <a:ext cx="2376" cy="94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13862" y="8094"/>
              <a:ext cx="1237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solidFill>
                    <a:srgbClr val="FF0000"/>
                  </a:solidFill>
                </a:rPr>
                <a:t>access</a:t>
              </a:r>
              <a:endParaRPr lang="en-US" altLang="zh-CN" sz="900">
                <a:solidFill>
                  <a:srgbClr val="FF0000"/>
                </a:solidFill>
              </a:endParaRPr>
            </a:p>
            <a:p>
              <a:r>
                <a:rPr lang="en-US" altLang="zh-CN" sz="900">
                  <a:solidFill>
                    <a:srgbClr val="FF0000"/>
                  </a:solidFill>
                </a:rPr>
                <a:t>without login</a:t>
              </a:r>
              <a:endParaRPr lang="en-US" altLang="zh-CN" sz="900">
                <a:solidFill>
                  <a:srgbClr val="FF0000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710805" y="6149975"/>
            <a:ext cx="948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???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0" grpId="0"/>
      <p:bldP spid="4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Two key issues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429760" cy="204724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sharing approch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Authentication and authorization work independently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8995" y="1693545"/>
            <a:ext cx="5648325" cy="4352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5030" y="3810000"/>
            <a:ext cx="540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Data sharing approches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962650" y="904875"/>
            <a:ext cx="1723390" cy="3505200"/>
            <a:chOff x="9450" y="1425"/>
            <a:chExt cx="2714" cy="5520"/>
          </a:xfrm>
        </p:grpSpPr>
        <p:sp>
          <p:nvSpPr>
            <p:cNvPr id="8" name="椭圆 7"/>
            <p:cNvSpPr/>
            <p:nvPr/>
          </p:nvSpPr>
          <p:spPr>
            <a:xfrm>
              <a:off x="9450" y="1425"/>
              <a:ext cx="2715" cy="5520"/>
            </a:xfrm>
            <a:prstGeom prst="ellipse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474" y="1776"/>
              <a:ext cx="111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solidFill>
                    <a:schemeClr val="accent3">
                      <a:lumMod val="50000"/>
                    </a:schemeClr>
                  </a:solidFill>
                </a:rPr>
                <a:t>area1</a:t>
              </a:r>
              <a:endParaRPr lang="en-US" altLang="zh-CN" sz="12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725410" y="1623060"/>
            <a:ext cx="4135120" cy="4189730"/>
            <a:chOff x="12166" y="2556"/>
            <a:chExt cx="6512" cy="6598"/>
          </a:xfrm>
        </p:grpSpPr>
        <p:sp>
          <p:nvSpPr>
            <p:cNvPr id="9" name="椭圆 8"/>
            <p:cNvSpPr/>
            <p:nvPr/>
          </p:nvSpPr>
          <p:spPr>
            <a:xfrm>
              <a:off x="12166" y="2556"/>
              <a:ext cx="6513" cy="6599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5851" y="2972"/>
              <a:ext cx="111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solidFill>
                    <a:srgbClr val="7030A0"/>
                  </a:solidFill>
                </a:rPr>
                <a:t>area2</a:t>
              </a:r>
              <a:endParaRPr lang="en-US" altLang="zh-CN" sz="12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827010" y="1016635"/>
            <a:ext cx="803910" cy="645160"/>
            <a:chOff x="12326" y="1601"/>
            <a:chExt cx="1266" cy="1016"/>
          </a:xfrm>
        </p:grpSpPr>
        <p:sp>
          <p:nvSpPr>
            <p:cNvPr id="12" name="左右箭头 11"/>
            <p:cNvSpPr/>
            <p:nvPr/>
          </p:nvSpPr>
          <p:spPr>
            <a:xfrm rot="1440000">
              <a:off x="12326" y="2315"/>
              <a:ext cx="1267" cy="272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">
              <a:off x="12766" y="1601"/>
              <a:ext cx="71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>
                  <a:solidFill>
                    <a:srgbClr val="FF0000"/>
                  </a:solidFill>
                </a:rPr>
                <a:t>?</a:t>
              </a:r>
              <a:endParaRPr lang="en-US" altLang="zh-CN" sz="3600" b="1">
                <a:solidFill>
                  <a:srgbClr val="FF0000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82345" y="4119880"/>
            <a:ext cx="540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JWT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75030" y="5266690"/>
            <a:ext cx="5409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Authentication and authorization work independently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75030" y="5877560"/>
            <a:ext cx="2555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 Spring Security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70280" y="4490720"/>
            <a:ext cx="2447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Spring Session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63930" y="4494530"/>
            <a:ext cx="2447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b="1"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Spring Session</a:t>
            </a:r>
            <a:endParaRPr lang="en-US" altLang="zh-CN" b="1"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6" grpId="0"/>
      <p:bldP spid="16" grpId="1"/>
      <p:bldP spid="19" grpId="0"/>
      <p:bldP spid="19" grpId="1"/>
      <p:bldP spid="20" grpId="0"/>
      <p:bldP spid="20" grpId="1"/>
      <p:bldP spid="17" grpId="0"/>
      <p:bldP spid="17" grpId="1"/>
      <p:bldP spid="18" grpId="0"/>
      <p:bldP spid="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Session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1924050"/>
            <a:ext cx="4268470" cy="32956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945" y="2194560"/>
            <a:ext cx="4933950" cy="302958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376170" y="5572125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traditional web session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856095" y="5632450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spring session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Security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solidFill>
                  <a:srgbClr val="FF0000"/>
                </a:solidFill>
              </a:rPr>
              <a:t>AuthenticationManager</a:t>
            </a:r>
            <a:r>
              <a:rPr lang="en-US" altLang="zh-CN"/>
              <a:t> authenticates username&amp;password, and returns an authentication object if </a:t>
            </a:r>
            <a:r>
              <a:rPr lang="en-US" altLang="zh-CN">
                <a:sym typeface="+mn-ea"/>
              </a:rPr>
              <a:t>username&amp;password are matched</a:t>
            </a:r>
            <a:endParaRPr lang="en-US" altLang="zh-CN"/>
          </a:p>
          <a:p>
            <a:r>
              <a:rPr lang="en-US" altLang="zh-CN"/>
              <a:t>Put the </a:t>
            </a:r>
            <a:r>
              <a:rPr lang="en-US" altLang="zh-CN">
                <a:sym typeface="+mn-ea"/>
              </a:rPr>
              <a:t>authentication object into </a:t>
            </a:r>
            <a:r>
              <a:rPr lang="en-US" altLang="zh-CN" b="1">
                <a:solidFill>
                  <a:srgbClr val="FF0000"/>
                </a:solidFill>
              </a:rPr>
              <a:t>SecurityContext</a:t>
            </a:r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AccessDecisionManager</a:t>
            </a:r>
            <a:r>
              <a:rPr lang="en-US" altLang="zh-CN"/>
              <a:t> decides if user has the permission to access to the protected resources based on the </a:t>
            </a:r>
            <a:r>
              <a:rPr lang="en-US" altLang="zh-CN">
                <a:sym typeface="+mn-ea"/>
              </a:rPr>
              <a:t>authentication object stored in </a:t>
            </a:r>
            <a:r>
              <a:rPr lang="en-US" altLang="zh-CN">
                <a:sym typeface="+mn-ea"/>
              </a:rPr>
              <a:t>SecurityContext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key idea of SSO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 the authentication service, do the authentication, then store authentication object returned into spring session</a:t>
            </a:r>
            <a:endParaRPr lang="en-US" altLang="zh-CN"/>
          </a:p>
          <a:p>
            <a:r>
              <a:rPr lang="en-US" altLang="zh-CN"/>
              <a:t>In the business services, get </a:t>
            </a:r>
            <a:r>
              <a:rPr lang="en-US" altLang="zh-CN">
                <a:sym typeface="+mn-ea"/>
              </a:rPr>
              <a:t>authentication object from spring session, put it into Security Context, then do authorization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https://spring.io/guides/topicals/spring-security-architecture</a:t>
            </a:r>
            <a:endParaRPr lang="en-US" altLang="zh-CN"/>
          </a:p>
          <a:p>
            <a:r>
              <a:rPr lang="en-US" altLang="zh-CN"/>
              <a:t>https://github.com/hi-supergirl/exercises/tree/master/java/spring/sso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57170" y="1906270"/>
            <a:ext cx="235839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69335" y="1916430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Filter-1</a:t>
            </a:r>
            <a:endParaRPr lang="en-US" altLang="zh-CN" sz="1400"/>
          </a:p>
        </p:txBody>
      </p:sp>
      <p:sp>
        <p:nvSpPr>
          <p:cNvPr id="6" name="矩形 5"/>
          <p:cNvSpPr/>
          <p:nvPr/>
        </p:nvSpPr>
        <p:spPr>
          <a:xfrm>
            <a:off x="2758440" y="2679700"/>
            <a:ext cx="235839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70605" y="2689860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Filter-2</a:t>
            </a:r>
            <a:endParaRPr lang="en-US" altLang="zh-CN" sz="1400"/>
          </a:p>
        </p:txBody>
      </p:sp>
      <p:sp>
        <p:nvSpPr>
          <p:cNvPr id="8" name="矩形 7"/>
          <p:cNvSpPr/>
          <p:nvPr/>
        </p:nvSpPr>
        <p:spPr>
          <a:xfrm>
            <a:off x="2757170" y="3479165"/>
            <a:ext cx="235839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69335" y="3489325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Filter-3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2757170" y="4487545"/>
            <a:ext cx="235839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70630" y="4060190"/>
            <a:ext cx="3314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...</a:t>
            </a:r>
            <a:endParaRPr lang="en-US" altLang="zh-CN" sz="1400"/>
          </a:p>
        </p:txBody>
      </p:sp>
      <p:sp>
        <p:nvSpPr>
          <p:cNvPr id="12" name="下箭头 11"/>
          <p:cNvSpPr/>
          <p:nvPr/>
        </p:nvSpPr>
        <p:spPr>
          <a:xfrm>
            <a:off x="3642995" y="1298575"/>
            <a:ext cx="76200" cy="49974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42515" y="1169035"/>
            <a:ext cx="1152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Http request</a:t>
            </a:r>
            <a:endParaRPr lang="en-US" altLang="zh-CN" sz="1400"/>
          </a:p>
        </p:txBody>
      </p:sp>
      <p:sp>
        <p:nvSpPr>
          <p:cNvPr id="14" name="圆角矩形 13"/>
          <p:cNvSpPr/>
          <p:nvPr/>
        </p:nvSpPr>
        <p:spPr>
          <a:xfrm>
            <a:off x="2980690" y="5270500"/>
            <a:ext cx="1911350" cy="5702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640455" y="234251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3642995" y="313626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3645535" y="397446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3639185" y="491934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10800000">
            <a:off x="4102100" y="4926330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10800000">
            <a:off x="4102100" y="397446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0800000">
            <a:off x="4108450" y="3131820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0800000">
            <a:off x="4102100" y="233997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10800000">
            <a:off x="4108450" y="1299845"/>
            <a:ext cx="76200" cy="49974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06570" y="1169035"/>
            <a:ext cx="12909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Http response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3286125" y="5430520"/>
            <a:ext cx="1300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business logic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3568065" y="4490085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Filter-n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57170" y="1906270"/>
            <a:ext cx="235839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69335" y="1916430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Filter-1</a:t>
            </a:r>
            <a:endParaRPr lang="en-US" altLang="zh-CN" sz="1400"/>
          </a:p>
        </p:txBody>
      </p:sp>
      <p:sp>
        <p:nvSpPr>
          <p:cNvPr id="6" name="矩形 5"/>
          <p:cNvSpPr/>
          <p:nvPr/>
        </p:nvSpPr>
        <p:spPr>
          <a:xfrm>
            <a:off x="2758440" y="2679700"/>
            <a:ext cx="235839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70605" y="2689860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Filter-2</a:t>
            </a:r>
            <a:endParaRPr lang="en-US" altLang="zh-CN" sz="1400"/>
          </a:p>
        </p:txBody>
      </p:sp>
      <p:sp>
        <p:nvSpPr>
          <p:cNvPr id="8" name="矩形 7"/>
          <p:cNvSpPr/>
          <p:nvPr/>
        </p:nvSpPr>
        <p:spPr>
          <a:xfrm>
            <a:off x="2756535" y="3431540"/>
            <a:ext cx="235839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08630" y="3742690"/>
            <a:ext cx="1883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DelegatingFilterProxy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2757170" y="4896485"/>
            <a:ext cx="235839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70630" y="4493895"/>
            <a:ext cx="3314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...</a:t>
            </a:r>
            <a:endParaRPr lang="en-US" altLang="zh-CN" sz="1400"/>
          </a:p>
        </p:txBody>
      </p:sp>
      <p:sp>
        <p:nvSpPr>
          <p:cNvPr id="12" name="下箭头 11"/>
          <p:cNvSpPr/>
          <p:nvPr/>
        </p:nvSpPr>
        <p:spPr>
          <a:xfrm>
            <a:off x="3642995" y="1298575"/>
            <a:ext cx="76200" cy="49974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42515" y="1169035"/>
            <a:ext cx="1152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Http request</a:t>
            </a:r>
            <a:endParaRPr lang="en-US" altLang="zh-CN" sz="1400"/>
          </a:p>
        </p:txBody>
      </p:sp>
      <p:sp>
        <p:nvSpPr>
          <p:cNvPr id="14" name="圆角矩形 13"/>
          <p:cNvSpPr/>
          <p:nvPr/>
        </p:nvSpPr>
        <p:spPr>
          <a:xfrm>
            <a:off x="2980690" y="5679440"/>
            <a:ext cx="1911350" cy="5702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640455" y="234251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3642995" y="313626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3645535" y="4408170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3639185" y="532828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10800000">
            <a:off x="4102100" y="5335270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10800000">
            <a:off x="4102100" y="4408170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0800000">
            <a:off x="4108450" y="3131820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0800000">
            <a:off x="4102100" y="233997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10800000">
            <a:off x="4108450" y="1299845"/>
            <a:ext cx="76200" cy="49974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06570" y="1169035"/>
            <a:ext cx="12909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Http response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3286125" y="5839460"/>
            <a:ext cx="1300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business logic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3568065" y="4899025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Filter-n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4.xml><?xml version="1.0" encoding="utf-8"?>
<p:tagLst xmlns:p="http://schemas.openxmlformats.org/presentationml/2006/main">
  <p:tag name="KSO_WM_UNIT_PLACING_PICTURE_USER_VIEWPORT" val="{&quot;height&quot;:2460,&quot;width&quot;:4065}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1953</Words>
  <Application>WPS 演示</Application>
  <PresentationFormat>宽屏</PresentationFormat>
  <Paragraphs>183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The Introduction of SSO(Single sign-on)</vt:lpstr>
      <vt:lpstr>Why SSO</vt:lpstr>
      <vt:lpstr>Two key issues</vt:lpstr>
      <vt:lpstr>Spring Session</vt:lpstr>
      <vt:lpstr>Spring Security</vt:lpstr>
      <vt:lpstr>The key idea of SSO</vt:lpstr>
      <vt:lpstr>References: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赵娟</cp:lastModifiedBy>
  <cp:revision>189</cp:revision>
  <dcterms:created xsi:type="dcterms:W3CDTF">2019-06-19T02:08:00Z</dcterms:created>
  <dcterms:modified xsi:type="dcterms:W3CDTF">2022-04-14T06:32:08Z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2052-11.1.0.11622</vt:lpwstr>
  </property>
  <property fmtid="{D5CDD505-2E9C-101B-9397-08002B2CF9AE}" pid="3" name="ICV">
    <vt:lpwstr>84862A1EF317462CBCF5B74151E6221E</vt:lpwstr>
  </property>
</Properties>
</file>