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94"/>
  </p:normalViewPr>
  <p:slideViewPr>
    <p:cSldViewPr snapToGrid="0">
      <p:cViewPr varScale="1">
        <p:scale>
          <a:sx n="108" d="100"/>
          <a:sy n="108" d="100"/>
        </p:scale>
        <p:origin x="232"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1" y="1833511"/>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3" y="106173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53799" y="4195826"/>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Janet </a:t>
            </a:r>
            <a:r>
              <a:rPr lang="en-US" sz="2000" b="1" dirty="0" err="1">
                <a:solidFill>
                  <a:schemeClr val="accent1">
                    <a:lumMod val="75000"/>
                  </a:schemeClr>
                </a:solidFill>
                <a:latin typeface="Arial"/>
                <a:cs typeface="Arial"/>
              </a:rPr>
              <a:t>Inba</a:t>
            </a:r>
            <a:r>
              <a:rPr lang="en-US" sz="2000" b="1" dirty="0">
                <a:solidFill>
                  <a:schemeClr val="accent1">
                    <a:lumMod val="75000"/>
                  </a:schemeClr>
                </a:solidFill>
                <a:latin typeface="Arial"/>
                <a:cs typeface="Arial"/>
              </a:rPr>
              <a:t> - College Of Engineering, Guindy - 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3" name="Picture 2">
            <a:extLst>
              <a:ext uri="{FF2B5EF4-FFF2-40B4-BE49-F238E27FC236}">
                <a16:creationId xmlns:a16="http://schemas.microsoft.com/office/drawing/2014/main" id="{8811849B-75A3-F365-FA11-E4FE21D24F37}"/>
              </a:ext>
            </a:extLst>
          </p:cNvPr>
          <p:cNvPicPr>
            <a:picLocks noChangeAspect="1"/>
          </p:cNvPicPr>
          <p:nvPr/>
        </p:nvPicPr>
        <p:blipFill>
          <a:blip r:embed="rId2"/>
          <a:stretch>
            <a:fillRect/>
          </a:stretch>
        </p:blipFill>
        <p:spPr>
          <a:xfrm>
            <a:off x="980817" y="2335072"/>
            <a:ext cx="10230366" cy="2187855"/>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2452"/>
            <a:ext cx="11029615" cy="5136481"/>
          </a:xfrm>
        </p:spPr>
        <p:txBody>
          <a:bodyPr>
            <a:noAutofit/>
          </a:bodyPr>
          <a:lstStyle/>
          <a:p>
            <a:pPr marL="305435" indent="-305435">
              <a:lnSpc>
                <a:spcPct val="100000"/>
              </a:lnSpc>
            </a:pPr>
            <a:r>
              <a:rPr lang="en-US" sz="1600" b="1" dirty="0">
                <a:solidFill>
                  <a:schemeClr val="tx1"/>
                </a:solidFill>
                <a:latin typeface="Arial" panose="020B0604020202020204" pitchFamily="34" charset="0"/>
                <a:cs typeface="Arial" panose="020B0604020202020204" pitchFamily="34" charset="0"/>
              </a:rPr>
              <a:t>Key Points:</a:t>
            </a:r>
          </a:p>
          <a:p>
            <a:pPr marL="629435" lvl="1" indent="-305435"/>
            <a:r>
              <a:rPr lang="en-US" sz="1600" dirty="0">
                <a:solidFill>
                  <a:schemeClr val="tx1"/>
                </a:solidFill>
                <a:latin typeface="Arial" panose="020B0604020202020204" pitchFamily="34" charset="0"/>
                <a:cs typeface="Arial" panose="020B0604020202020204" pitchFamily="34" charset="0"/>
              </a:rPr>
              <a:t>The keylogger software records and stores keystrokes as they occur, strengthening security monitoring endeavors.</a:t>
            </a:r>
          </a:p>
          <a:p>
            <a:pPr marL="629435" lvl="1" indent="-305435"/>
            <a:r>
              <a:rPr lang="en-US" sz="1600" dirty="0">
                <a:solidFill>
                  <a:schemeClr val="tx1"/>
                </a:solidFill>
                <a:latin typeface="Arial" panose="020B0604020202020204" pitchFamily="34" charset="0"/>
                <a:cs typeface="Arial" panose="020B0604020202020204" pitchFamily="34" charset="0"/>
              </a:rPr>
              <a:t>Immediate monitoring enables quick identification of dubious key inputs, improving cybersecurity protocols.</a:t>
            </a:r>
          </a:p>
          <a:p>
            <a:pPr marL="305435" indent="-305435">
              <a:lnSpc>
                <a:spcPct val="100000"/>
              </a:lnSpc>
            </a:pPr>
            <a:r>
              <a:rPr lang="en-US" sz="1600" b="1" dirty="0">
                <a:solidFill>
                  <a:schemeClr val="tx1"/>
                </a:solidFill>
                <a:latin typeface="Arial" panose="020B0604020202020204" pitchFamily="34" charset="0"/>
                <a:cs typeface="Arial" panose="020B0604020202020204" pitchFamily="34" charset="0"/>
              </a:rPr>
              <a:t>Challenges Faced:</a:t>
            </a:r>
          </a:p>
          <a:p>
            <a:pPr marL="629435" lvl="1" indent="-305435"/>
            <a:r>
              <a:rPr lang="en-US" sz="1600" dirty="0">
                <a:solidFill>
                  <a:schemeClr val="tx1"/>
                </a:solidFill>
                <a:latin typeface="Arial" panose="020B0604020202020204" pitchFamily="34" charset="0"/>
                <a:cs typeface="Arial" panose="020B0604020202020204" pitchFamily="34" charset="0"/>
              </a:rPr>
              <a:t>Ensuring functionality across diverse operating systems.</a:t>
            </a:r>
          </a:p>
          <a:p>
            <a:pPr marL="629435" lvl="1" indent="-305435"/>
            <a:r>
              <a:rPr lang="en-US" sz="1600" dirty="0">
                <a:solidFill>
                  <a:schemeClr val="tx1"/>
                </a:solidFill>
                <a:latin typeface="Arial" panose="020B0604020202020204" pitchFamily="34" charset="0"/>
                <a:cs typeface="Arial" panose="020B0604020202020204" pitchFamily="34" charset="0"/>
              </a:rPr>
              <a:t>Mitigating privacy apprehensions linked to keystroke tracking.</a:t>
            </a:r>
          </a:p>
          <a:p>
            <a:pPr marL="305435" indent="-305435">
              <a:lnSpc>
                <a:spcPct val="100000"/>
              </a:lnSpc>
            </a:pPr>
            <a:r>
              <a:rPr lang="en-US" sz="1600" b="1" dirty="0">
                <a:solidFill>
                  <a:schemeClr val="tx1"/>
                </a:solidFill>
                <a:latin typeface="Arial" panose="020B0604020202020204" pitchFamily="34" charset="0"/>
                <a:cs typeface="Arial" panose="020B0604020202020204" pitchFamily="34" charset="0"/>
              </a:rPr>
              <a:t>Potential Improvements:</a:t>
            </a:r>
          </a:p>
          <a:p>
            <a:pPr marL="629435" lvl="1" indent="-305435"/>
            <a:r>
              <a:rPr lang="en-US" sz="1600" dirty="0">
                <a:solidFill>
                  <a:schemeClr val="tx1"/>
                </a:solidFill>
                <a:latin typeface="Arial" panose="020B0604020202020204" pitchFamily="34" charset="0"/>
                <a:cs typeface="Arial" panose="020B0604020202020204" pitchFamily="34" charset="0"/>
              </a:rPr>
              <a:t>Augment logging capabilities by incorporating timestamps and categorizing events.</a:t>
            </a:r>
          </a:p>
          <a:p>
            <a:pPr marL="629435" lvl="1" indent="-305435"/>
            <a:r>
              <a:rPr lang="en-US" sz="1600" dirty="0">
                <a:solidFill>
                  <a:schemeClr val="tx1"/>
                </a:solidFill>
                <a:latin typeface="Arial" panose="020B0604020202020204" pitchFamily="34" charset="0"/>
                <a:cs typeface="Arial" panose="020B0604020202020204" pitchFamily="34" charset="0"/>
              </a:rPr>
              <a:t>Enforce stringent privacy protocols to protect user data.</a:t>
            </a:r>
          </a:p>
          <a:p>
            <a:pPr marL="324000" lvl="1" indent="0">
              <a:buNone/>
            </a:pPr>
            <a:endParaRPr lang="en-US" sz="1600" dirty="0">
              <a:solidFill>
                <a:schemeClr val="tx1"/>
              </a:solidFill>
              <a:latin typeface="Arial" panose="020B0604020202020204" pitchFamily="34" charset="0"/>
              <a:cs typeface="Arial" panose="020B0604020202020204" pitchFamily="34" charset="0"/>
            </a:endParaRPr>
          </a:p>
          <a:p>
            <a:pPr marL="324000" lvl="1" indent="0">
              <a:lnSpc>
                <a:spcPct val="150000"/>
              </a:lnSpc>
              <a:buNone/>
            </a:pPr>
            <a:r>
              <a:rPr lang="en-US" sz="1600" dirty="0">
                <a:solidFill>
                  <a:schemeClr val="tx1"/>
                </a:solidFill>
                <a:latin typeface="Arial" panose="020B0604020202020204" pitchFamily="34" charset="0"/>
                <a:cs typeface="Arial" panose="020B0604020202020204" pitchFamily="34" charset="0"/>
              </a:rPr>
              <a:t>In summary, although the keylogger software provides beneficial security surveillance functions, addressing compatibility and privacy issues, and implementing essential enhancements are vital for its sustained effectiveness.</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45527"/>
            <a:ext cx="11029616" cy="3930978"/>
          </a:xfrm>
        </p:spPr>
        <p:txBody>
          <a:bodyPr>
            <a:normAutofit fontScale="92500"/>
          </a:bodyPr>
          <a:lstStyle/>
          <a:p>
            <a:pPr marL="305435" indent="-305435"/>
            <a:r>
              <a:rPr lang="en-US" sz="1800" b="1" dirty="0">
                <a:solidFill>
                  <a:schemeClr val="tx1"/>
                </a:solidFill>
                <a:latin typeface="Arial" panose="020B0604020202020204" pitchFamily="34" charset="0"/>
                <a:cs typeface="Arial" panose="020B0604020202020204" pitchFamily="34" charset="0"/>
              </a:rPr>
              <a:t>Potential Enhancements:</a:t>
            </a:r>
          </a:p>
          <a:p>
            <a:pPr marL="324000" lvl="1" indent="0">
              <a:buNone/>
            </a:pPr>
            <a:r>
              <a:rPr lang="en-US" sz="1800" dirty="0">
                <a:solidFill>
                  <a:schemeClr val="tx1"/>
                </a:solidFill>
                <a:latin typeface="Arial" panose="020B0604020202020204" pitchFamily="34" charset="0"/>
                <a:cs typeface="Arial" panose="020B0604020202020204" pitchFamily="34" charset="0"/>
              </a:rPr>
              <a:t>1. </a:t>
            </a:r>
            <a:r>
              <a:rPr lang="en-US" sz="1800" b="1" dirty="0">
                <a:solidFill>
                  <a:schemeClr val="tx1"/>
                </a:solidFill>
                <a:latin typeface="Arial" panose="020B0604020202020204" pitchFamily="34" charset="0"/>
                <a:cs typeface="Arial" panose="020B0604020202020204" pitchFamily="34" charset="0"/>
              </a:rPr>
              <a:t>Incorporation of additional data sources: </a:t>
            </a:r>
            <a:r>
              <a:rPr lang="en-US" sz="1800" dirty="0">
                <a:solidFill>
                  <a:schemeClr val="tx1"/>
                </a:solidFill>
                <a:latin typeface="Arial" panose="020B0604020202020204" pitchFamily="34" charset="0"/>
                <a:cs typeface="Arial" panose="020B0604020202020204" pitchFamily="34" charset="0"/>
              </a:rPr>
              <a:t>Investigate integrating data from various origins such as network activity, application usage, or biometric data to offer thorough monitoring.</a:t>
            </a:r>
          </a:p>
          <a:p>
            <a:pPr marL="324000" lvl="1" indent="0">
              <a:buNone/>
            </a:pPr>
            <a:r>
              <a:rPr lang="en-US" sz="1800" dirty="0">
                <a:solidFill>
                  <a:schemeClr val="tx1"/>
                </a:solidFill>
                <a:latin typeface="Arial" panose="020B0604020202020204" pitchFamily="34" charset="0"/>
                <a:cs typeface="Arial" panose="020B0604020202020204" pitchFamily="34" charset="0"/>
              </a:rPr>
              <a:t>2. </a:t>
            </a:r>
            <a:r>
              <a:rPr lang="en-US" sz="1800" b="1" dirty="0">
                <a:solidFill>
                  <a:schemeClr val="tx1"/>
                </a:solidFill>
                <a:latin typeface="Arial" panose="020B0604020202020204" pitchFamily="34" charset="0"/>
                <a:cs typeface="Arial" panose="020B0604020202020204" pitchFamily="34" charset="0"/>
              </a:rPr>
              <a:t>Algorithm refinement: </a:t>
            </a:r>
            <a:r>
              <a:rPr lang="en-US" sz="1800" dirty="0">
                <a:solidFill>
                  <a:schemeClr val="tx1"/>
                </a:solidFill>
                <a:latin typeface="Arial" panose="020B0604020202020204" pitchFamily="34" charset="0"/>
                <a:cs typeface="Arial" panose="020B0604020202020204" pitchFamily="34" charset="0"/>
              </a:rPr>
              <a:t>Adjust the keylogger algorithm to optimize performance and efficiency, considering factors such as resource consumption and detection precision.</a:t>
            </a:r>
          </a:p>
          <a:p>
            <a:pPr marL="324000" lvl="1" indent="0">
              <a:buNone/>
            </a:pPr>
            <a:r>
              <a:rPr lang="en-US" sz="1800" dirty="0">
                <a:solidFill>
                  <a:schemeClr val="tx1"/>
                </a:solidFill>
                <a:latin typeface="Arial" panose="020B0604020202020204" pitchFamily="34" charset="0"/>
                <a:cs typeface="Arial" panose="020B0604020202020204" pitchFamily="34" charset="0"/>
              </a:rPr>
              <a:t>3</a:t>
            </a:r>
            <a:r>
              <a:rPr lang="en-US" sz="1800" b="1" dirty="0">
                <a:solidFill>
                  <a:schemeClr val="tx1"/>
                </a:solidFill>
                <a:latin typeface="Arial" panose="020B0604020202020204" pitchFamily="34" charset="0"/>
                <a:cs typeface="Arial" panose="020B0604020202020204" pitchFamily="34" charset="0"/>
              </a:rPr>
              <a:t>. Expansion to multiple platforms: </a:t>
            </a:r>
            <a:r>
              <a:rPr lang="en-US" sz="1800" dirty="0">
                <a:solidFill>
                  <a:schemeClr val="tx1"/>
                </a:solidFill>
                <a:latin typeface="Arial" panose="020B0604020202020204" pitchFamily="34" charset="0"/>
                <a:cs typeface="Arial" panose="020B0604020202020204" pitchFamily="34" charset="0"/>
              </a:rPr>
              <a:t>Broaden compatibility of the keylogger application to encompass a diverse array of operating systems and devices, ensuring comprehensive security oversight.</a:t>
            </a:r>
          </a:p>
          <a:p>
            <a:pPr marL="324000" lvl="1" indent="0">
              <a:buNone/>
            </a:pPr>
            <a:r>
              <a:rPr lang="en-US" sz="1800" dirty="0">
                <a:solidFill>
                  <a:schemeClr val="tx1"/>
                </a:solidFill>
                <a:latin typeface="Arial" panose="020B0604020202020204" pitchFamily="34" charset="0"/>
                <a:cs typeface="Arial" panose="020B0604020202020204" pitchFamily="34" charset="0"/>
              </a:rPr>
              <a:t>4. </a:t>
            </a:r>
            <a:r>
              <a:rPr lang="en-US" sz="1800" b="1" dirty="0">
                <a:solidFill>
                  <a:schemeClr val="tx1"/>
                </a:solidFill>
                <a:latin typeface="Arial" panose="020B0604020202020204" pitchFamily="34" charset="0"/>
                <a:cs typeface="Arial" panose="020B0604020202020204" pitchFamily="34" charset="0"/>
              </a:rPr>
              <a:t>Integration of emerging technologies: </a:t>
            </a:r>
            <a:r>
              <a:rPr lang="en-US" sz="1800" dirty="0">
                <a:solidFill>
                  <a:schemeClr val="tx1"/>
                </a:solidFill>
                <a:latin typeface="Arial" panose="020B0604020202020204" pitchFamily="34" charset="0"/>
                <a:cs typeface="Arial" panose="020B0604020202020204" pitchFamily="34" charset="0"/>
              </a:rPr>
              <a:t>Explore merging emerging technologies like edge computing or advanced machine learning techniques to bolster threat detection and analysis capabilities.</a:t>
            </a:r>
          </a:p>
          <a:p>
            <a:pPr marL="0" indent="0">
              <a:buNone/>
            </a:pPr>
            <a:r>
              <a:rPr lang="en-US" sz="1800" dirty="0">
                <a:solidFill>
                  <a:schemeClr val="tx1"/>
                </a:solidFill>
                <a:latin typeface="Arial" panose="020B0604020202020204" pitchFamily="34" charset="0"/>
                <a:cs typeface="Arial" panose="020B0604020202020204" pitchFamily="34" charset="0"/>
              </a:rPr>
              <a:t>By pursuing these potential enhancements and expansions, the keylogger application can progress into a robust and adaptable security monitoring solution, adept at confronting evolving cybersecurity dilemmas effectively.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Arial" panose="020B0604020202020204" pitchFamily="34" charset="0"/>
                <a:ea typeface="+mn-lt"/>
                <a:cs typeface="Arial" panose="020B0604020202020204" pitchFamily="34" charset="0"/>
              </a:rPr>
              <a:t>Brownlee, Jason. "How to Develop a Keylogger in Python." Machine Learning Mastery, 2020. [Online]. </a:t>
            </a:r>
            <a:r>
              <a:rPr lang="en-IN" sz="2400" dirty="0" err="1">
                <a:solidFill>
                  <a:srgbClr val="0F0F0F"/>
                </a:solidFill>
                <a:latin typeface="Arial" panose="020B0604020202020204" pitchFamily="34" charset="0"/>
                <a:ea typeface="+mn-lt"/>
                <a:cs typeface="Arial" panose="020B0604020202020204" pitchFamily="34" charset="0"/>
              </a:rPr>
              <a:t>Available</a:t>
            </a:r>
            <a:r>
              <a:rPr lang="en-IN" sz="2400" dirty="0" err="1">
                <a:solidFill>
                  <a:srgbClr val="0F0F0F"/>
                </a:solidFill>
                <a:latin typeface="Arial" panose="020B0604020202020204" pitchFamily="34" charset="0"/>
                <a:ea typeface="+mn-lt"/>
                <a:cs typeface="Arial" panose="020B0604020202020204" pitchFamily="34" charset="0"/>
                <a:hlinkClick r:id="rId2"/>
              </a:rPr>
              <a:t>:.https</a:t>
            </a:r>
            <a:r>
              <a:rPr lang="en-IN" sz="2400" dirty="0">
                <a:solidFill>
                  <a:srgbClr val="0F0F0F"/>
                </a:solidFill>
                <a:latin typeface="Arial" panose="020B0604020202020204" pitchFamily="34" charset="0"/>
                <a:ea typeface="+mn-lt"/>
                <a:cs typeface="Arial" panose="020B0604020202020204" pitchFamily="34" charset="0"/>
                <a:hlinkClick r:id="rId2"/>
              </a:rPr>
              <a:t>://machinelearningmastery.com/how-to-develop-a-keylogger-in-python/</a:t>
            </a:r>
            <a:endParaRPr lang="en-IN" sz="2400" dirty="0">
              <a:solidFill>
                <a:srgbClr val="0F0F0F"/>
              </a:solidFill>
              <a:latin typeface="Arial" panose="020B0604020202020204" pitchFamily="34" charset="0"/>
              <a:ea typeface="+mn-lt"/>
              <a:cs typeface="Arial" panose="020B0604020202020204" pitchFamily="34" charset="0"/>
            </a:endParaRPr>
          </a:p>
          <a:p>
            <a:pPr marL="305435" indent="-305435"/>
            <a:r>
              <a:rPr lang="en-IN" sz="2400" dirty="0">
                <a:solidFill>
                  <a:srgbClr val="0F0F0F"/>
                </a:solidFill>
                <a:latin typeface="Arial" panose="020B0604020202020204" pitchFamily="34" charset="0"/>
                <a:ea typeface="+mn-lt"/>
                <a:cs typeface="Arial" panose="020B0604020202020204" pitchFamily="34" charset="0"/>
              </a:rPr>
              <a:t>McKinney, Wes. "Python for Data Analysis." O'Reilly Media, 2017.</a:t>
            </a:r>
          </a:p>
          <a:p>
            <a:pPr marL="305435" indent="-305435"/>
            <a:r>
              <a:rPr lang="en-IN" sz="2400" dirty="0" err="1">
                <a:solidFill>
                  <a:srgbClr val="0F0F0F"/>
                </a:solidFill>
                <a:latin typeface="Arial" panose="020B0604020202020204" pitchFamily="34" charset="0"/>
                <a:ea typeface="+mn-lt"/>
                <a:cs typeface="Arial" panose="020B0604020202020204" pitchFamily="34" charset="0"/>
              </a:rPr>
              <a:t>Pedregosa</a:t>
            </a:r>
            <a:r>
              <a:rPr lang="en-IN" sz="2400" dirty="0">
                <a:solidFill>
                  <a:srgbClr val="0F0F0F"/>
                </a:solidFill>
                <a:latin typeface="Arial" panose="020B0604020202020204" pitchFamily="34" charset="0"/>
                <a:ea typeface="+mn-lt"/>
                <a:cs typeface="Arial" panose="020B0604020202020204" pitchFamily="34" charset="0"/>
              </a:rPr>
              <a:t>, F. et al. "Scikit-learn: Machine Learning in Python." Journal of Machine Learning Research, vol. 12, pp. 2825-2830, 2011.</a:t>
            </a:r>
          </a:p>
          <a:p>
            <a:pPr marL="305435" indent="-305435"/>
            <a:r>
              <a:rPr lang="en-IN" sz="2400" dirty="0">
                <a:solidFill>
                  <a:srgbClr val="0F0F0F"/>
                </a:solidFill>
                <a:latin typeface="Arial" panose="020B0604020202020204" pitchFamily="34" charset="0"/>
                <a:ea typeface="+mn-lt"/>
                <a:cs typeface="Arial" panose="020B0604020202020204" pitchFamily="34" charset="0"/>
              </a:rPr>
              <a:t>Van Rossum, Guido, and Drake, Fred L. "Python 3 Reference Manual." CreateSpace, 2009.</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solidFill>
                  <a:srgbClr val="0F0F0F"/>
                </a:solidFill>
                <a:latin typeface="Arial" panose="020B0604020202020204" pitchFamily="34" charset="0"/>
                <a:ea typeface="+mn-lt"/>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0" indent="0">
              <a:buNone/>
            </a:pPr>
            <a:endParaRPr lang="en-US" sz="2000" dirty="0">
              <a:solidFill>
                <a:srgbClr val="0F0F0F"/>
              </a:solidFill>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200" dirty="0">
                <a:solidFill>
                  <a:schemeClr val="tx1"/>
                </a:solidFill>
                <a:latin typeface="Arial" panose="020B0604020202020204" pitchFamily="34" charset="0"/>
                <a:cs typeface="Arial" panose="020B0604020202020204" pitchFamily="34" charset="0"/>
              </a:rPr>
              <a:t>The proposed system aims to address the challenge of effectively detecting and preventing keylogger threats. This involves the implementation of advanced detection mechanisms and response strategies to safeguard users' sensitive information. The solution will consist of the following components:</a:t>
            </a:r>
          </a:p>
          <a:p>
            <a:pPr marL="0" indent="0">
              <a:buNone/>
            </a:pPr>
            <a:r>
              <a:rPr lang="en-IN" sz="1200" b="1" dirty="0">
                <a:solidFill>
                  <a:schemeClr val="tx1"/>
                </a:solidFill>
                <a:latin typeface="Arial" panose="020B0604020202020204" pitchFamily="34" charset="0"/>
                <a:cs typeface="Arial" panose="020B0604020202020204" pitchFamily="34" charset="0"/>
              </a:rPr>
              <a:t>1. Detection Mechanism:</a:t>
            </a:r>
          </a:p>
          <a:p>
            <a:pPr marL="629435" lvl="1" indent="-305435"/>
            <a:r>
              <a:rPr lang="en-IN" sz="1200" dirty="0">
                <a:solidFill>
                  <a:schemeClr val="tx1"/>
                </a:solidFill>
                <a:latin typeface="Arial" panose="020B0604020202020204" pitchFamily="34" charset="0"/>
                <a:cs typeface="Arial" panose="020B0604020202020204" pitchFamily="34" charset="0"/>
              </a:rPr>
              <a:t>Develop sophisticated algorithms to continuously monitor system activities and identify suspicious behaviour indicative of keylogging activities.</a:t>
            </a:r>
          </a:p>
          <a:p>
            <a:pPr marL="629435" lvl="1" indent="-305435"/>
            <a:r>
              <a:rPr lang="en-IN" sz="1200" dirty="0">
                <a:solidFill>
                  <a:schemeClr val="tx1"/>
                </a:solidFill>
                <a:latin typeface="Arial" panose="020B0604020202020204" pitchFamily="34" charset="0"/>
                <a:cs typeface="Arial" panose="020B0604020202020204" pitchFamily="34" charset="0"/>
              </a:rPr>
              <a:t>Utilize machine learning and behavioural analysis techniques to establish baseline user behaviour and detect deviations that may signal the presence of a keylogger.</a:t>
            </a:r>
          </a:p>
          <a:p>
            <a:pPr marL="0" indent="0">
              <a:buNone/>
            </a:pPr>
            <a:r>
              <a:rPr lang="en-IN" sz="1200" b="1" dirty="0">
                <a:solidFill>
                  <a:schemeClr val="tx1"/>
                </a:solidFill>
                <a:latin typeface="Arial" panose="020B0604020202020204" pitchFamily="34" charset="0"/>
                <a:cs typeface="Arial" panose="020B0604020202020204" pitchFamily="34" charset="0"/>
              </a:rPr>
              <a:t>2. Real-time Alerting and Response:</a:t>
            </a:r>
          </a:p>
          <a:p>
            <a:pPr marL="629435" lvl="1" indent="-305435"/>
            <a:r>
              <a:rPr lang="en-IN" sz="1200" dirty="0">
                <a:solidFill>
                  <a:schemeClr val="tx1"/>
                </a:solidFill>
                <a:latin typeface="Arial" panose="020B0604020202020204" pitchFamily="34" charset="0"/>
                <a:cs typeface="Arial" panose="020B0604020202020204" pitchFamily="34" charset="0"/>
              </a:rPr>
              <a:t>Integrate a responsive alerting system to notify users and administrators upon detecting keylogging activities, enabling prompt investigation and mitigation of security threats.</a:t>
            </a:r>
          </a:p>
          <a:p>
            <a:pPr marL="629435" lvl="1" indent="-305435"/>
            <a:r>
              <a:rPr lang="en-IN" sz="1200" dirty="0">
                <a:solidFill>
                  <a:schemeClr val="tx1"/>
                </a:solidFill>
                <a:latin typeface="Arial" panose="020B0604020202020204" pitchFamily="34" charset="0"/>
                <a:cs typeface="Arial" panose="020B0604020202020204" pitchFamily="34" charset="0"/>
              </a:rPr>
              <a:t>Implement secure input handling mechanisms at the application level to prevent keylogger interception of sensitive information, including encrypting keystrokes during transmission and using secure password entry dialogs.</a:t>
            </a:r>
          </a:p>
          <a:p>
            <a:pPr marL="0" indent="0">
              <a:buNone/>
            </a:pPr>
            <a:r>
              <a:rPr lang="en-IN" sz="1200" b="1" dirty="0">
                <a:solidFill>
                  <a:schemeClr val="tx1"/>
                </a:solidFill>
                <a:latin typeface="Arial" panose="020B0604020202020204" pitchFamily="34" charset="0"/>
                <a:cs typeface="Arial" panose="020B0604020202020204" pitchFamily="34" charset="0"/>
              </a:rPr>
              <a:t>3. Continuous Monitoring and Updates:</a:t>
            </a:r>
          </a:p>
          <a:p>
            <a:pPr marL="629435" lvl="1" indent="-305435"/>
            <a:r>
              <a:rPr lang="en-IN" sz="1200" dirty="0">
                <a:solidFill>
                  <a:schemeClr val="tx1"/>
                </a:solidFill>
                <a:latin typeface="Arial" panose="020B0604020202020204" pitchFamily="34" charset="0"/>
                <a:cs typeface="Arial" panose="020B0604020202020204" pitchFamily="34" charset="0"/>
              </a:rPr>
              <a:t>Establish a framework for continuous monitoring and updating of the keylogger detection system to adapt to evolving threats and vulnerabilities.</a:t>
            </a:r>
          </a:p>
          <a:p>
            <a:pPr marL="629435" lvl="1" indent="-305435"/>
            <a:r>
              <a:rPr lang="en-IN" sz="1200" dirty="0">
                <a:solidFill>
                  <a:schemeClr val="tx1"/>
                </a:solidFill>
                <a:latin typeface="Arial" panose="020B0604020202020204" pitchFamily="34" charset="0"/>
                <a:cs typeface="Arial" panose="020B0604020202020204" pitchFamily="34" charset="0"/>
              </a:rPr>
              <a:t>Deploy regular updates and patches to enhance detection capabilities and effectively address emerging security challenges.</a:t>
            </a:r>
          </a:p>
          <a:p>
            <a:pPr marL="0" indent="0">
              <a:buNone/>
            </a:pPr>
            <a:r>
              <a:rPr lang="en-IN" sz="1200" b="1" dirty="0">
                <a:solidFill>
                  <a:schemeClr val="tx1"/>
                </a:solidFill>
                <a:latin typeface="Arial" panose="020B0604020202020204" pitchFamily="34" charset="0"/>
                <a:cs typeface="Arial" panose="020B0604020202020204" pitchFamily="34" charset="0"/>
              </a:rPr>
              <a:t>4. Evaluation:</a:t>
            </a:r>
          </a:p>
          <a:p>
            <a:pPr marL="629435" lvl="1" indent="-305435"/>
            <a:r>
              <a:rPr lang="en-IN" sz="1200" dirty="0">
                <a:solidFill>
                  <a:schemeClr val="tx1"/>
                </a:solidFill>
                <a:latin typeface="Arial" panose="020B0604020202020204" pitchFamily="34" charset="0"/>
                <a:cs typeface="Arial" panose="020B0604020202020204" pitchFamily="34" charset="0"/>
              </a:rPr>
              <a:t>Assess the system's performance using appropriate metrics such as detection accuracy, false positive rate, and response time.</a:t>
            </a:r>
          </a:p>
          <a:p>
            <a:pPr marL="629435" lvl="1" indent="-305435"/>
            <a:r>
              <a:rPr lang="en-IN" sz="1200" dirty="0">
                <a:solidFill>
                  <a:schemeClr val="tx1"/>
                </a:solidFill>
                <a:latin typeface="Arial" panose="020B0604020202020204" pitchFamily="34" charset="0"/>
                <a:cs typeface="Arial" panose="020B0604020202020204" pitchFamily="34" charset="0"/>
              </a:rPr>
              <a:t>Conduct thorough testing and validation to ensure the reliability and effectiveness of the keylogger detection system in real-world scenarios.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solidFill>
                  <a:schemeClr val="tx1"/>
                </a:solidFill>
                <a:ea typeface="+mn-lt"/>
                <a:cs typeface="+mn-lt"/>
              </a:rPr>
              <a:t>Algorithm Selection:</a:t>
            </a:r>
          </a:p>
          <a:p>
            <a:pPr marL="629435" lvl="1" indent="-305435"/>
            <a:r>
              <a:rPr lang="en-IN" b="1" dirty="0">
                <a:solidFill>
                  <a:schemeClr val="tx1"/>
                </a:solidFill>
                <a:ea typeface="+mn-lt"/>
                <a:cs typeface="+mn-lt"/>
              </a:rPr>
              <a:t>Chosen Algorithm: </a:t>
            </a:r>
            <a:r>
              <a:rPr lang="en-IN" dirty="0">
                <a:solidFill>
                  <a:schemeClr val="tx1"/>
                </a:solidFill>
                <a:ea typeface="+mn-lt"/>
                <a:cs typeface="+mn-lt"/>
              </a:rPr>
              <a:t>Keystroke Logging.</a:t>
            </a:r>
          </a:p>
          <a:p>
            <a:pPr marL="629435" lvl="1" indent="-305435"/>
            <a:r>
              <a:rPr lang="en-IN" b="1" dirty="0">
                <a:solidFill>
                  <a:schemeClr val="tx1"/>
                </a:solidFill>
                <a:ea typeface="+mn-lt"/>
                <a:cs typeface="+mn-lt"/>
              </a:rPr>
              <a:t>Justification: </a:t>
            </a:r>
            <a:r>
              <a:rPr lang="en-IN" dirty="0">
                <a:solidFill>
                  <a:schemeClr val="tx1"/>
                </a:solidFill>
                <a:ea typeface="+mn-lt"/>
                <a:cs typeface="+mn-lt"/>
              </a:rPr>
              <a:t>Keystroke logging is selected as it effectively captures and records keyboard events in real-time, aligning with the project's objective of developing a keylogger application.</a:t>
            </a:r>
          </a:p>
          <a:p>
            <a:pPr marL="305435" indent="-305435"/>
            <a:r>
              <a:rPr lang="en-IN" sz="1400" b="1" dirty="0">
                <a:solidFill>
                  <a:schemeClr val="tx1"/>
                </a:solidFill>
                <a:ea typeface="+mn-lt"/>
                <a:cs typeface="+mn-lt"/>
              </a:rPr>
              <a:t>Data Input:</a:t>
            </a:r>
          </a:p>
          <a:p>
            <a:pPr marL="629435" lvl="1" indent="-305435"/>
            <a:r>
              <a:rPr lang="en-IN" b="1" dirty="0">
                <a:solidFill>
                  <a:schemeClr val="tx1"/>
                </a:solidFill>
                <a:ea typeface="+mn-lt"/>
                <a:cs typeface="+mn-lt"/>
              </a:rPr>
              <a:t>Input Features: </a:t>
            </a:r>
            <a:r>
              <a:rPr lang="en-IN" dirty="0">
                <a:solidFill>
                  <a:schemeClr val="tx1"/>
                </a:solidFill>
                <a:ea typeface="+mn-lt"/>
                <a:cs typeface="+mn-lt"/>
              </a:rPr>
              <a:t>The keylogger application captures keyboard events such as key presses, releases, and holds, serving as the input features for the system.</a:t>
            </a:r>
          </a:p>
          <a:p>
            <a:pPr marL="305435" indent="-305435"/>
            <a:r>
              <a:rPr lang="en-IN" sz="1400" b="1" dirty="0">
                <a:solidFill>
                  <a:schemeClr val="tx1"/>
                </a:solidFill>
                <a:ea typeface="+mn-lt"/>
                <a:cs typeface="+mn-lt"/>
              </a:rPr>
              <a:t>Training Process:</a:t>
            </a:r>
          </a:p>
          <a:p>
            <a:pPr marL="629435" lvl="1" indent="-305435"/>
            <a:r>
              <a:rPr lang="en-IN" b="1" dirty="0">
                <a:solidFill>
                  <a:schemeClr val="tx1"/>
                </a:solidFill>
                <a:ea typeface="+mn-lt"/>
                <a:cs typeface="+mn-lt"/>
              </a:rPr>
              <a:t>Training Data: </a:t>
            </a:r>
            <a:r>
              <a:rPr lang="en-IN" dirty="0">
                <a:solidFill>
                  <a:schemeClr val="tx1"/>
                </a:solidFill>
                <a:ea typeface="+mn-lt"/>
                <a:cs typeface="+mn-lt"/>
              </a:rPr>
              <a:t>The keylogger application does not require a training process as it operates by capturing keyboard events in real-time; hence, no specific training data is needed.</a:t>
            </a:r>
          </a:p>
          <a:p>
            <a:pPr marL="305435" indent="-305435"/>
            <a:r>
              <a:rPr lang="en-IN" sz="1400" b="1" dirty="0">
                <a:solidFill>
                  <a:schemeClr val="tx1"/>
                </a:solidFill>
                <a:ea typeface="+mn-lt"/>
                <a:cs typeface="+mn-lt"/>
              </a:rPr>
              <a:t>Prediction Process:</a:t>
            </a:r>
          </a:p>
          <a:p>
            <a:pPr marL="629435" lvl="1" indent="-305435"/>
            <a:r>
              <a:rPr lang="en-IN" b="1" dirty="0">
                <a:solidFill>
                  <a:schemeClr val="tx1"/>
                </a:solidFill>
                <a:ea typeface="+mn-lt"/>
                <a:cs typeface="+mn-lt"/>
              </a:rPr>
              <a:t>Prediction Method: </a:t>
            </a:r>
            <a:r>
              <a:rPr lang="en-IN" dirty="0">
                <a:solidFill>
                  <a:schemeClr val="tx1"/>
                </a:solidFill>
                <a:ea typeface="+mn-lt"/>
                <a:cs typeface="+mn-lt"/>
              </a:rPr>
              <a:t>The keylogger application continuously monitors keyboard activities and records them in real-time, providing insights into user input behaviour and patterns.</a:t>
            </a:r>
          </a:p>
          <a:p>
            <a:pPr marL="629435" lvl="1" indent="-305435"/>
            <a:r>
              <a:rPr lang="en-IN" b="1" dirty="0">
                <a:solidFill>
                  <a:schemeClr val="tx1"/>
                </a:solidFill>
                <a:ea typeface="+mn-lt"/>
                <a:cs typeface="+mn-lt"/>
              </a:rPr>
              <a:t>Real-Time Inputs: </a:t>
            </a:r>
            <a:r>
              <a:rPr lang="en-IN" dirty="0">
                <a:solidFill>
                  <a:schemeClr val="tx1"/>
                </a:solidFill>
                <a:ea typeface="+mn-lt"/>
                <a:cs typeface="+mn-lt"/>
              </a:rPr>
              <a:t>The keylogger application captures keyboard events instantly as they occur, enabling immediate monitoring and logging of user keystrokes.</a:t>
            </a:r>
          </a:p>
          <a:p>
            <a:pPr marL="629435" lvl="1" indent="-305435"/>
            <a:r>
              <a:rPr lang="en-IN" dirty="0">
                <a:solidFill>
                  <a:schemeClr val="tx1"/>
                </a:solidFill>
                <a:ea typeface="+mn-lt"/>
                <a:cs typeface="+mn-lt"/>
              </a:rPr>
              <a:t>By employing keystroke logging technology, the keylogger application effectively captures and logs keyboard events, offering valuable insights into user input behaviour and enhancing security monitoring capabilities.</a:t>
            </a:r>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latin typeface="Arial" panose="020B0604020202020204" pitchFamily="34" charset="0"/>
                <a:cs typeface="Arial" panose="020B0604020202020204" pitchFamily="34" charset="0"/>
              </a:rPr>
              <a:t>The keylogger application successfully captures and logs keyboard events in real-time, providing insights into user input behavior and patterns.</a:t>
            </a:r>
          </a:p>
          <a:p>
            <a:pPr marL="0" indent="0">
              <a:buNone/>
            </a:pPr>
            <a:endParaRPr lang="en-US" sz="2400" dirty="0"/>
          </a:p>
        </p:txBody>
      </p:sp>
      <p:pic>
        <p:nvPicPr>
          <p:cNvPr id="3" name="Picture 2">
            <a:extLst>
              <a:ext uri="{FF2B5EF4-FFF2-40B4-BE49-F238E27FC236}">
                <a16:creationId xmlns:a16="http://schemas.microsoft.com/office/drawing/2014/main" id="{68A0BF5F-CA04-BFFA-5828-27970B9C5DE6}"/>
              </a:ext>
            </a:extLst>
          </p:cNvPr>
          <p:cNvPicPr>
            <a:picLocks noChangeAspect="1"/>
          </p:cNvPicPr>
          <p:nvPr/>
        </p:nvPicPr>
        <p:blipFill>
          <a:blip r:embed="rId2"/>
          <a:stretch>
            <a:fillRect/>
          </a:stretch>
        </p:blipFill>
        <p:spPr>
          <a:xfrm>
            <a:off x="4527550" y="2791032"/>
            <a:ext cx="3136900" cy="35560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3" name="Picture 2">
            <a:extLst>
              <a:ext uri="{FF2B5EF4-FFF2-40B4-BE49-F238E27FC236}">
                <a16:creationId xmlns:a16="http://schemas.microsoft.com/office/drawing/2014/main" id="{95D3D272-67C1-55A6-B38F-6A07132A89BD}"/>
              </a:ext>
            </a:extLst>
          </p:cNvPr>
          <p:cNvPicPr>
            <a:picLocks noChangeAspect="1"/>
          </p:cNvPicPr>
          <p:nvPr/>
        </p:nvPicPr>
        <p:blipFill>
          <a:blip r:embed="rId2"/>
          <a:stretch>
            <a:fillRect/>
          </a:stretch>
        </p:blipFill>
        <p:spPr>
          <a:xfrm>
            <a:off x="1252584" y="1579784"/>
            <a:ext cx="3857540" cy="4760490"/>
          </a:xfrm>
          <a:prstGeom prst="rect">
            <a:avLst/>
          </a:prstGeom>
        </p:spPr>
      </p:pic>
      <p:pic>
        <p:nvPicPr>
          <p:cNvPr id="5" name="Picture 4">
            <a:extLst>
              <a:ext uri="{FF2B5EF4-FFF2-40B4-BE49-F238E27FC236}">
                <a16:creationId xmlns:a16="http://schemas.microsoft.com/office/drawing/2014/main" id="{20E57667-82EF-5060-3699-C8095051C1A0}"/>
              </a:ext>
            </a:extLst>
          </p:cNvPr>
          <p:cNvPicPr>
            <a:picLocks noChangeAspect="1"/>
          </p:cNvPicPr>
          <p:nvPr/>
        </p:nvPicPr>
        <p:blipFill>
          <a:blip r:embed="rId3"/>
          <a:stretch>
            <a:fillRect/>
          </a:stretch>
        </p:blipFill>
        <p:spPr>
          <a:xfrm>
            <a:off x="7081876" y="1579783"/>
            <a:ext cx="3857540" cy="476049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12482F-C1F5-E04C-0719-6EA410DB5A80}"/>
              </a:ext>
            </a:extLst>
          </p:cNvPr>
          <p:cNvPicPr>
            <a:picLocks noChangeAspect="1"/>
          </p:cNvPicPr>
          <p:nvPr/>
        </p:nvPicPr>
        <p:blipFill rotWithShape="1">
          <a:blip r:embed="rId2"/>
          <a:srcRect b="20173"/>
          <a:stretch/>
        </p:blipFill>
        <p:spPr>
          <a:xfrm>
            <a:off x="3317398" y="961901"/>
            <a:ext cx="5557203" cy="5474525"/>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115</TotalTime>
  <Words>998</Words>
  <Application>Microsoft Macintosh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Janet Inba</cp:lastModifiedBy>
  <cp:revision>25</cp:revision>
  <dcterms:created xsi:type="dcterms:W3CDTF">2021-05-26T16:50:10Z</dcterms:created>
  <dcterms:modified xsi:type="dcterms:W3CDTF">2024-04-08T13:34:36Z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