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stgeek.com/blog/a-look-at-the-average-sat-score-by-state/*"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6a986a84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6a986a84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Compare with 2017, 2018 and 2019 is significantly different. </a:t>
            </a:r>
            <a:endParaRPr/>
          </a:p>
          <a:p>
            <a:pPr indent="-298450" lvl="0" marL="457200" rtl="0" algn="l">
              <a:spcBef>
                <a:spcPts val="0"/>
              </a:spcBef>
              <a:spcAft>
                <a:spcPts val="0"/>
              </a:spcAft>
              <a:buSzPts val="1100"/>
              <a:buChar char="-"/>
            </a:pPr>
            <a:r>
              <a:rPr lang="en"/>
              <a:t>2018 could be slightly easier that 2017, since we can see the lowest score is bit higher than 2017.</a:t>
            </a:r>
            <a:endParaRPr/>
          </a:p>
          <a:p>
            <a:pPr indent="-298450" lvl="0" marL="457200" rtl="0" algn="l">
              <a:spcBef>
                <a:spcPts val="0"/>
              </a:spcBef>
              <a:spcAft>
                <a:spcPts val="0"/>
              </a:spcAft>
              <a:buSzPts val="1100"/>
              <a:buChar char="-"/>
            </a:pPr>
            <a:r>
              <a:rPr lang="en"/>
              <a:t>2019 could be slightly harder that 2017, since we can see the lowest score is big lower than 2017.</a:t>
            </a:r>
            <a:endParaRPr/>
          </a:p>
          <a:p>
            <a:pPr indent="-298450" lvl="0" marL="457200" rtl="0" algn="l">
              <a:spcBef>
                <a:spcPts val="0"/>
              </a:spcBef>
              <a:spcAft>
                <a:spcPts val="0"/>
              </a:spcAft>
              <a:buSzPts val="1100"/>
              <a:buChar char="-"/>
            </a:pPr>
            <a:r>
              <a:rPr lang="en"/>
              <a:t>But still, since 1000 to 1100 is the biggest pie of all the years, it means test is designated to target the score range.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6a986a84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6a986a84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SAT mandatory states: Illinois, Ohio, Michigan, which is top 10 population states in US. This could affect the total </a:t>
            </a:r>
            <a:r>
              <a:rPr lang="en"/>
              <a:t>score range.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eaa40e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eaa40e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6a986a84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6a986a84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*https://www.washingtonpost.com/education/2019/03/19/is-it-finally-time-get-rid-sat-act-college-admissions-tests/*</a:t>
            </a:r>
            <a:endParaRPr/>
          </a:p>
          <a:p>
            <a:pPr indent="0" lvl="0" marL="0" rtl="0" algn="l">
              <a:spcBef>
                <a:spcPts val="0"/>
              </a:spcBef>
              <a:spcAft>
                <a:spcPts val="0"/>
              </a:spcAft>
              <a:buClr>
                <a:schemeClr val="dk1"/>
              </a:buClr>
              <a:buSzPts val="1100"/>
              <a:buFont typeface="Arial"/>
              <a:buNone/>
            </a:pPr>
            <a:r>
              <a:rPr lang="en"/>
              <a:t>*https://www.theatlantic.com/ideas/archive/2022/04/mit-admissions-reinstates-sat-act-tests/629455/*</a:t>
            </a:r>
            <a:endParaRPr/>
          </a:p>
          <a:p>
            <a:pPr indent="0" lvl="0" marL="0" rtl="0" algn="l">
              <a:spcBef>
                <a:spcPts val="0"/>
              </a:spcBef>
              <a:spcAft>
                <a:spcPts val="0"/>
              </a:spcAft>
              <a:buNone/>
            </a:pPr>
            <a:r>
              <a:rPr lang="en"/>
              <a:t>*</a:t>
            </a:r>
            <a:r>
              <a:rPr lang="en" u="sng">
                <a:solidFill>
                  <a:schemeClr val="hlink"/>
                </a:solidFill>
                <a:hlinkClick r:id="rId2"/>
              </a:rPr>
              <a:t>https://www.testgeek.com/blog/a-look-at-the-average-sat-score-by-state/*</a:t>
            </a:r>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https://prepmaven.com/blog/test-prep/states-require-sat-act/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6a986a84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6a986a84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
                <a:solidFill>
                  <a:schemeClr val="dk1"/>
                </a:solidFill>
              </a:rPr>
              <a:t>- Imagine this is important just as how chefs prepare the ingredients before cooking!</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rPr>
              <a:t>- basically we ensure dataframe integrity by checking existing dimension &amp; missing values, remove duplicate, drop null value, set data to right type &amp; format, add variable/ masking, rename columns.</a:t>
            </a:r>
            <a:endParaRPr strike="sngStrike">
              <a:solidFill>
                <a:schemeClr val="dk1"/>
              </a:solidFill>
            </a:endParaRPr>
          </a:p>
          <a:p>
            <a:pPr indent="0" lvl="0" marL="0" rtl="0" algn="l">
              <a:lnSpc>
                <a:spcPct val="100000"/>
              </a:lnSpc>
              <a:spcBef>
                <a:spcPts val="1200"/>
              </a:spcBef>
              <a:spcAft>
                <a:spcPts val="1200"/>
              </a:spcAft>
              <a:buClr>
                <a:schemeClr val="dk1"/>
              </a:buClr>
              <a:buSzPts val="1100"/>
              <a:buFont typeface="Arial"/>
              <a:buNone/>
            </a:pPr>
            <a:r>
              <a:rPr lang="en">
                <a:solidFill>
                  <a:schemeClr val="dk1"/>
                </a:solidFill>
              </a:rPr>
              <a:t>- List of methods we have used as shown.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6a986a84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6a986a84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3 datasets that we have used for our projects are SAT 2017, 2018 and 2019.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6a986a84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6a986a84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After data cleaning, here we set to perform EDA, which is a large part in addressing a problem statement. We perform initial investigations on data to discover patterns, spot anomalies and to check assumptions with the help of descriptive summary statistics and graphical representation. List of methods we have used.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6a986a84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6a986a84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Look at heatmap correlation to understand the strength of the relationship between SAT participation to SAT score by state. </a:t>
            </a:r>
            <a:endParaRPr>
              <a:solidFill>
                <a:schemeClr val="dk1"/>
              </a:solidFill>
            </a:endParaRPr>
          </a:p>
          <a:p>
            <a:pPr indent="0" lvl="0" marL="0" rtl="0" algn="l">
              <a:spcBef>
                <a:spcPts val="0"/>
              </a:spcBef>
              <a:spcAft>
                <a:spcPts val="0"/>
              </a:spcAft>
              <a:buNone/>
            </a:pPr>
            <a:r>
              <a:rPr lang="en">
                <a:solidFill>
                  <a:schemeClr val="dk1"/>
                </a:solidFill>
              </a:rPr>
              <a:t>Positive correlation occurs when two variables move in the same direction; as one increases, so do the other. For example, higher the score of each subjects, higher the total score. </a:t>
            </a:r>
            <a:endParaRPr>
              <a:solidFill>
                <a:schemeClr val="dk1"/>
              </a:solidFill>
            </a:endParaRPr>
          </a:p>
          <a:p>
            <a:pPr indent="0" lvl="0" marL="0" rtl="0" algn="l">
              <a:spcBef>
                <a:spcPts val="0"/>
              </a:spcBef>
              <a:spcAft>
                <a:spcPts val="0"/>
              </a:spcAft>
              <a:buNone/>
            </a:pPr>
            <a:r>
              <a:rPr lang="en">
                <a:solidFill>
                  <a:schemeClr val="dk1"/>
                </a:solidFill>
              </a:rPr>
              <a:t>Negative correlation occurs when two variables move in opposite directions. For example, higher the participation rate, lower SAT total score. </a:t>
            </a:r>
            <a:endParaRPr>
              <a:solidFill>
                <a:schemeClr val="dk1"/>
              </a:solidFill>
            </a:endParaRPr>
          </a:p>
          <a:p>
            <a:pPr indent="0" lvl="0" marL="0" rtl="0" algn="l">
              <a:spcBef>
                <a:spcPts val="0"/>
              </a:spcBef>
              <a:spcAft>
                <a:spcPts val="0"/>
              </a:spcAft>
              <a:buNone/>
            </a:pPr>
            <a:r>
              <a:rPr lang="en">
                <a:solidFill>
                  <a:schemeClr val="dk1"/>
                </a:solidFill>
              </a:rPr>
              <a:t>However, </a:t>
            </a:r>
            <a:r>
              <a:rPr b="1" lang="en">
                <a:solidFill>
                  <a:schemeClr val="dk1"/>
                </a:solidFill>
              </a:rPr>
              <a:t>correlation does not necessarily imply causation</a:t>
            </a:r>
            <a:r>
              <a:rPr lang="en">
                <a:solidFill>
                  <a:schemeClr val="dk1"/>
                </a:solidFill>
              </a:rPr>
              <a:t>; other factors may be at play.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6a986a84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6a986a84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 visualise the correlation more easily, we represent it in simple Linear Regression model.</a:t>
            </a:r>
            <a:endParaRPr/>
          </a:p>
          <a:p>
            <a:pPr indent="0" lvl="0" marL="0" rtl="0" algn="l">
              <a:spcBef>
                <a:spcPts val="0"/>
              </a:spcBef>
              <a:spcAft>
                <a:spcPts val="0"/>
              </a:spcAft>
              <a:buNone/>
            </a:pPr>
            <a:r>
              <a:rPr lang="en"/>
              <a:t>Is “participation (independent variable)” statistically significant to “test score (dependent variable)”? </a:t>
            </a:r>
            <a:endParaRPr/>
          </a:p>
          <a:p>
            <a:pPr indent="0" lvl="0" marL="0" rtl="0" algn="l">
              <a:spcBef>
                <a:spcPts val="0"/>
              </a:spcBef>
              <a:spcAft>
                <a:spcPts val="0"/>
              </a:spcAft>
              <a:buNone/>
            </a:pPr>
            <a:r>
              <a:rPr lang="en"/>
              <a:t> The closer the score is to the line, less scattering the data 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6a986a84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6a986a84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36 of 53 states are on the </a:t>
            </a:r>
            <a:r>
              <a:rPr lang="en">
                <a:solidFill>
                  <a:schemeClr val="dk1"/>
                </a:solidFill>
              </a:rPr>
              <a:t>left</a:t>
            </a:r>
            <a:r>
              <a:rPr lang="en">
                <a:solidFill>
                  <a:schemeClr val="dk1"/>
                </a:solidFill>
              </a:rPr>
              <a:t> side of 1150 (67.92%)</a:t>
            </a:r>
            <a:endParaRPr>
              <a:solidFill>
                <a:schemeClr val="dk1"/>
              </a:solidFill>
            </a:endParaRPr>
          </a:p>
          <a:p>
            <a:pPr indent="-298450" lvl="0" marL="457200" rtl="0" algn="l">
              <a:spcBef>
                <a:spcPts val="0"/>
              </a:spcBef>
              <a:spcAft>
                <a:spcPts val="0"/>
              </a:spcAft>
              <a:buClr>
                <a:schemeClr val="dk1"/>
              </a:buClr>
              <a:buSzPts val="1100"/>
              <a:buChar char="-"/>
            </a:pPr>
            <a:r>
              <a:rPr lang="en"/>
              <a:t>6 highest score states was </a:t>
            </a:r>
            <a:r>
              <a:rPr lang="en"/>
              <a:t>Minnesota</a:t>
            </a:r>
            <a:r>
              <a:rPr lang="en"/>
              <a:t>, Wisconsin, South and North </a:t>
            </a:r>
            <a:r>
              <a:rPr lang="en"/>
              <a:t>Dakota</a:t>
            </a:r>
            <a:r>
              <a:rPr lang="en"/>
              <a:t>, Nebraska and Iowa.</a:t>
            </a:r>
            <a:endParaRPr/>
          </a:p>
          <a:p>
            <a:pPr indent="-298450" lvl="0" marL="457200" rtl="0" algn="l">
              <a:spcBef>
                <a:spcPts val="0"/>
              </a:spcBef>
              <a:spcAft>
                <a:spcPts val="0"/>
              </a:spcAft>
              <a:buSzPts val="1100"/>
              <a:buChar char="-"/>
            </a:pPr>
            <a:r>
              <a:rPr lang="en"/>
              <a:t>Those 6 states are also the highest 6 in 2018.</a:t>
            </a:r>
            <a:endParaRPr/>
          </a:p>
          <a:p>
            <a:pPr indent="-298450" lvl="0" marL="457200" rtl="0" algn="l">
              <a:spcBef>
                <a:spcPts val="0"/>
              </a:spcBef>
              <a:spcAft>
                <a:spcPts val="0"/>
              </a:spcAft>
              <a:buSzPts val="1100"/>
              <a:buChar char="-"/>
            </a:pPr>
            <a:r>
              <a:rPr lang="en"/>
              <a:t>As same as the graph one slide before, all these 6 states’ participation rate is lower than 4%, which they have more freedom to take a test.</a:t>
            </a:r>
            <a:endParaRPr/>
          </a:p>
          <a:p>
            <a:pPr indent="-298450" lvl="0" marL="457200" rtl="0" algn="l">
              <a:spcBef>
                <a:spcPts val="0"/>
              </a:spcBef>
              <a:spcAft>
                <a:spcPts val="0"/>
              </a:spcAft>
              <a:buSzPts val="1100"/>
              <a:buChar char="-"/>
            </a:pPr>
            <a:r>
              <a:rPr lang="en"/>
              <a:t>Since it is not mandatory, only self-motivated students or students who </a:t>
            </a:r>
            <a:r>
              <a:rPr lang="en"/>
              <a:t>need it for admission took the test, so it could affects the mean of each state.</a:t>
            </a:r>
            <a:endParaRPr/>
          </a:p>
          <a:p>
            <a:pPr indent="-298450" lvl="0" marL="457200" rtl="0" algn="l">
              <a:spcBef>
                <a:spcPts val="0"/>
              </a:spcBef>
              <a:spcAft>
                <a:spcPts val="0"/>
              </a:spcAft>
              <a:buSzPts val="1100"/>
              <a:buChar char="-"/>
            </a:pPr>
            <a:r>
              <a:rPr lang="en"/>
              <a:t>It is based on states, so it is not showing the actual average of total participants in all the us states.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1 - Standardized Test Analysis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Janet, Matthew, Clement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Year 2019 has a larger spectrum of scores due to the addition of 2 states to the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9" name="Google Shape;119;p22"/>
          <p:cNvPicPr preferRelativeResize="0"/>
          <p:nvPr/>
        </p:nvPicPr>
        <p:blipFill>
          <a:blip r:embed="rId3">
            <a:alphaModFix/>
          </a:blip>
          <a:stretch>
            <a:fillRect/>
          </a:stretch>
        </p:blipFill>
        <p:spPr>
          <a:xfrm>
            <a:off x="4659150" y="1031237"/>
            <a:ext cx="4245675" cy="308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250">
                <a:solidFill>
                  <a:srgbClr val="000000"/>
                </a:solidFill>
                <a:highlight>
                  <a:srgbClr val="FFFFFF"/>
                </a:highlight>
              </a:rPr>
              <a:t>SAT Score results seem heavily correlated to the % of participation in each state. this is verified for the last 3 years.</a:t>
            </a:r>
            <a:endParaRPr sz="1250">
              <a:solidFill>
                <a:srgbClr val="800000"/>
              </a:solidFill>
              <a:highlight>
                <a:srgbClr val="FFFFFF"/>
              </a:highlight>
            </a:endParaRPr>
          </a:p>
          <a:p>
            <a:pPr indent="0" lvl="0" marL="0" rtl="0" algn="l">
              <a:lnSpc>
                <a:spcPct val="135714"/>
              </a:lnSpc>
              <a:spcBef>
                <a:spcPts val="0"/>
              </a:spcBef>
              <a:spcAft>
                <a:spcPts val="0"/>
              </a:spcAft>
              <a:buNone/>
            </a:pPr>
            <a:r>
              <a:t/>
            </a:r>
            <a:endParaRPr sz="1250">
              <a:solidFill>
                <a:srgbClr val="000000"/>
              </a:solidFill>
              <a:highlight>
                <a:srgbClr val="FFFFFF"/>
              </a:highlight>
            </a:endParaRPr>
          </a:p>
          <a:p>
            <a:pPr indent="0" lvl="0" marL="0" rtl="0" algn="l">
              <a:lnSpc>
                <a:spcPct val="135714"/>
              </a:lnSpc>
              <a:spcBef>
                <a:spcPts val="0"/>
              </a:spcBef>
              <a:spcAft>
                <a:spcPts val="0"/>
              </a:spcAft>
              <a:buNone/>
            </a:pPr>
            <a:r>
              <a:rPr lang="en" sz="1250">
                <a:solidFill>
                  <a:srgbClr val="000000"/>
                </a:solidFill>
                <a:highlight>
                  <a:srgbClr val="FFFFFF"/>
                </a:highlight>
              </a:rPr>
              <a:t>From several articles, this is explained by some states enforcing SAT before graduating from high school, and some don't. </a:t>
            </a:r>
            <a:endParaRPr sz="1250">
              <a:solidFill>
                <a:srgbClr val="000000"/>
              </a:solidFill>
              <a:highlight>
                <a:srgbClr val="FFFFFF"/>
              </a:highlight>
            </a:endParaRPr>
          </a:p>
          <a:p>
            <a:pPr indent="0" lvl="0" marL="0" rtl="0" algn="l">
              <a:lnSpc>
                <a:spcPct val="135714"/>
              </a:lnSpc>
              <a:spcBef>
                <a:spcPts val="0"/>
              </a:spcBef>
              <a:spcAft>
                <a:spcPts val="0"/>
              </a:spcAft>
              <a:buNone/>
            </a:pPr>
            <a:r>
              <a:t/>
            </a:r>
            <a:endParaRPr sz="1250">
              <a:solidFill>
                <a:srgbClr val="000000"/>
              </a:solidFill>
              <a:highlight>
                <a:srgbClr val="FFFFFF"/>
              </a:highlight>
            </a:endParaRPr>
          </a:p>
          <a:p>
            <a:pPr indent="0" lvl="0" marL="0" rtl="0" algn="l">
              <a:lnSpc>
                <a:spcPct val="135714"/>
              </a:lnSpc>
              <a:spcBef>
                <a:spcPts val="0"/>
              </a:spcBef>
              <a:spcAft>
                <a:spcPts val="0"/>
              </a:spcAft>
              <a:buNone/>
            </a:pPr>
            <a:r>
              <a:rPr lang="en" sz="1250">
                <a:solidFill>
                  <a:srgbClr val="000000"/>
                </a:solidFill>
                <a:highlight>
                  <a:srgbClr val="FFFFFF"/>
                </a:highlight>
              </a:rPr>
              <a:t>This warrant a hypothesis testing to validate the significance of the relationship we observe.</a:t>
            </a:r>
            <a:endParaRPr sz="1250">
              <a:solidFill>
                <a:srgbClr val="000000"/>
              </a:solidFill>
              <a:highlight>
                <a:srgbClr val="FFFFFF"/>
              </a:highlight>
            </a:endParaRPr>
          </a:p>
          <a:p>
            <a:pPr indent="0" lvl="0" marL="0" rtl="0" algn="l">
              <a:lnSpc>
                <a:spcPct val="135714"/>
              </a:lnSpc>
              <a:spcBef>
                <a:spcPts val="0"/>
              </a:spcBef>
              <a:spcAft>
                <a:spcPts val="0"/>
              </a:spcAft>
              <a:buNone/>
            </a:pPr>
            <a:r>
              <a:t/>
            </a:r>
            <a:endParaRPr sz="1250">
              <a:solidFill>
                <a:srgbClr val="000000"/>
              </a:solidFill>
              <a:highlight>
                <a:srgbClr val="FFFFFF"/>
              </a:highlight>
            </a:endParaRPr>
          </a:p>
          <a:p>
            <a:pPr indent="0" lvl="0" marL="0" rtl="0" algn="l">
              <a:lnSpc>
                <a:spcPct val="135714"/>
              </a:lnSpc>
              <a:spcBef>
                <a:spcPts val="0"/>
              </a:spcBef>
              <a:spcAft>
                <a:spcPts val="0"/>
              </a:spcAft>
              <a:buNone/>
            </a:pPr>
            <a:r>
              <a:rPr lang="en" sz="1250">
                <a:solidFill>
                  <a:srgbClr val="000000"/>
                </a:solidFill>
                <a:highlight>
                  <a:srgbClr val="FFFFFF"/>
                </a:highlight>
              </a:rPr>
              <a:t>We cannot answer the problem statement without further hypothesis testing.</a:t>
            </a:r>
            <a:endParaRPr sz="1500"/>
          </a:p>
        </p:txBody>
      </p:sp>
      <p:sp>
        <p:nvSpPr>
          <p:cNvPr id="125" name="Google Shape;125;p23"/>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300">
                <a:latin typeface="Roboto"/>
                <a:ea typeface="Roboto"/>
                <a:cs typeface="Roboto"/>
                <a:sym typeface="Roboto"/>
              </a:rPr>
              <a:t>Problem statement:</a:t>
            </a:r>
            <a:endParaRPr b="1" sz="1300">
              <a:latin typeface="Roboto"/>
              <a:ea typeface="Roboto"/>
              <a:cs typeface="Roboto"/>
              <a:sym typeface="Roboto"/>
            </a:endParaRPr>
          </a:p>
          <a:p>
            <a:pPr indent="0" lvl="0" marL="0" rtl="0" algn="l">
              <a:lnSpc>
                <a:spcPct val="115000"/>
              </a:lnSpc>
              <a:spcBef>
                <a:spcPts val="1200"/>
              </a:spcBef>
              <a:spcAft>
                <a:spcPts val="0"/>
              </a:spcAft>
              <a:buNone/>
            </a:pPr>
            <a:r>
              <a:rPr lang="en" sz="1700">
                <a:latin typeface="Roboto"/>
                <a:ea typeface="Roboto"/>
                <a:cs typeface="Roboto"/>
                <a:sym typeface="Roboto"/>
              </a:rPr>
              <a:t>"Does looking at SAT scores averages per state paint a correct picture of academic performance for a given state?"</a:t>
            </a:r>
            <a:endParaRPr sz="1700">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623925" y="216700"/>
            <a:ext cx="1982523" cy="4838700"/>
          </a:xfrm>
          <a:prstGeom prst="rect">
            <a:avLst/>
          </a:prstGeom>
          <a:noFill/>
          <a:ln>
            <a:noFill/>
          </a:ln>
        </p:spPr>
      </p:pic>
      <p:sp>
        <p:nvSpPr>
          <p:cNvPr id="71" name="Google Shape;71;p14"/>
          <p:cNvSpPr txBox="1"/>
          <p:nvPr/>
        </p:nvSpPr>
        <p:spPr>
          <a:xfrm>
            <a:off x="3268250" y="564075"/>
            <a:ext cx="51006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latin typeface="Roboto"/>
                <a:ea typeface="Roboto"/>
                <a:cs typeface="Roboto"/>
                <a:sym typeface="Roboto"/>
              </a:rPr>
              <a:t>Standardized tests raise tons of questions</a:t>
            </a:r>
            <a:endParaRPr sz="3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4644675" y="479500"/>
            <a:ext cx="4345800" cy="41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Based on articles and datasets, we have chosen to focus on SAT 2017-2018-2019 data per state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Problem statement:</a:t>
            </a:r>
            <a:endParaRPr b="1"/>
          </a:p>
          <a:p>
            <a:pPr indent="0" lvl="0" marL="0" rtl="0" algn="l">
              <a:spcBef>
                <a:spcPts val="1200"/>
              </a:spcBef>
              <a:spcAft>
                <a:spcPts val="1200"/>
              </a:spcAft>
              <a:buNone/>
            </a:pPr>
            <a:r>
              <a:rPr lang="en" sz="1700"/>
              <a:t>"Does looking at SAT scores averages per state paint a correct picture of academic performance for a given state?"			</a:t>
            </a:r>
            <a:endParaRPr sz="1700"/>
          </a:p>
        </p:txBody>
      </p:sp>
      <p:sp>
        <p:nvSpPr>
          <p:cNvPr id="77" name="Google Shape;77;p15"/>
          <p:cNvSpPr txBox="1"/>
          <p:nvPr>
            <p:ph type="title"/>
          </p:nvPr>
        </p:nvSpPr>
        <p:spPr>
          <a:xfrm>
            <a:off x="311725" y="500925"/>
            <a:ext cx="3996000" cy="308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Standardized tests are controversial:</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2088"/>
              <a:t>Are they the right selection tool to get into college?</a:t>
            </a:r>
            <a:endParaRPr sz="2088"/>
          </a:p>
          <a:p>
            <a:pPr indent="0" lvl="0" marL="0" rtl="0" algn="l">
              <a:lnSpc>
                <a:spcPct val="115000"/>
              </a:lnSpc>
              <a:spcBef>
                <a:spcPts val="1200"/>
              </a:spcBef>
              <a:spcAft>
                <a:spcPts val="0"/>
              </a:spcAft>
              <a:buNone/>
            </a:pPr>
            <a:r>
              <a:t/>
            </a:r>
            <a:endParaRPr sz="2088"/>
          </a:p>
          <a:p>
            <a:pPr indent="0" lvl="0" marL="0" rtl="0" algn="l">
              <a:lnSpc>
                <a:spcPct val="115000"/>
              </a:lnSpc>
              <a:spcBef>
                <a:spcPts val="1200"/>
              </a:spcBef>
              <a:spcAft>
                <a:spcPts val="1200"/>
              </a:spcAft>
              <a:buNone/>
            </a:pPr>
            <a:r>
              <a:rPr lang="en" sz="2088"/>
              <a:t>If yes, which one should be taken? SAT or ACT?</a:t>
            </a:r>
            <a:endParaRPr sz="208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2 - </a:t>
            </a:r>
            <a:endParaRPr/>
          </a:p>
          <a:p>
            <a:pPr indent="0" lvl="0" marL="0" rtl="0" algn="l">
              <a:spcBef>
                <a:spcPts val="0"/>
              </a:spcBef>
              <a:spcAft>
                <a:spcPts val="0"/>
              </a:spcAft>
              <a:buNone/>
            </a:pPr>
            <a:r>
              <a:rPr lang="en"/>
              <a:t>Data import and Cleaning</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55">
                <a:latin typeface="Roboto"/>
                <a:ea typeface="Roboto"/>
                <a:cs typeface="Roboto"/>
                <a:sym typeface="Roboto"/>
              </a:rPr>
              <a:t>First part of an EDA is to do some data cleaning</a:t>
            </a:r>
            <a:endParaRPr sz="1855">
              <a:latin typeface="Roboto"/>
              <a:ea typeface="Roboto"/>
              <a:cs typeface="Roboto"/>
              <a:sym typeface="Roboto"/>
            </a:endParaRPr>
          </a:p>
          <a:p>
            <a:pPr indent="0" lvl="0" marL="0" rtl="0" algn="l">
              <a:spcBef>
                <a:spcPts val="1200"/>
              </a:spcBef>
              <a:spcAft>
                <a:spcPts val="0"/>
              </a:spcAft>
              <a:buNone/>
            </a:pPr>
            <a:r>
              <a:t/>
            </a:r>
            <a:endParaRPr/>
          </a:p>
        </p:txBody>
      </p:sp>
      <p:sp>
        <p:nvSpPr>
          <p:cNvPr id="83" name="Google Shape;83;p16"/>
          <p:cNvSpPr txBox="1"/>
          <p:nvPr>
            <p:ph idx="1" type="body"/>
          </p:nvPr>
        </p:nvSpPr>
        <p:spPr>
          <a:xfrm>
            <a:off x="4644675" y="321475"/>
            <a:ext cx="4166400" cy="463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Ensuring df integrity:</a:t>
            </a:r>
            <a:endParaRPr b="1"/>
          </a:p>
          <a:p>
            <a:pPr indent="-311150" lvl="0" marL="457200" rtl="0" algn="l">
              <a:spcBef>
                <a:spcPts val="1200"/>
              </a:spcBef>
              <a:spcAft>
                <a:spcPts val="0"/>
              </a:spcAft>
              <a:buSzPts val="1300"/>
              <a:buChar char="-"/>
            </a:pPr>
            <a:r>
              <a:rPr lang="en"/>
              <a:t>existing dimensions, </a:t>
            </a:r>
            <a:endParaRPr/>
          </a:p>
          <a:p>
            <a:pPr indent="-311150" lvl="0" marL="457200" rtl="0" algn="l">
              <a:spcBef>
                <a:spcPts val="0"/>
              </a:spcBef>
              <a:spcAft>
                <a:spcPts val="0"/>
              </a:spcAft>
              <a:buSzPts val="1300"/>
              <a:buChar char="-"/>
            </a:pPr>
            <a:r>
              <a:rPr lang="en"/>
              <a:t>missing or wrong values</a:t>
            </a:r>
            <a:endParaRPr/>
          </a:p>
          <a:p>
            <a:pPr indent="-311150" lvl="0" marL="457200" rtl="0" algn="l">
              <a:spcBef>
                <a:spcPts val="0"/>
              </a:spcBef>
              <a:spcAft>
                <a:spcPts val="0"/>
              </a:spcAft>
              <a:buSzPts val="1300"/>
              <a:buChar char="-"/>
            </a:pPr>
            <a:r>
              <a:rPr lang="en"/>
              <a:t>replacing, deleting (cleaning) what needs to be</a:t>
            </a:r>
            <a:endParaRPr/>
          </a:p>
          <a:p>
            <a:pPr indent="-311150" lvl="0" marL="457200" rtl="0" algn="l">
              <a:spcBef>
                <a:spcPts val="0"/>
              </a:spcBef>
              <a:spcAft>
                <a:spcPts val="0"/>
              </a:spcAft>
              <a:buSzPts val="1300"/>
              <a:buChar char="-"/>
            </a:pPr>
            <a:r>
              <a:rPr lang="en"/>
              <a:t>renaming columns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Useful methods used :</a:t>
            </a:r>
            <a:endParaRPr b="1"/>
          </a:p>
          <a:p>
            <a:pPr indent="0" lvl="0" marL="0" rtl="0" algn="l">
              <a:spcBef>
                <a:spcPts val="1200"/>
              </a:spcBef>
              <a:spcAft>
                <a:spcPts val="0"/>
              </a:spcAft>
              <a:buNone/>
            </a:pPr>
            <a:r>
              <a:rPr i="1" lang="en"/>
              <a:t>pd.read_csv ( to create dataframes)</a:t>
            </a:r>
            <a:endParaRPr i="1"/>
          </a:p>
          <a:p>
            <a:pPr indent="0" lvl="0" marL="0" rtl="0" algn="l">
              <a:lnSpc>
                <a:spcPct val="100000"/>
              </a:lnSpc>
              <a:spcBef>
                <a:spcPts val="1200"/>
              </a:spcBef>
              <a:spcAft>
                <a:spcPts val="0"/>
              </a:spcAft>
              <a:buNone/>
            </a:pPr>
            <a:r>
              <a:rPr i="1" lang="en"/>
              <a:t>.loc (to filter df)</a:t>
            </a:r>
            <a:endParaRPr i="1"/>
          </a:p>
          <a:p>
            <a:pPr indent="0" lvl="0" marL="0" rtl="0" algn="l">
              <a:lnSpc>
                <a:spcPct val="100000"/>
              </a:lnSpc>
              <a:spcBef>
                <a:spcPts val="1200"/>
              </a:spcBef>
              <a:spcAft>
                <a:spcPts val="0"/>
              </a:spcAft>
              <a:buNone/>
            </a:pPr>
            <a:r>
              <a:rPr i="1" lang="en"/>
              <a:t>.replace (to replace a certain character in a given field)</a:t>
            </a:r>
            <a:endParaRPr i="1"/>
          </a:p>
          <a:p>
            <a:pPr indent="0" lvl="0" marL="0" rtl="0" algn="l">
              <a:lnSpc>
                <a:spcPct val="100000"/>
              </a:lnSpc>
              <a:spcBef>
                <a:spcPts val="1200"/>
              </a:spcBef>
              <a:spcAft>
                <a:spcPts val="0"/>
              </a:spcAft>
              <a:buNone/>
            </a:pPr>
            <a:r>
              <a:rPr i="1" lang="en"/>
              <a:t>.apply(to apply a function to a dimension)</a:t>
            </a:r>
            <a:endParaRPr i="1"/>
          </a:p>
          <a:p>
            <a:pPr indent="0" lvl="0" marL="0" rtl="0" algn="l">
              <a:lnSpc>
                <a:spcPct val="100000"/>
              </a:lnSpc>
              <a:spcBef>
                <a:spcPts val="1200"/>
              </a:spcBef>
              <a:spcAft>
                <a:spcPts val="0"/>
              </a:spcAft>
              <a:buNone/>
            </a:pPr>
            <a:r>
              <a:rPr i="1" lang="en"/>
              <a:t>.rename(columns ={x,y})</a:t>
            </a:r>
            <a:endParaRPr i="1"/>
          </a:p>
          <a:p>
            <a:pPr indent="0" lvl="0" marL="0" rtl="0" algn="l">
              <a:lnSpc>
                <a:spcPct val="100000"/>
              </a:lnSpc>
              <a:spcBef>
                <a:spcPts val="1200"/>
              </a:spcBef>
              <a:spcAft>
                <a:spcPts val="0"/>
              </a:spcAft>
              <a:buNone/>
            </a:pPr>
            <a:r>
              <a:rPr i="1" lang="en"/>
              <a:t>.concat (to “stack” homogenous df together)</a:t>
            </a:r>
            <a:endParaRPr i="1"/>
          </a:p>
          <a:p>
            <a:pPr indent="0" lvl="0" marL="0" rtl="0" algn="l">
              <a:lnSpc>
                <a:spcPct val="100000"/>
              </a:lnSpc>
              <a:spcBef>
                <a:spcPts val="1200"/>
              </a:spcBef>
              <a:spcAft>
                <a:spcPts val="1200"/>
              </a:spcAft>
              <a:buNone/>
            </a:pPr>
            <a:r>
              <a:rPr i="1" lang="en"/>
              <a:t>.drop(columns=[‘xyz]) to remove columns from df</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4017300" cy="386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 and cleaning output: 1 containing 3 years of data</a:t>
            </a:r>
            <a:endParaRPr/>
          </a:p>
          <a:p>
            <a:pPr indent="0" lvl="0" marL="0" rtl="0" algn="l">
              <a:spcBef>
                <a:spcPts val="0"/>
              </a:spcBef>
              <a:spcAft>
                <a:spcPts val="0"/>
              </a:spcAft>
              <a:buNone/>
            </a:pPr>
            <a:r>
              <a:t/>
            </a:r>
            <a:endParaRPr sz="1977"/>
          </a:p>
        </p:txBody>
      </p:sp>
      <p:pic>
        <p:nvPicPr>
          <p:cNvPr id="89" name="Google Shape;89;p17"/>
          <p:cNvPicPr preferRelativeResize="0"/>
          <p:nvPr/>
        </p:nvPicPr>
        <p:blipFill rotWithShape="1">
          <a:blip r:embed="rId3">
            <a:alphaModFix/>
          </a:blip>
          <a:srcRect b="50421" l="0" r="0" t="0"/>
          <a:stretch/>
        </p:blipFill>
        <p:spPr>
          <a:xfrm>
            <a:off x="4572000" y="832625"/>
            <a:ext cx="4368451" cy="136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None/>
            </a:pPr>
            <a:r>
              <a:rPr lang="en" sz="1855">
                <a:latin typeface="Roboto"/>
                <a:ea typeface="Roboto"/>
                <a:cs typeface="Roboto"/>
                <a:sym typeface="Roboto"/>
              </a:rPr>
              <a:t>Large part of addressing a problem statement is the Exploratory Data Analysis (EDA)</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phase, we discover the major characteristics contents in our data with help of descriptive </a:t>
            </a:r>
            <a:r>
              <a:rPr lang="en"/>
              <a:t>summary </a:t>
            </a:r>
            <a:r>
              <a:rPr lang="en"/>
              <a:t>statistics and graphical representation.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Useful methods used:</a:t>
            </a:r>
            <a:endParaRPr b="1"/>
          </a:p>
          <a:p>
            <a:pPr indent="0" lvl="0" marL="0" rtl="0" algn="l">
              <a:spcBef>
                <a:spcPts val="1200"/>
              </a:spcBef>
              <a:spcAft>
                <a:spcPts val="0"/>
              </a:spcAft>
              <a:buNone/>
            </a:pPr>
            <a:r>
              <a:rPr lang="en"/>
              <a:t>.groupby (to summarize mean, sum and variance in a pivot-table fashion)</a:t>
            </a:r>
            <a:endParaRPr/>
          </a:p>
          <a:p>
            <a:pPr indent="0" lvl="0" marL="0" rtl="0" algn="l">
              <a:spcBef>
                <a:spcPts val="1200"/>
              </a:spcBef>
              <a:spcAft>
                <a:spcPts val="0"/>
              </a:spcAft>
              <a:buNone/>
            </a:pPr>
            <a:r>
              <a:rPr lang="en"/>
              <a:t>.corr ( to see correlation matrix in a table form )</a:t>
            </a:r>
            <a:endParaRPr/>
          </a:p>
          <a:p>
            <a:pPr indent="0" lvl="0" marL="0" rtl="0" algn="l">
              <a:spcBef>
                <a:spcPts val="1200"/>
              </a:spcBef>
              <a:spcAft>
                <a:spcPts val="1200"/>
              </a:spcAft>
              <a:buNone/>
            </a:pPr>
            <a:r>
              <a:rPr lang="en"/>
              <a:t>.sort_values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4036800" cy="26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111"/>
              <a:t>Correlation matrix showing a strong negative correlation (&gt;|0.5|) between participation percentage and score_total</a:t>
            </a:r>
            <a:endParaRPr sz="1911"/>
          </a:p>
        </p:txBody>
      </p:sp>
      <p:pic>
        <p:nvPicPr>
          <p:cNvPr id="101" name="Google Shape;101;p19"/>
          <p:cNvPicPr preferRelativeResize="0"/>
          <p:nvPr/>
        </p:nvPicPr>
        <p:blipFill>
          <a:blip r:embed="rId3">
            <a:alphaModFix/>
          </a:blip>
          <a:stretch>
            <a:fillRect/>
          </a:stretch>
        </p:blipFill>
        <p:spPr>
          <a:xfrm>
            <a:off x="4604300" y="374225"/>
            <a:ext cx="4343125" cy="383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Year 2019 scatterplot showing SAT total score vs participation rate</a:t>
            </a:r>
            <a:endParaRPr/>
          </a:p>
        </p:txBody>
      </p:sp>
      <p:pic>
        <p:nvPicPr>
          <p:cNvPr id="107" name="Google Shape;107;p20"/>
          <p:cNvPicPr preferRelativeResize="0"/>
          <p:nvPr/>
        </p:nvPicPr>
        <p:blipFill>
          <a:blip r:embed="rId3">
            <a:alphaModFix/>
          </a:blip>
          <a:stretch>
            <a:fillRect/>
          </a:stretch>
        </p:blipFill>
        <p:spPr>
          <a:xfrm>
            <a:off x="4498850" y="988225"/>
            <a:ext cx="4598575" cy="324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37065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SAT 2019 scores distribution shows 2 groups of states </a:t>
            </a:r>
            <a:endParaRPr/>
          </a:p>
          <a:p>
            <a:pPr indent="0" lvl="0" marL="0" rtl="0" algn="l">
              <a:spcBef>
                <a:spcPts val="0"/>
              </a:spcBef>
              <a:spcAft>
                <a:spcPts val="0"/>
              </a:spcAft>
              <a:buNone/>
            </a:pPr>
            <a:r>
              <a:rPr lang="en"/>
              <a:t>( not “normally distributed”)</a:t>
            </a:r>
            <a:endParaRPr/>
          </a:p>
        </p:txBody>
      </p:sp>
      <p:pic>
        <p:nvPicPr>
          <p:cNvPr id="113" name="Google Shape;113;p21"/>
          <p:cNvPicPr preferRelativeResize="0"/>
          <p:nvPr/>
        </p:nvPicPr>
        <p:blipFill>
          <a:blip r:embed="rId3">
            <a:alphaModFix/>
          </a:blip>
          <a:stretch>
            <a:fillRect/>
          </a:stretch>
        </p:blipFill>
        <p:spPr>
          <a:xfrm>
            <a:off x="4572000" y="943488"/>
            <a:ext cx="4314675" cy="325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