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Lo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rvjG//4q7hldCDzZVJk7QtablK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TRANG.LE@baruchmail.cuny.ed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2-04T04:22:12.675">
    <p:pos x="4971" y="828"/>
    <p:text>Borough	     price
Bronx	  86.0
Brooklyn	  129.0
Manhattan        195.0
Queens    	100.0
Staten Island  	91.0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zLWcqY"/>
      </p:ext>
    </p:extLst>
  </p:cm>
  <p:cm authorId="0" idx="2" dt="2019-12-04T04:24:15.452">
    <p:pos x="4251" y="3406"/>
    <p:text>Borough  	listings
Bronx      2080
Brooklyn     33925
Manhattan     33876
Queens     10423
Staten Island     837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zLWcq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irbnb.com/rooms/5681285?adults=3&amp;check_in=2019-12-07&amp;check_out=2019-12-09&amp;source_impression_id=p3_1575739343_5p46wfEIyxNy46%2Fd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irbnb.com/rooms/5681285?adults=3&amp;check_in=2019-12-07&amp;check_out=2019-12-09&amp;source_impression_id=p3_1575739343_5p46wfEIyxNy46%2F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22f0e824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c22f0e824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https://www.airbnb.com/rooms/5681285?adults=3&amp;check_in=2019-12-07&amp;check_out=2019-12-09&amp;source_impression_id=p3_1575739343_5p46wfEIyxNy46%2Fd</a:t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d8b9750e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https://www.airbnb.com/rooms/5681285?adults=3&amp;check_in=2019-12-07&amp;check_out=2019-12-09&amp;source_impression_id=p3_1575739343_5p46wfEIyxNy46%2Fd</a:t>
            </a:r>
            <a:endParaRPr/>
          </a:p>
        </p:txBody>
      </p:sp>
      <p:sp>
        <p:nvSpPr>
          <p:cNvPr id="160" name="Google Shape;160;g75d8b9750e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insideairbnb.com/get-the-data.html" TargetMode="External"/><Relationship Id="rId4" Type="http://schemas.openxmlformats.org/officeDocument/2006/relationships/hyperlink" Target="https://github.com/Janetle-hi/Airbnb-Price-Predi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hyperlink" Target="http://aec4.com/cis9650/airbnb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26886" l="53215" r="0" t="0"/>
          <a:stretch/>
        </p:blipFill>
        <p:spPr>
          <a:xfrm>
            <a:off x="9000842" y="0"/>
            <a:ext cx="7574738" cy="78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94064" y="967105"/>
            <a:ext cx="6934537" cy="344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Group Victory</a:t>
            </a:r>
            <a:endParaRPr b="0" i="0" sz="3000" u="none" cap="none" strike="noStrike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02893" y="2649503"/>
            <a:ext cx="7576258" cy="4067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AIRBNB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Price Prediction</a:t>
            </a:r>
            <a:endParaRPr b="0" i="0" sz="10400" u="none" cap="none" strike="noStrik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7352102"/>
            <a:ext cx="18288001" cy="2934899"/>
          </a:xfrm>
          <a:prstGeom prst="rect">
            <a:avLst/>
          </a:prstGeom>
          <a:solidFill>
            <a:srgbClr val="89E8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449600" y="7527362"/>
            <a:ext cx="1198704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By Hailin Du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Qianwen Qian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Yan Wang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Janet (</a:t>
            </a:r>
            <a:r>
              <a:rPr b="0" i="0" lang="en-US" sz="28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Trang) Le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Zibo Xu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Songchen Nan</a:t>
            </a:r>
            <a:endParaRPr b="0" i="0" sz="2800" u="none" cap="none" strike="noStrike">
              <a:solidFill>
                <a:srgbClr val="4B4B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028700" y="8957945"/>
            <a:ext cx="1257637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 rot="5400000">
            <a:off x="14949451" y="3353272"/>
            <a:ext cx="4985458" cy="33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4B4B4B"/>
                </a:solidFill>
                <a:latin typeface="Lato"/>
                <a:ea typeface="Lato"/>
                <a:cs typeface="Lato"/>
                <a:sym typeface="Lato"/>
              </a:rPr>
              <a:t>CIS 9650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7980436" cy="5779506"/>
          </a:xfrm>
          <a:custGeom>
            <a:rect b="b" l="l" r="r" t="t"/>
            <a:pathLst>
              <a:path extrusionOk="0" h="3556619" w="7338332">
                <a:moveTo>
                  <a:pt x="0" y="0"/>
                </a:moveTo>
                <a:lnTo>
                  <a:pt x="0" y="3556619"/>
                </a:lnTo>
                <a:lnTo>
                  <a:pt x="7338332" y="3556619"/>
                </a:lnTo>
                <a:lnTo>
                  <a:pt x="7338332" y="0"/>
                </a:lnTo>
                <a:lnTo>
                  <a:pt x="0" y="0"/>
                </a:lnTo>
                <a:close/>
                <a:moveTo>
                  <a:pt x="7277372" y="3495658"/>
                </a:moveTo>
                <a:lnTo>
                  <a:pt x="59690" y="3495658"/>
                </a:lnTo>
                <a:lnTo>
                  <a:pt x="59690" y="59690"/>
                </a:lnTo>
                <a:lnTo>
                  <a:pt x="7277372" y="59690"/>
                </a:lnTo>
                <a:lnTo>
                  <a:pt x="7277372" y="3495659"/>
                </a:lnTo>
                <a:close/>
              </a:path>
            </a:pathLst>
          </a:custGeom>
          <a:solidFill>
            <a:srgbClr val="251E20"/>
          </a:solidFill>
          <a:ln>
            <a:noFill/>
          </a:ln>
        </p:spPr>
      </p:sp>
      <p:sp>
        <p:nvSpPr>
          <p:cNvPr id="100" name="Google Shape;100;p2"/>
          <p:cNvSpPr txBox="1"/>
          <p:nvPr/>
        </p:nvSpPr>
        <p:spPr>
          <a:xfrm>
            <a:off x="1500964" y="2184528"/>
            <a:ext cx="5243670" cy="2026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28700" y="8789035"/>
            <a:ext cx="7538158" cy="469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KEY TOPICS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9144000" y="1374355"/>
            <a:ext cx="5871872" cy="528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90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566857" y="9067338"/>
            <a:ext cx="9801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latin typeface="Lora"/>
                <a:ea typeface="Lora"/>
                <a:cs typeface="Lora"/>
                <a:sym typeface="Lora"/>
              </a:rPr>
              <a:t>Inside Airbnb: </a:t>
            </a:r>
            <a:r>
              <a:rPr lang="en-US" sz="2000" u="sng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  <a:hlinkClick r:id="rId3"/>
              </a:rPr>
              <a:t>http://insideairbnb.com/get-the-data.html</a:t>
            </a:r>
            <a:r>
              <a:rPr lang="en-US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.</a:t>
            </a:r>
            <a:endParaRPr sz="20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>
                <a:latin typeface="Lora"/>
                <a:ea typeface="Lora"/>
                <a:cs typeface="Lora"/>
                <a:sym typeface="Lora"/>
                <a:hlinkClick r:id="rId4"/>
              </a:rPr>
              <a:t>https://github.com/Janetle-hi/Airbnb-Price-Prediction</a:t>
            </a:r>
            <a:endParaRPr sz="20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-381000" y="2616215"/>
            <a:ext cx="1409700" cy="1278235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7390841" y="1047750"/>
            <a:ext cx="513755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7533417" y="8191500"/>
            <a:ext cx="228600" cy="41910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393504" y="2243951"/>
            <a:ext cx="8393532" cy="1462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currently no free and accurate services which help hosts price their properties using a wide range of data points.</a:t>
            </a:r>
            <a:endParaRPr b="0" i="0" sz="7200" u="none" cap="none" strike="noStrike">
              <a:solidFill>
                <a:srgbClr val="251E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393504" y="5089696"/>
            <a:ext cx="5871872" cy="528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90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Project Purpose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8267956" y="5839464"/>
            <a:ext cx="8519079" cy="1982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project aims to help hosts determine a proper nightly rate based on the pricing model built from a range of relative factors in the New York Area.</a:t>
            </a:r>
            <a:endParaRPr b="0" i="0" sz="11500" u="none" cap="none" strike="noStrike">
              <a:solidFill>
                <a:srgbClr val="251E2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463" y="5962521"/>
            <a:ext cx="7119640" cy="418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0007" y="2350399"/>
            <a:ext cx="7119639" cy="70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1028700" y="-1069731"/>
            <a:ext cx="228600" cy="41910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629254" y="452250"/>
            <a:ext cx="9064130" cy="490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4800"/>
              <a:buFont typeface="Roboto"/>
              <a:buNone/>
            </a:pPr>
            <a:r>
              <a:rPr lang="en-US" sz="4800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Exploratory Data </a:t>
            </a:r>
            <a:r>
              <a:rPr b="0" i="0" lang="en-US" sz="48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7390841" y="1047750"/>
            <a:ext cx="513755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2400"/>
              <a:buFont typeface="Roboto"/>
              <a:buNone/>
            </a:pPr>
            <a:r>
              <a:rPr b="0" i="0" lang="en-US" sz="2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7259300" y="6214437"/>
            <a:ext cx="1409700" cy="1278235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837851" y="1512882"/>
            <a:ext cx="60025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Price per Borough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9254" y="1512882"/>
            <a:ext cx="6937849" cy="38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1837851" y="5674019"/>
            <a:ext cx="5975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listings per Borough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1125200" y="1464924"/>
            <a:ext cx="59759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Room types numbers per Borough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22f0e824_1_4"/>
          <p:cNvSpPr/>
          <p:nvPr/>
        </p:nvSpPr>
        <p:spPr>
          <a:xfrm>
            <a:off x="1028700" y="-1069731"/>
            <a:ext cx="228600" cy="41910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6c22f0e824_1_4"/>
          <p:cNvSpPr txBox="1"/>
          <p:nvPr/>
        </p:nvSpPr>
        <p:spPr>
          <a:xfrm>
            <a:off x="1680070" y="729223"/>
            <a:ext cx="9064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4400"/>
              <a:buFont typeface="Roboto"/>
              <a:buNone/>
            </a:pPr>
            <a:r>
              <a:rPr lang="en-US" sz="4400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Wordcloud</a:t>
            </a:r>
            <a:endParaRPr/>
          </a:p>
        </p:txBody>
      </p:sp>
      <p:sp>
        <p:nvSpPr>
          <p:cNvPr id="135" name="Google Shape;135;g6c22f0e824_1_4"/>
          <p:cNvSpPr/>
          <p:nvPr/>
        </p:nvSpPr>
        <p:spPr>
          <a:xfrm>
            <a:off x="17712550" y="4187551"/>
            <a:ext cx="41700" cy="7608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c22f0e824_1_4"/>
          <p:cNvSpPr/>
          <p:nvPr/>
        </p:nvSpPr>
        <p:spPr>
          <a:xfrm>
            <a:off x="17712550" y="2740928"/>
            <a:ext cx="41700" cy="7608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c22f0e824_1_4"/>
          <p:cNvSpPr txBox="1"/>
          <p:nvPr/>
        </p:nvSpPr>
        <p:spPr>
          <a:xfrm>
            <a:off x="17390841" y="1047750"/>
            <a:ext cx="513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2400"/>
              <a:buFont typeface="Roboto"/>
              <a:buNone/>
            </a:pPr>
            <a:r>
              <a:rPr b="0" i="0" lang="en-US" sz="2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/>
          </a:p>
        </p:txBody>
      </p:sp>
      <p:sp>
        <p:nvSpPr>
          <p:cNvPr id="138" name="Google Shape;138;g6c22f0e824_1_4"/>
          <p:cNvSpPr/>
          <p:nvPr/>
        </p:nvSpPr>
        <p:spPr>
          <a:xfrm>
            <a:off x="17259300" y="6214437"/>
            <a:ext cx="1409700" cy="12783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c22f0e824_1_4"/>
          <p:cNvSpPr/>
          <p:nvPr/>
        </p:nvSpPr>
        <p:spPr>
          <a:xfrm>
            <a:off x="10955525" y="1886219"/>
            <a:ext cx="49230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House Rules</a:t>
            </a:r>
            <a:endParaRPr/>
          </a:p>
        </p:txBody>
      </p:sp>
      <p:pic>
        <p:nvPicPr>
          <p:cNvPr id="140" name="Google Shape;140;g6c22f0e824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200" y="2930825"/>
            <a:ext cx="7947651" cy="695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6c22f0e824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300" y="2423825"/>
            <a:ext cx="8331377" cy="74632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6c22f0e824_1_4"/>
          <p:cNvSpPr/>
          <p:nvPr/>
        </p:nvSpPr>
        <p:spPr>
          <a:xfrm>
            <a:off x="3245300" y="1886223"/>
            <a:ext cx="49230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Hosts’ Descriptions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665" y="3734964"/>
            <a:ext cx="9442727" cy="636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3493" y="3840946"/>
            <a:ext cx="8674224" cy="6103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1028700" y="-1069731"/>
            <a:ext cx="228600" cy="41910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1680070" y="729223"/>
            <a:ext cx="9064130" cy="47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4400"/>
              <a:buFont typeface="Roboto"/>
              <a:buNone/>
            </a:pPr>
            <a:r>
              <a:rPr b="0" i="0" lang="en-US" sz="4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Price Model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17712550" y="4187551"/>
            <a:ext cx="41785" cy="760681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17712550" y="2740928"/>
            <a:ext cx="41785" cy="760681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17390841" y="1047750"/>
            <a:ext cx="513755" cy="415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2400"/>
              <a:buFont typeface="Roboto"/>
              <a:buNone/>
            </a:pPr>
            <a:r>
              <a:rPr b="0" i="0" lang="en-US" sz="2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400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251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2400"/>
              <a:buFont typeface="Roboto"/>
              <a:buNone/>
            </a:pPr>
            <a:r>
              <a:t/>
            </a:r>
            <a:endParaRPr sz="2400">
              <a:solidFill>
                <a:srgbClr val="251E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7259300" y="6214437"/>
            <a:ext cx="1409700" cy="1278235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1939355" y="1642356"/>
            <a:ext cx="4923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Model: </a:t>
            </a:r>
            <a:r>
              <a:rPr b="1" lang="en-US" sz="24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Random Forest Regression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928725" y="2318700"/>
            <a:ext cx="492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 Accuracy</a:t>
            </a: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-US" sz="24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84.43%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1928720" y="3026813"/>
            <a:ext cx="76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Web: </a:t>
            </a:r>
            <a:r>
              <a:rPr i="1" lang="en-US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http://aec4.com/cis9650/airbnb.py</a:t>
            </a:r>
            <a:endParaRPr i="1" sz="2400">
              <a:solidFill>
                <a:schemeClr val="dk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d8b9750e_2_4"/>
          <p:cNvSpPr/>
          <p:nvPr/>
        </p:nvSpPr>
        <p:spPr>
          <a:xfrm>
            <a:off x="1028700" y="-1069731"/>
            <a:ext cx="228600" cy="41910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5d8b9750e_2_4"/>
          <p:cNvSpPr txBox="1"/>
          <p:nvPr/>
        </p:nvSpPr>
        <p:spPr>
          <a:xfrm>
            <a:off x="6504450" y="4650900"/>
            <a:ext cx="4466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4400"/>
              <a:buFont typeface="Roboto"/>
              <a:buNone/>
            </a:pPr>
            <a:r>
              <a:rPr lang="en-US" sz="6000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6000"/>
          </a:p>
        </p:txBody>
      </p:sp>
      <p:sp>
        <p:nvSpPr>
          <p:cNvPr id="164" name="Google Shape;164;g75d8b9750e_2_4"/>
          <p:cNvSpPr/>
          <p:nvPr/>
        </p:nvSpPr>
        <p:spPr>
          <a:xfrm>
            <a:off x="17712550" y="4187551"/>
            <a:ext cx="41700" cy="7608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5d8b9750e_2_4"/>
          <p:cNvSpPr/>
          <p:nvPr/>
        </p:nvSpPr>
        <p:spPr>
          <a:xfrm>
            <a:off x="17712550" y="2740928"/>
            <a:ext cx="41700" cy="7608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5d8b9750e_2_4"/>
          <p:cNvSpPr txBox="1"/>
          <p:nvPr/>
        </p:nvSpPr>
        <p:spPr>
          <a:xfrm>
            <a:off x="17390841" y="1047750"/>
            <a:ext cx="513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2400"/>
              <a:buFont typeface="Roboto"/>
              <a:buNone/>
            </a:pPr>
            <a:r>
              <a:rPr b="0" i="0" lang="en-US" sz="2400" u="none" cap="none" strike="noStrike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2400">
                <a:solidFill>
                  <a:srgbClr val="251E2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251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251E20"/>
              </a:buClr>
              <a:buSzPts val="2400"/>
              <a:buFont typeface="Roboto"/>
              <a:buNone/>
            </a:pPr>
            <a:r>
              <a:t/>
            </a:r>
            <a:endParaRPr sz="2400">
              <a:solidFill>
                <a:srgbClr val="251E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75d8b9750e_2_4"/>
          <p:cNvSpPr/>
          <p:nvPr/>
        </p:nvSpPr>
        <p:spPr>
          <a:xfrm>
            <a:off x="17259300" y="6214437"/>
            <a:ext cx="1409700" cy="1278300"/>
          </a:xfrm>
          <a:prstGeom prst="rect">
            <a:avLst/>
          </a:prstGeom>
          <a:solidFill>
            <a:srgbClr val="251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Amy Le</dc:creator>
</cp:coreProperties>
</file>