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7"/>
  </p:notesMasterIdLst>
  <p:sldIdLst>
    <p:sldId id="256" r:id="rId2"/>
    <p:sldId id="257" r:id="rId3"/>
    <p:sldId id="268" r:id="rId4"/>
    <p:sldId id="267" r:id="rId5"/>
    <p:sldId id="258" r:id="rId6"/>
    <p:sldId id="266" r:id="rId7"/>
    <p:sldId id="269" r:id="rId8"/>
    <p:sldId id="270" r:id="rId9"/>
    <p:sldId id="273" r:id="rId10"/>
    <p:sldId id="261" r:id="rId11"/>
    <p:sldId id="264" r:id="rId12"/>
    <p:sldId id="272" r:id="rId13"/>
    <p:sldId id="262" r:id="rId14"/>
    <p:sldId id="26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451"/>
    <p:restoredTop sz="94560"/>
  </p:normalViewPr>
  <p:slideViewPr>
    <p:cSldViewPr snapToGrid="0" snapToObjects="1">
      <p:cViewPr varScale="1">
        <p:scale>
          <a:sx n="57" d="100"/>
          <a:sy n="57" d="100"/>
        </p:scale>
        <p:origin x="16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3301F-F68D-4884-B918-5EAFEA25925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A1FB74-AA6D-4455-A20F-90FAAA49B161}">
      <dgm:prSet/>
      <dgm:spPr/>
      <dgm:t>
        <a:bodyPr/>
        <a:lstStyle/>
        <a:p>
          <a:r>
            <a:rPr lang="en-US" dirty="0"/>
            <a:t>Maximize profit of Airbnb in NYC</a:t>
          </a:r>
        </a:p>
      </dgm:t>
    </dgm:pt>
    <dgm:pt modelId="{590205EF-A58E-450C-8C81-218DCD3D932F}" type="parTrans" cxnId="{053D8528-9A68-4AAE-964B-EC07D0DFC98B}">
      <dgm:prSet/>
      <dgm:spPr/>
      <dgm:t>
        <a:bodyPr/>
        <a:lstStyle/>
        <a:p>
          <a:endParaRPr lang="en-US"/>
        </a:p>
      </dgm:t>
    </dgm:pt>
    <dgm:pt modelId="{D2BA05B3-D32D-4D9E-91A3-8F94E14FC579}" type="sibTrans" cxnId="{053D8528-9A68-4AAE-964B-EC07D0DFC98B}">
      <dgm:prSet/>
      <dgm:spPr/>
      <dgm:t>
        <a:bodyPr/>
        <a:lstStyle/>
        <a:p>
          <a:endParaRPr lang="en-US"/>
        </a:p>
      </dgm:t>
    </dgm:pt>
    <dgm:pt modelId="{1D126C75-EDC3-4B71-8FE1-B99D168BC43A}">
      <dgm:prSet/>
      <dgm:spPr/>
      <dgm:t>
        <a:bodyPr/>
        <a:lstStyle/>
        <a:p>
          <a:r>
            <a:rPr lang="en-US" dirty="0"/>
            <a:t>Assumption: high </a:t>
          </a:r>
          <a:r>
            <a:rPr lang="en-US" dirty="0" err="1"/>
            <a:t>review_score_rating</a:t>
          </a:r>
          <a:r>
            <a:rPr lang="en-US" dirty="0"/>
            <a:t> can improve occupation rate</a:t>
          </a:r>
        </a:p>
      </dgm:t>
    </dgm:pt>
    <dgm:pt modelId="{C909D5AF-095B-4615-A78D-6138C2D29113}" type="parTrans" cxnId="{81D9F648-61F9-4A3B-8953-B905B0306F30}">
      <dgm:prSet/>
      <dgm:spPr/>
      <dgm:t>
        <a:bodyPr/>
        <a:lstStyle/>
        <a:p>
          <a:endParaRPr lang="en-US"/>
        </a:p>
      </dgm:t>
    </dgm:pt>
    <dgm:pt modelId="{66974EE8-FFF7-4FAE-BFE6-3DF5798AB848}" type="sibTrans" cxnId="{81D9F648-61F9-4A3B-8953-B905B0306F30}">
      <dgm:prSet/>
      <dgm:spPr/>
      <dgm:t>
        <a:bodyPr/>
        <a:lstStyle/>
        <a:p>
          <a:endParaRPr lang="en-US"/>
        </a:p>
      </dgm:t>
    </dgm:pt>
    <dgm:pt modelId="{7FDF2A61-DD2B-43D1-8426-172E75D4C270}">
      <dgm:prSet/>
      <dgm:spPr/>
      <dgm:t>
        <a:bodyPr/>
        <a:lstStyle/>
        <a:p>
          <a:r>
            <a:rPr lang="en-US" dirty="0"/>
            <a:t>Profit=Price*Occupation rate</a:t>
          </a:r>
        </a:p>
      </dgm:t>
    </dgm:pt>
    <dgm:pt modelId="{B57D0484-3DA1-41C6-BFF2-404A04E46572}" type="parTrans" cxnId="{6DE4725F-D7E5-4869-9F35-02A072AE36EE}">
      <dgm:prSet/>
      <dgm:spPr/>
      <dgm:t>
        <a:bodyPr/>
        <a:lstStyle/>
        <a:p>
          <a:endParaRPr lang="en-US"/>
        </a:p>
      </dgm:t>
    </dgm:pt>
    <dgm:pt modelId="{05E733B3-FBC4-4B0E-B208-3F96D2F6F1EF}" type="sibTrans" cxnId="{6DE4725F-D7E5-4869-9F35-02A072AE36EE}">
      <dgm:prSet/>
      <dgm:spPr/>
      <dgm:t>
        <a:bodyPr/>
        <a:lstStyle/>
        <a:p>
          <a:endParaRPr lang="en-US"/>
        </a:p>
      </dgm:t>
    </dgm:pt>
    <dgm:pt modelId="{A5BAFD96-DD2D-40C5-A15C-17BF4C9695DF}">
      <dgm:prSet/>
      <dgm:spPr/>
      <dgm:t>
        <a:bodyPr/>
        <a:lstStyle/>
        <a:p>
          <a:r>
            <a:rPr lang="en-US" dirty="0"/>
            <a:t>Cost=Cleaning Fee</a:t>
          </a:r>
        </a:p>
      </dgm:t>
    </dgm:pt>
    <dgm:pt modelId="{33F6BA85-C7C8-4F9D-94E4-9CA65DFD696C}" type="parTrans" cxnId="{408E5E05-7E03-4666-862B-53EA94CF826B}">
      <dgm:prSet/>
      <dgm:spPr/>
      <dgm:t>
        <a:bodyPr/>
        <a:lstStyle/>
        <a:p>
          <a:endParaRPr lang="en-US"/>
        </a:p>
      </dgm:t>
    </dgm:pt>
    <dgm:pt modelId="{4D88187E-C5E6-4074-B718-FA858966B8A2}" type="sibTrans" cxnId="{408E5E05-7E03-4666-862B-53EA94CF826B}">
      <dgm:prSet/>
      <dgm:spPr/>
      <dgm:t>
        <a:bodyPr/>
        <a:lstStyle/>
        <a:p>
          <a:endParaRPr lang="en-US"/>
        </a:p>
      </dgm:t>
    </dgm:pt>
    <dgm:pt modelId="{2C058200-899A-4191-893F-A8E728056BD6}">
      <dgm:prSet/>
      <dgm:spPr/>
      <dgm:t>
        <a:bodyPr/>
        <a:lstStyle/>
        <a:p>
          <a:r>
            <a:rPr lang="en-US" dirty="0"/>
            <a:t>Goal: Improve </a:t>
          </a:r>
          <a:r>
            <a:rPr lang="en-US" dirty="0" err="1"/>
            <a:t>review_score_rating</a:t>
          </a:r>
          <a:endParaRPr lang="en-US" dirty="0"/>
        </a:p>
      </dgm:t>
    </dgm:pt>
    <dgm:pt modelId="{BE90D0B9-6E53-4331-AC69-172B2AC32979}" type="parTrans" cxnId="{C9D64FD2-2758-4D93-BE36-3D5CB2D5990B}">
      <dgm:prSet/>
      <dgm:spPr/>
      <dgm:t>
        <a:bodyPr/>
        <a:lstStyle/>
        <a:p>
          <a:endParaRPr lang="en-US"/>
        </a:p>
      </dgm:t>
    </dgm:pt>
    <dgm:pt modelId="{D85A9830-183C-4836-873D-7310ECCE9B44}" type="sibTrans" cxnId="{C9D64FD2-2758-4D93-BE36-3D5CB2D5990B}">
      <dgm:prSet/>
      <dgm:spPr/>
      <dgm:t>
        <a:bodyPr/>
        <a:lstStyle/>
        <a:p>
          <a:endParaRPr lang="en-US"/>
        </a:p>
      </dgm:t>
    </dgm:pt>
    <dgm:pt modelId="{D2DD0974-2734-4F99-9214-D0B277B07C18}">
      <dgm:prSet/>
      <dgm:spPr/>
      <dgm:t>
        <a:bodyPr/>
        <a:lstStyle/>
        <a:p>
          <a:r>
            <a:rPr lang="en-US" dirty="0"/>
            <a:t>Find </a:t>
          </a:r>
          <a:r>
            <a:rPr lang="en-US" dirty="0" err="1"/>
            <a:t>FeatureTake</a:t>
          </a:r>
          <a:r>
            <a:rPr lang="en-US" dirty="0"/>
            <a:t> action to improve </a:t>
          </a:r>
          <a:r>
            <a:rPr lang="en-US" dirty="0" err="1"/>
            <a:t>review_score_rating</a:t>
          </a:r>
          <a:endParaRPr lang="en-US" dirty="0"/>
        </a:p>
      </dgm:t>
    </dgm:pt>
    <dgm:pt modelId="{5C129D1C-4358-4B51-85FE-B13A951F952A}" type="parTrans" cxnId="{FF6496BD-8704-476E-A8BF-33DA3F05B3F9}">
      <dgm:prSet/>
      <dgm:spPr/>
      <dgm:t>
        <a:bodyPr/>
        <a:lstStyle/>
        <a:p>
          <a:endParaRPr lang="en-US"/>
        </a:p>
      </dgm:t>
    </dgm:pt>
    <dgm:pt modelId="{DF0AE38A-FCB6-4E3E-840B-C2B92577063B}" type="sibTrans" cxnId="{FF6496BD-8704-476E-A8BF-33DA3F05B3F9}">
      <dgm:prSet/>
      <dgm:spPr/>
      <dgm:t>
        <a:bodyPr/>
        <a:lstStyle/>
        <a:p>
          <a:endParaRPr lang="en-US"/>
        </a:p>
      </dgm:t>
    </dgm:pt>
    <dgm:pt modelId="{9D14676C-6E79-D141-8BD5-C132631F3742}" type="pres">
      <dgm:prSet presAssocID="{A8F3301F-F68D-4884-B918-5EAFEA25925A}" presName="vert0" presStyleCnt="0">
        <dgm:presLayoutVars>
          <dgm:dir/>
          <dgm:animOne val="branch"/>
          <dgm:animLvl val="lvl"/>
        </dgm:presLayoutVars>
      </dgm:prSet>
      <dgm:spPr/>
    </dgm:pt>
    <dgm:pt modelId="{20ED258B-A27B-1D4F-B26C-52A191D52929}" type="pres">
      <dgm:prSet presAssocID="{01A1FB74-AA6D-4455-A20F-90FAAA49B161}" presName="thickLine" presStyleLbl="alignNode1" presStyleIdx="0" presStyleCnt="6"/>
      <dgm:spPr/>
    </dgm:pt>
    <dgm:pt modelId="{413C1B02-4196-6C45-B4A7-0375C21766D3}" type="pres">
      <dgm:prSet presAssocID="{01A1FB74-AA6D-4455-A20F-90FAAA49B161}" presName="horz1" presStyleCnt="0"/>
      <dgm:spPr/>
    </dgm:pt>
    <dgm:pt modelId="{81CCE91C-9DF9-9743-9329-77887C2988F7}" type="pres">
      <dgm:prSet presAssocID="{01A1FB74-AA6D-4455-A20F-90FAAA49B161}" presName="tx1" presStyleLbl="revTx" presStyleIdx="0" presStyleCnt="6"/>
      <dgm:spPr/>
    </dgm:pt>
    <dgm:pt modelId="{12D3FC77-FF51-0F40-95E2-D0DC8F40033C}" type="pres">
      <dgm:prSet presAssocID="{01A1FB74-AA6D-4455-A20F-90FAAA49B161}" presName="vert1" presStyleCnt="0"/>
      <dgm:spPr/>
    </dgm:pt>
    <dgm:pt modelId="{4B30A3F1-EC82-3E4E-88CA-853230890278}" type="pres">
      <dgm:prSet presAssocID="{1D126C75-EDC3-4B71-8FE1-B99D168BC43A}" presName="thickLine" presStyleLbl="alignNode1" presStyleIdx="1" presStyleCnt="6"/>
      <dgm:spPr/>
    </dgm:pt>
    <dgm:pt modelId="{C2622D16-2BC0-9C45-9842-CFC2BCD4B67F}" type="pres">
      <dgm:prSet presAssocID="{1D126C75-EDC3-4B71-8FE1-B99D168BC43A}" presName="horz1" presStyleCnt="0"/>
      <dgm:spPr/>
    </dgm:pt>
    <dgm:pt modelId="{2BA2CA18-2C5E-5048-B113-7FDA3AE57E11}" type="pres">
      <dgm:prSet presAssocID="{1D126C75-EDC3-4B71-8FE1-B99D168BC43A}" presName="tx1" presStyleLbl="revTx" presStyleIdx="1" presStyleCnt="6"/>
      <dgm:spPr/>
    </dgm:pt>
    <dgm:pt modelId="{D6CBEF0A-D53A-7146-BDAD-59D0D8602B72}" type="pres">
      <dgm:prSet presAssocID="{1D126C75-EDC3-4B71-8FE1-B99D168BC43A}" presName="vert1" presStyleCnt="0"/>
      <dgm:spPr/>
    </dgm:pt>
    <dgm:pt modelId="{9CA121EA-9E87-1646-A8B0-81CC398693F8}" type="pres">
      <dgm:prSet presAssocID="{7FDF2A61-DD2B-43D1-8426-172E75D4C270}" presName="thickLine" presStyleLbl="alignNode1" presStyleIdx="2" presStyleCnt="6"/>
      <dgm:spPr/>
    </dgm:pt>
    <dgm:pt modelId="{D96B176E-5DBE-4642-9875-457FE7A6CC24}" type="pres">
      <dgm:prSet presAssocID="{7FDF2A61-DD2B-43D1-8426-172E75D4C270}" presName="horz1" presStyleCnt="0"/>
      <dgm:spPr/>
    </dgm:pt>
    <dgm:pt modelId="{076E3103-C5CF-AD4E-A09A-A96B40F6E4FC}" type="pres">
      <dgm:prSet presAssocID="{7FDF2A61-DD2B-43D1-8426-172E75D4C270}" presName="tx1" presStyleLbl="revTx" presStyleIdx="2" presStyleCnt="6"/>
      <dgm:spPr/>
    </dgm:pt>
    <dgm:pt modelId="{661CDBB6-D762-664E-A6E7-F6DF79AEE229}" type="pres">
      <dgm:prSet presAssocID="{7FDF2A61-DD2B-43D1-8426-172E75D4C270}" presName="vert1" presStyleCnt="0"/>
      <dgm:spPr/>
    </dgm:pt>
    <dgm:pt modelId="{0FC4B103-D360-C848-A4AE-8B55AAD1EC4C}" type="pres">
      <dgm:prSet presAssocID="{A5BAFD96-DD2D-40C5-A15C-17BF4C9695DF}" presName="thickLine" presStyleLbl="alignNode1" presStyleIdx="3" presStyleCnt="6"/>
      <dgm:spPr/>
    </dgm:pt>
    <dgm:pt modelId="{4B469B3B-8765-A842-A274-932B43D3F004}" type="pres">
      <dgm:prSet presAssocID="{A5BAFD96-DD2D-40C5-A15C-17BF4C9695DF}" presName="horz1" presStyleCnt="0"/>
      <dgm:spPr/>
    </dgm:pt>
    <dgm:pt modelId="{07EB7776-4A01-064F-BAA8-55FAAAF96646}" type="pres">
      <dgm:prSet presAssocID="{A5BAFD96-DD2D-40C5-A15C-17BF4C9695DF}" presName="tx1" presStyleLbl="revTx" presStyleIdx="3" presStyleCnt="6"/>
      <dgm:spPr/>
    </dgm:pt>
    <dgm:pt modelId="{BCC32ABD-F502-5D41-848B-D7F9B0793AF6}" type="pres">
      <dgm:prSet presAssocID="{A5BAFD96-DD2D-40C5-A15C-17BF4C9695DF}" presName="vert1" presStyleCnt="0"/>
      <dgm:spPr/>
    </dgm:pt>
    <dgm:pt modelId="{3B10D376-0187-5C45-9917-BB91B3F42775}" type="pres">
      <dgm:prSet presAssocID="{2C058200-899A-4191-893F-A8E728056BD6}" presName="thickLine" presStyleLbl="alignNode1" presStyleIdx="4" presStyleCnt="6"/>
      <dgm:spPr/>
    </dgm:pt>
    <dgm:pt modelId="{B5AA7FBD-8CD3-314C-97F4-93C0656C6E1F}" type="pres">
      <dgm:prSet presAssocID="{2C058200-899A-4191-893F-A8E728056BD6}" presName="horz1" presStyleCnt="0"/>
      <dgm:spPr/>
    </dgm:pt>
    <dgm:pt modelId="{70DBBE90-0BC4-4447-A16E-95C4A7F748DB}" type="pres">
      <dgm:prSet presAssocID="{2C058200-899A-4191-893F-A8E728056BD6}" presName="tx1" presStyleLbl="revTx" presStyleIdx="4" presStyleCnt="6"/>
      <dgm:spPr/>
    </dgm:pt>
    <dgm:pt modelId="{C407F4B0-A7CA-7F4F-8E07-67651EB16A58}" type="pres">
      <dgm:prSet presAssocID="{2C058200-899A-4191-893F-A8E728056BD6}" presName="vert1" presStyleCnt="0"/>
      <dgm:spPr/>
    </dgm:pt>
    <dgm:pt modelId="{74F43F03-8067-B249-B80E-56676F0BD989}" type="pres">
      <dgm:prSet presAssocID="{D2DD0974-2734-4F99-9214-D0B277B07C18}" presName="thickLine" presStyleLbl="alignNode1" presStyleIdx="5" presStyleCnt="6"/>
      <dgm:spPr/>
    </dgm:pt>
    <dgm:pt modelId="{4BDBA4DF-04A9-2540-8960-0DBABEEBC0FB}" type="pres">
      <dgm:prSet presAssocID="{D2DD0974-2734-4F99-9214-D0B277B07C18}" presName="horz1" presStyleCnt="0"/>
      <dgm:spPr/>
    </dgm:pt>
    <dgm:pt modelId="{21CEAD1D-55AA-1740-AA3B-75D910161890}" type="pres">
      <dgm:prSet presAssocID="{D2DD0974-2734-4F99-9214-D0B277B07C18}" presName="tx1" presStyleLbl="revTx" presStyleIdx="5" presStyleCnt="6"/>
      <dgm:spPr/>
    </dgm:pt>
    <dgm:pt modelId="{DA3D6D78-E45B-9C40-BCEB-153AA92A6F16}" type="pres">
      <dgm:prSet presAssocID="{D2DD0974-2734-4F99-9214-D0B277B07C18}" presName="vert1" presStyleCnt="0"/>
      <dgm:spPr/>
    </dgm:pt>
  </dgm:ptLst>
  <dgm:cxnLst>
    <dgm:cxn modelId="{408E5E05-7E03-4666-862B-53EA94CF826B}" srcId="{A8F3301F-F68D-4884-B918-5EAFEA25925A}" destId="{A5BAFD96-DD2D-40C5-A15C-17BF4C9695DF}" srcOrd="3" destOrd="0" parTransId="{33F6BA85-C7C8-4F9D-94E4-9CA65DFD696C}" sibTransId="{4D88187E-C5E6-4074-B718-FA858966B8A2}"/>
    <dgm:cxn modelId="{F228D807-2E0F-5244-9405-185A175F3776}" type="presOf" srcId="{2C058200-899A-4191-893F-A8E728056BD6}" destId="{70DBBE90-0BC4-4447-A16E-95C4A7F748DB}" srcOrd="0" destOrd="0" presId="urn:microsoft.com/office/officeart/2008/layout/LinedList"/>
    <dgm:cxn modelId="{15C62F11-2477-1249-AE8D-2CC270EC2436}" type="presOf" srcId="{01A1FB74-AA6D-4455-A20F-90FAAA49B161}" destId="{81CCE91C-9DF9-9743-9329-77887C2988F7}" srcOrd="0" destOrd="0" presId="urn:microsoft.com/office/officeart/2008/layout/LinedList"/>
    <dgm:cxn modelId="{053D8528-9A68-4AAE-964B-EC07D0DFC98B}" srcId="{A8F3301F-F68D-4884-B918-5EAFEA25925A}" destId="{01A1FB74-AA6D-4455-A20F-90FAAA49B161}" srcOrd="0" destOrd="0" parTransId="{590205EF-A58E-450C-8C81-218DCD3D932F}" sibTransId="{D2BA05B3-D32D-4D9E-91A3-8F94E14FC579}"/>
    <dgm:cxn modelId="{81D9F648-61F9-4A3B-8953-B905B0306F30}" srcId="{A8F3301F-F68D-4884-B918-5EAFEA25925A}" destId="{1D126C75-EDC3-4B71-8FE1-B99D168BC43A}" srcOrd="1" destOrd="0" parTransId="{C909D5AF-095B-4615-A78D-6138C2D29113}" sibTransId="{66974EE8-FFF7-4FAE-BFE6-3DF5798AB848}"/>
    <dgm:cxn modelId="{DACD014E-281A-C747-8EEB-C69141B910EF}" type="presOf" srcId="{1D126C75-EDC3-4B71-8FE1-B99D168BC43A}" destId="{2BA2CA18-2C5E-5048-B113-7FDA3AE57E11}" srcOrd="0" destOrd="0" presId="urn:microsoft.com/office/officeart/2008/layout/LinedList"/>
    <dgm:cxn modelId="{838FF94F-D9AE-A74F-B04D-3D9F128F921D}" type="presOf" srcId="{A8F3301F-F68D-4884-B918-5EAFEA25925A}" destId="{9D14676C-6E79-D141-8BD5-C132631F3742}" srcOrd="0" destOrd="0" presId="urn:microsoft.com/office/officeart/2008/layout/LinedList"/>
    <dgm:cxn modelId="{6916FD51-89E0-FB4A-96B1-53830C05F7F2}" type="presOf" srcId="{7FDF2A61-DD2B-43D1-8426-172E75D4C270}" destId="{076E3103-C5CF-AD4E-A09A-A96B40F6E4FC}" srcOrd="0" destOrd="0" presId="urn:microsoft.com/office/officeart/2008/layout/LinedList"/>
    <dgm:cxn modelId="{6DE4725F-D7E5-4869-9F35-02A072AE36EE}" srcId="{A8F3301F-F68D-4884-B918-5EAFEA25925A}" destId="{7FDF2A61-DD2B-43D1-8426-172E75D4C270}" srcOrd="2" destOrd="0" parTransId="{B57D0484-3DA1-41C6-BFF2-404A04E46572}" sibTransId="{05E733B3-FBC4-4B0E-B208-3F96D2F6F1EF}"/>
    <dgm:cxn modelId="{FF6496BD-8704-476E-A8BF-33DA3F05B3F9}" srcId="{A8F3301F-F68D-4884-B918-5EAFEA25925A}" destId="{D2DD0974-2734-4F99-9214-D0B277B07C18}" srcOrd="5" destOrd="0" parTransId="{5C129D1C-4358-4B51-85FE-B13A951F952A}" sibTransId="{DF0AE38A-FCB6-4E3E-840B-C2B92577063B}"/>
    <dgm:cxn modelId="{C17A74D1-F793-8F40-9179-F3A80722CF8B}" type="presOf" srcId="{A5BAFD96-DD2D-40C5-A15C-17BF4C9695DF}" destId="{07EB7776-4A01-064F-BAA8-55FAAAF96646}" srcOrd="0" destOrd="0" presId="urn:microsoft.com/office/officeart/2008/layout/LinedList"/>
    <dgm:cxn modelId="{C9D64FD2-2758-4D93-BE36-3D5CB2D5990B}" srcId="{A8F3301F-F68D-4884-B918-5EAFEA25925A}" destId="{2C058200-899A-4191-893F-A8E728056BD6}" srcOrd="4" destOrd="0" parTransId="{BE90D0B9-6E53-4331-AC69-172B2AC32979}" sibTransId="{D85A9830-183C-4836-873D-7310ECCE9B44}"/>
    <dgm:cxn modelId="{57831EF6-1DDA-154D-B308-BC368E15F73A}" type="presOf" srcId="{D2DD0974-2734-4F99-9214-D0B277B07C18}" destId="{21CEAD1D-55AA-1740-AA3B-75D910161890}" srcOrd="0" destOrd="0" presId="urn:microsoft.com/office/officeart/2008/layout/LinedList"/>
    <dgm:cxn modelId="{63A7710A-D1D9-2945-9169-4D6D66E2D076}" type="presParOf" srcId="{9D14676C-6E79-D141-8BD5-C132631F3742}" destId="{20ED258B-A27B-1D4F-B26C-52A191D52929}" srcOrd="0" destOrd="0" presId="urn:microsoft.com/office/officeart/2008/layout/LinedList"/>
    <dgm:cxn modelId="{9734A20D-2BB3-2747-970A-9A5294E5234B}" type="presParOf" srcId="{9D14676C-6E79-D141-8BD5-C132631F3742}" destId="{413C1B02-4196-6C45-B4A7-0375C21766D3}" srcOrd="1" destOrd="0" presId="urn:microsoft.com/office/officeart/2008/layout/LinedList"/>
    <dgm:cxn modelId="{7F2F2F47-E3F9-0E48-A75A-FB3972B63A09}" type="presParOf" srcId="{413C1B02-4196-6C45-B4A7-0375C21766D3}" destId="{81CCE91C-9DF9-9743-9329-77887C2988F7}" srcOrd="0" destOrd="0" presId="urn:microsoft.com/office/officeart/2008/layout/LinedList"/>
    <dgm:cxn modelId="{A8185692-5F4E-0E46-A22E-471E89462895}" type="presParOf" srcId="{413C1B02-4196-6C45-B4A7-0375C21766D3}" destId="{12D3FC77-FF51-0F40-95E2-D0DC8F40033C}" srcOrd="1" destOrd="0" presId="urn:microsoft.com/office/officeart/2008/layout/LinedList"/>
    <dgm:cxn modelId="{D6D45568-D371-1C40-9CA3-D10DC6CDCACC}" type="presParOf" srcId="{9D14676C-6E79-D141-8BD5-C132631F3742}" destId="{4B30A3F1-EC82-3E4E-88CA-853230890278}" srcOrd="2" destOrd="0" presId="urn:microsoft.com/office/officeart/2008/layout/LinedList"/>
    <dgm:cxn modelId="{E58BB18F-402D-BB44-827E-DC22CD352ED5}" type="presParOf" srcId="{9D14676C-6E79-D141-8BD5-C132631F3742}" destId="{C2622D16-2BC0-9C45-9842-CFC2BCD4B67F}" srcOrd="3" destOrd="0" presId="urn:microsoft.com/office/officeart/2008/layout/LinedList"/>
    <dgm:cxn modelId="{6822D847-D8AC-0548-99B9-742F8F470C1F}" type="presParOf" srcId="{C2622D16-2BC0-9C45-9842-CFC2BCD4B67F}" destId="{2BA2CA18-2C5E-5048-B113-7FDA3AE57E11}" srcOrd="0" destOrd="0" presId="urn:microsoft.com/office/officeart/2008/layout/LinedList"/>
    <dgm:cxn modelId="{4C481AA3-4CAB-F441-BA26-8C4141E7D53F}" type="presParOf" srcId="{C2622D16-2BC0-9C45-9842-CFC2BCD4B67F}" destId="{D6CBEF0A-D53A-7146-BDAD-59D0D8602B72}" srcOrd="1" destOrd="0" presId="urn:microsoft.com/office/officeart/2008/layout/LinedList"/>
    <dgm:cxn modelId="{D53E99DD-F140-734E-9D1B-E0C35B596143}" type="presParOf" srcId="{9D14676C-6E79-D141-8BD5-C132631F3742}" destId="{9CA121EA-9E87-1646-A8B0-81CC398693F8}" srcOrd="4" destOrd="0" presId="urn:microsoft.com/office/officeart/2008/layout/LinedList"/>
    <dgm:cxn modelId="{9CA61ADC-21B2-284A-B11F-711184FF38C3}" type="presParOf" srcId="{9D14676C-6E79-D141-8BD5-C132631F3742}" destId="{D96B176E-5DBE-4642-9875-457FE7A6CC24}" srcOrd="5" destOrd="0" presId="urn:microsoft.com/office/officeart/2008/layout/LinedList"/>
    <dgm:cxn modelId="{31AB585D-A888-3B4E-8344-E667D851746B}" type="presParOf" srcId="{D96B176E-5DBE-4642-9875-457FE7A6CC24}" destId="{076E3103-C5CF-AD4E-A09A-A96B40F6E4FC}" srcOrd="0" destOrd="0" presId="urn:microsoft.com/office/officeart/2008/layout/LinedList"/>
    <dgm:cxn modelId="{AB001A85-345D-4B43-B6AA-E08D3460450E}" type="presParOf" srcId="{D96B176E-5DBE-4642-9875-457FE7A6CC24}" destId="{661CDBB6-D762-664E-A6E7-F6DF79AEE229}" srcOrd="1" destOrd="0" presId="urn:microsoft.com/office/officeart/2008/layout/LinedList"/>
    <dgm:cxn modelId="{607A3DC3-C208-F449-A4AC-9C66F8EC5335}" type="presParOf" srcId="{9D14676C-6E79-D141-8BD5-C132631F3742}" destId="{0FC4B103-D360-C848-A4AE-8B55AAD1EC4C}" srcOrd="6" destOrd="0" presId="urn:microsoft.com/office/officeart/2008/layout/LinedList"/>
    <dgm:cxn modelId="{71BF97D4-11DE-504E-A4CA-C6C1BDB86D62}" type="presParOf" srcId="{9D14676C-6E79-D141-8BD5-C132631F3742}" destId="{4B469B3B-8765-A842-A274-932B43D3F004}" srcOrd="7" destOrd="0" presId="urn:microsoft.com/office/officeart/2008/layout/LinedList"/>
    <dgm:cxn modelId="{5134F8F4-8E6C-724F-9C0A-06C4C1981E56}" type="presParOf" srcId="{4B469B3B-8765-A842-A274-932B43D3F004}" destId="{07EB7776-4A01-064F-BAA8-55FAAAF96646}" srcOrd="0" destOrd="0" presId="urn:microsoft.com/office/officeart/2008/layout/LinedList"/>
    <dgm:cxn modelId="{2A067AAF-9469-E247-A301-482CEEF82F24}" type="presParOf" srcId="{4B469B3B-8765-A842-A274-932B43D3F004}" destId="{BCC32ABD-F502-5D41-848B-D7F9B0793AF6}" srcOrd="1" destOrd="0" presId="urn:microsoft.com/office/officeart/2008/layout/LinedList"/>
    <dgm:cxn modelId="{25AC9A8D-2EAA-9F40-A6C7-611140E41885}" type="presParOf" srcId="{9D14676C-6E79-D141-8BD5-C132631F3742}" destId="{3B10D376-0187-5C45-9917-BB91B3F42775}" srcOrd="8" destOrd="0" presId="urn:microsoft.com/office/officeart/2008/layout/LinedList"/>
    <dgm:cxn modelId="{A1037792-53B3-794B-A4AA-368F6174FD3E}" type="presParOf" srcId="{9D14676C-6E79-D141-8BD5-C132631F3742}" destId="{B5AA7FBD-8CD3-314C-97F4-93C0656C6E1F}" srcOrd="9" destOrd="0" presId="urn:microsoft.com/office/officeart/2008/layout/LinedList"/>
    <dgm:cxn modelId="{581993C5-43AA-A846-ADA6-3236CB5CD27C}" type="presParOf" srcId="{B5AA7FBD-8CD3-314C-97F4-93C0656C6E1F}" destId="{70DBBE90-0BC4-4447-A16E-95C4A7F748DB}" srcOrd="0" destOrd="0" presId="urn:microsoft.com/office/officeart/2008/layout/LinedList"/>
    <dgm:cxn modelId="{6AF0E3AC-26DA-8F49-8847-265F0F8D07E9}" type="presParOf" srcId="{B5AA7FBD-8CD3-314C-97F4-93C0656C6E1F}" destId="{C407F4B0-A7CA-7F4F-8E07-67651EB16A58}" srcOrd="1" destOrd="0" presId="urn:microsoft.com/office/officeart/2008/layout/LinedList"/>
    <dgm:cxn modelId="{07F6EF96-C6B2-5F40-B33B-C8F299FC1BA5}" type="presParOf" srcId="{9D14676C-6E79-D141-8BD5-C132631F3742}" destId="{74F43F03-8067-B249-B80E-56676F0BD989}" srcOrd="10" destOrd="0" presId="urn:microsoft.com/office/officeart/2008/layout/LinedList"/>
    <dgm:cxn modelId="{26872060-573B-A54F-9C85-2E92EE6AFC1E}" type="presParOf" srcId="{9D14676C-6E79-D141-8BD5-C132631F3742}" destId="{4BDBA4DF-04A9-2540-8960-0DBABEEBC0FB}" srcOrd="11" destOrd="0" presId="urn:microsoft.com/office/officeart/2008/layout/LinedList"/>
    <dgm:cxn modelId="{33FD6787-3DFA-3D4F-B890-88D8B9E43A03}" type="presParOf" srcId="{4BDBA4DF-04A9-2540-8960-0DBABEEBC0FB}" destId="{21CEAD1D-55AA-1740-AA3B-75D910161890}" srcOrd="0" destOrd="0" presId="urn:microsoft.com/office/officeart/2008/layout/LinedList"/>
    <dgm:cxn modelId="{993384B3-80A5-704C-A9A3-C3D019F09DD9}" type="presParOf" srcId="{4BDBA4DF-04A9-2540-8960-0DBABEEBC0FB}" destId="{DA3D6D78-E45B-9C40-BCEB-153AA92A6F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F3A5B6-79D9-4396-AF54-82A9B6AD27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34050C-83C0-4ACF-ADF6-451089337701}">
      <dgm:prSet/>
      <dgm:spPr/>
      <dgm:t>
        <a:bodyPr/>
        <a:lstStyle/>
        <a:p>
          <a:r>
            <a:rPr lang="en-US" dirty="0"/>
            <a:t>Linear Regression</a:t>
          </a:r>
        </a:p>
      </dgm:t>
    </dgm:pt>
    <dgm:pt modelId="{22E54CAB-C95D-4CB6-9070-5112A761B717}" type="parTrans" cxnId="{F82BFC45-9DE8-401C-A495-E5536CE3C6CA}">
      <dgm:prSet/>
      <dgm:spPr/>
      <dgm:t>
        <a:bodyPr/>
        <a:lstStyle/>
        <a:p>
          <a:endParaRPr lang="en-US"/>
        </a:p>
      </dgm:t>
    </dgm:pt>
    <dgm:pt modelId="{4DC8CCF7-5231-4C6E-BE77-957206E7E18B}" type="sibTrans" cxnId="{F82BFC45-9DE8-401C-A495-E5536CE3C6CA}">
      <dgm:prSet/>
      <dgm:spPr/>
      <dgm:t>
        <a:bodyPr/>
        <a:lstStyle/>
        <a:p>
          <a:endParaRPr lang="en-US"/>
        </a:p>
      </dgm:t>
    </dgm:pt>
    <dgm:pt modelId="{1975E3EC-1B63-4A92-8AE1-B45753736D3B}">
      <dgm:prSet/>
      <dgm:spPr/>
      <dgm:t>
        <a:bodyPr/>
        <a:lstStyle/>
        <a:p>
          <a:r>
            <a:rPr lang="en-US" dirty="0"/>
            <a:t>Random Forest Regression </a:t>
          </a:r>
        </a:p>
      </dgm:t>
    </dgm:pt>
    <dgm:pt modelId="{AADB4786-6A81-4282-AC78-0A8A934D20F5}" type="parTrans" cxnId="{5254EFD3-B0B6-4B64-8D7C-B07245C143DF}">
      <dgm:prSet/>
      <dgm:spPr/>
      <dgm:t>
        <a:bodyPr/>
        <a:lstStyle/>
        <a:p>
          <a:endParaRPr lang="en-US"/>
        </a:p>
      </dgm:t>
    </dgm:pt>
    <dgm:pt modelId="{064E58E3-ABE5-4B6C-A9D5-490E17C8FEB2}" type="sibTrans" cxnId="{5254EFD3-B0B6-4B64-8D7C-B07245C143DF}">
      <dgm:prSet/>
      <dgm:spPr/>
      <dgm:t>
        <a:bodyPr/>
        <a:lstStyle/>
        <a:p>
          <a:endParaRPr lang="en-US"/>
        </a:p>
      </dgm:t>
    </dgm:pt>
    <dgm:pt modelId="{7EA4F39A-0B4B-418D-BDFE-8B2F37CCF710}">
      <dgm:prSet/>
      <dgm:spPr/>
      <dgm:t>
        <a:bodyPr/>
        <a:lstStyle/>
        <a:p>
          <a:r>
            <a:rPr lang="en-US" dirty="0"/>
            <a:t>XG Boosting Regression </a:t>
          </a:r>
        </a:p>
      </dgm:t>
    </dgm:pt>
    <dgm:pt modelId="{95A4966F-52DA-478A-816D-F7BCB49E6D23}" type="parTrans" cxnId="{6F757F0D-56FE-49CD-ABF4-B2C523B8D186}">
      <dgm:prSet/>
      <dgm:spPr/>
      <dgm:t>
        <a:bodyPr/>
        <a:lstStyle/>
        <a:p>
          <a:endParaRPr lang="en-US"/>
        </a:p>
      </dgm:t>
    </dgm:pt>
    <dgm:pt modelId="{B75456D6-AD0C-4217-BD7A-8B1A800158CE}" type="sibTrans" cxnId="{6F757F0D-56FE-49CD-ABF4-B2C523B8D186}">
      <dgm:prSet/>
      <dgm:spPr/>
      <dgm:t>
        <a:bodyPr/>
        <a:lstStyle/>
        <a:p>
          <a:endParaRPr lang="en-US"/>
        </a:p>
      </dgm:t>
    </dgm:pt>
    <dgm:pt modelId="{1D3DA7F0-9E5B-49EB-86E0-22329220FC23}" type="pres">
      <dgm:prSet presAssocID="{7EF3A5B6-79D9-4396-AF54-82A9B6AD27EF}" presName="root" presStyleCnt="0">
        <dgm:presLayoutVars>
          <dgm:dir/>
          <dgm:resizeHandles val="exact"/>
        </dgm:presLayoutVars>
      </dgm:prSet>
      <dgm:spPr/>
    </dgm:pt>
    <dgm:pt modelId="{3D52EB81-A719-4547-AC9E-1E1E82683BD6}" type="pres">
      <dgm:prSet presAssocID="{4034050C-83C0-4ACF-ADF6-451089337701}" presName="compNode" presStyleCnt="0"/>
      <dgm:spPr/>
    </dgm:pt>
    <dgm:pt modelId="{91937F47-4951-489C-954B-86A47B93CC9D}" type="pres">
      <dgm:prSet presAssocID="{4034050C-83C0-4ACF-ADF6-451089337701}" presName="bgRect" presStyleLbl="bgShp" presStyleIdx="0" presStyleCnt="3"/>
      <dgm:spPr/>
    </dgm:pt>
    <dgm:pt modelId="{76FB5C33-83EE-4D8F-8346-537CCBBE15BB}" type="pres">
      <dgm:prSet presAssocID="{4034050C-83C0-4ACF-ADF6-4510893377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52A5A3-2C52-4CAC-947A-6D98B8F54398}" type="pres">
      <dgm:prSet presAssocID="{4034050C-83C0-4ACF-ADF6-451089337701}" presName="spaceRect" presStyleCnt="0"/>
      <dgm:spPr/>
    </dgm:pt>
    <dgm:pt modelId="{715AD225-693E-4A9C-A7AE-1BDFC3631369}" type="pres">
      <dgm:prSet presAssocID="{4034050C-83C0-4ACF-ADF6-451089337701}" presName="parTx" presStyleLbl="revTx" presStyleIdx="0" presStyleCnt="3">
        <dgm:presLayoutVars>
          <dgm:chMax val="0"/>
          <dgm:chPref val="0"/>
        </dgm:presLayoutVars>
      </dgm:prSet>
      <dgm:spPr/>
    </dgm:pt>
    <dgm:pt modelId="{B1457FA3-8E8E-40DF-8C64-634D5F0CE50A}" type="pres">
      <dgm:prSet presAssocID="{4DC8CCF7-5231-4C6E-BE77-957206E7E18B}" presName="sibTrans" presStyleCnt="0"/>
      <dgm:spPr/>
    </dgm:pt>
    <dgm:pt modelId="{AADBBD96-06CB-4085-87B7-3D9F22263A78}" type="pres">
      <dgm:prSet presAssocID="{1975E3EC-1B63-4A92-8AE1-B45753736D3B}" presName="compNode" presStyleCnt="0"/>
      <dgm:spPr/>
    </dgm:pt>
    <dgm:pt modelId="{E14B7717-37D1-4625-8C09-C591D48F584E}" type="pres">
      <dgm:prSet presAssocID="{1975E3EC-1B63-4A92-8AE1-B45753736D3B}" presName="bgRect" presStyleLbl="bgShp" presStyleIdx="1" presStyleCnt="3"/>
      <dgm:spPr/>
    </dgm:pt>
    <dgm:pt modelId="{5CF39DD5-3283-48BB-ACFE-EBBFC9CDCA49}" type="pres">
      <dgm:prSet presAssocID="{1975E3EC-1B63-4A92-8AE1-B45753736D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3C94056-37BD-41C3-B15E-42BE9630D687}" type="pres">
      <dgm:prSet presAssocID="{1975E3EC-1B63-4A92-8AE1-B45753736D3B}" presName="spaceRect" presStyleCnt="0"/>
      <dgm:spPr/>
    </dgm:pt>
    <dgm:pt modelId="{074F7F09-3A53-47D3-B098-D088574AD477}" type="pres">
      <dgm:prSet presAssocID="{1975E3EC-1B63-4A92-8AE1-B45753736D3B}" presName="parTx" presStyleLbl="revTx" presStyleIdx="1" presStyleCnt="3">
        <dgm:presLayoutVars>
          <dgm:chMax val="0"/>
          <dgm:chPref val="0"/>
        </dgm:presLayoutVars>
      </dgm:prSet>
      <dgm:spPr/>
    </dgm:pt>
    <dgm:pt modelId="{3BFFD86B-72ED-4070-B057-8D00DD7311F7}" type="pres">
      <dgm:prSet presAssocID="{064E58E3-ABE5-4B6C-A9D5-490E17C8FEB2}" presName="sibTrans" presStyleCnt="0"/>
      <dgm:spPr/>
    </dgm:pt>
    <dgm:pt modelId="{3DE864D9-AE4D-4187-AFE0-AD80B73AC959}" type="pres">
      <dgm:prSet presAssocID="{7EA4F39A-0B4B-418D-BDFE-8B2F37CCF710}" presName="compNode" presStyleCnt="0"/>
      <dgm:spPr/>
    </dgm:pt>
    <dgm:pt modelId="{A884A842-FD43-48D9-AB42-064F1C3608AA}" type="pres">
      <dgm:prSet presAssocID="{7EA4F39A-0B4B-418D-BDFE-8B2F37CCF710}" presName="bgRect" presStyleLbl="bgShp" presStyleIdx="2" presStyleCnt="3"/>
      <dgm:spPr/>
    </dgm:pt>
    <dgm:pt modelId="{E1D9CC1E-3C04-48E3-8350-5F0FBB9E85BA}" type="pres">
      <dgm:prSet presAssocID="{7EA4F39A-0B4B-418D-BDFE-8B2F37CCF7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83F450-9FB2-4D2E-A2E1-F5F0D71A754F}" type="pres">
      <dgm:prSet presAssocID="{7EA4F39A-0B4B-418D-BDFE-8B2F37CCF710}" presName="spaceRect" presStyleCnt="0"/>
      <dgm:spPr/>
    </dgm:pt>
    <dgm:pt modelId="{4BA354C4-4231-4BA4-B2D3-8CF759EEFF33}" type="pres">
      <dgm:prSet presAssocID="{7EA4F39A-0B4B-418D-BDFE-8B2F37CCF71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188602-CD89-40CB-A36C-91F02AAAB961}" type="presOf" srcId="{7EA4F39A-0B4B-418D-BDFE-8B2F37CCF710}" destId="{4BA354C4-4231-4BA4-B2D3-8CF759EEFF33}" srcOrd="0" destOrd="0" presId="urn:microsoft.com/office/officeart/2018/2/layout/IconVerticalSolidList"/>
    <dgm:cxn modelId="{6F757F0D-56FE-49CD-ABF4-B2C523B8D186}" srcId="{7EF3A5B6-79D9-4396-AF54-82A9B6AD27EF}" destId="{7EA4F39A-0B4B-418D-BDFE-8B2F37CCF710}" srcOrd="2" destOrd="0" parTransId="{95A4966F-52DA-478A-816D-F7BCB49E6D23}" sibTransId="{B75456D6-AD0C-4217-BD7A-8B1A800158CE}"/>
    <dgm:cxn modelId="{F82BFC45-9DE8-401C-A495-E5536CE3C6CA}" srcId="{7EF3A5B6-79D9-4396-AF54-82A9B6AD27EF}" destId="{4034050C-83C0-4ACF-ADF6-451089337701}" srcOrd="0" destOrd="0" parTransId="{22E54CAB-C95D-4CB6-9070-5112A761B717}" sibTransId="{4DC8CCF7-5231-4C6E-BE77-957206E7E18B}"/>
    <dgm:cxn modelId="{5D281799-D2F1-474E-8F86-2E8809E028C7}" type="presOf" srcId="{7EF3A5B6-79D9-4396-AF54-82A9B6AD27EF}" destId="{1D3DA7F0-9E5B-49EB-86E0-22329220FC23}" srcOrd="0" destOrd="0" presId="urn:microsoft.com/office/officeart/2018/2/layout/IconVerticalSolidList"/>
    <dgm:cxn modelId="{A92C53A3-A59A-4BE5-8513-93D8416C1179}" type="presOf" srcId="{4034050C-83C0-4ACF-ADF6-451089337701}" destId="{715AD225-693E-4A9C-A7AE-1BDFC3631369}" srcOrd="0" destOrd="0" presId="urn:microsoft.com/office/officeart/2018/2/layout/IconVerticalSolidList"/>
    <dgm:cxn modelId="{5254EFD3-B0B6-4B64-8D7C-B07245C143DF}" srcId="{7EF3A5B6-79D9-4396-AF54-82A9B6AD27EF}" destId="{1975E3EC-1B63-4A92-8AE1-B45753736D3B}" srcOrd="1" destOrd="0" parTransId="{AADB4786-6A81-4282-AC78-0A8A934D20F5}" sibTransId="{064E58E3-ABE5-4B6C-A9D5-490E17C8FEB2}"/>
    <dgm:cxn modelId="{C60F2EEB-976D-402D-84FF-994896E28AFB}" type="presOf" srcId="{1975E3EC-1B63-4A92-8AE1-B45753736D3B}" destId="{074F7F09-3A53-47D3-B098-D088574AD477}" srcOrd="0" destOrd="0" presId="urn:microsoft.com/office/officeart/2018/2/layout/IconVerticalSolidList"/>
    <dgm:cxn modelId="{0E2E22D3-F6ED-43BD-AA03-49129B55F313}" type="presParOf" srcId="{1D3DA7F0-9E5B-49EB-86E0-22329220FC23}" destId="{3D52EB81-A719-4547-AC9E-1E1E82683BD6}" srcOrd="0" destOrd="0" presId="urn:microsoft.com/office/officeart/2018/2/layout/IconVerticalSolidList"/>
    <dgm:cxn modelId="{CDC6133B-7915-4BEE-AC8F-C8B6E1C2B9BD}" type="presParOf" srcId="{3D52EB81-A719-4547-AC9E-1E1E82683BD6}" destId="{91937F47-4951-489C-954B-86A47B93CC9D}" srcOrd="0" destOrd="0" presId="urn:microsoft.com/office/officeart/2018/2/layout/IconVerticalSolidList"/>
    <dgm:cxn modelId="{3F62402B-B8E4-41B4-8F3C-FC5736ACE40A}" type="presParOf" srcId="{3D52EB81-A719-4547-AC9E-1E1E82683BD6}" destId="{76FB5C33-83EE-4D8F-8346-537CCBBE15BB}" srcOrd="1" destOrd="0" presId="urn:microsoft.com/office/officeart/2018/2/layout/IconVerticalSolidList"/>
    <dgm:cxn modelId="{5FFE3EB9-538B-4344-BD19-61AC09C3E123}" type="presParOf" srcId="{3D52EB81-A719-4547-AC9E-1E1E82683BD6}" destId="{4C52A5A3-2C52-4CAC-947A-6D98B8F54398}" srcOrd="2" destOrd="0" presId="urn:microsoft.com/office/officeart/2018/2/layout/IconVerticalSolidList"/>
    <dgm:cxn modelId="{993B1D83-254E-46A8-9991-D1E99C8D1487}" type="presParOf" srcId="{3D52EB81-A719-4547-AC9E-1E1E82683BD6}" destId="{715AD225-693E-4A9C-A7AE-1BDFC3631369}" srcOrd="3" destOrd="0" presId="urn:microsoft.com/office/officeart/2018/2/layout/IconVerticalSolidList"/>
    <dgm:cxn modelId="{03CD983C-1503-4DAB-BFD7-577D92F7D4A2}" type="presParOf" srcId="{1D3DA7F0-9E5B-49EB-86E0-22329220FC23}" destId="{B1457FA3-8E8E-40DF-8C64-634D5F0CE50A}" srcOrd="1" destOrd="0" presId="urn:microsoft.com/office/officeart/2018/2/layout/IconVerticalSolidList"/>
    <dgm:cxn modelId="{2C715C70-18BA-4CBC-B0A7-A3BE858ED87C}" type="presParOf" srcId="{1D3DA7F0-9E5B-49EB-86E0-22329220FC23}" destId="{AADBBD96-06CB-4085-87B7-3D9F22263A78}" srcOrd="2" destOrd="0" presId="urn:microsoft.com/office/officeart/2018/2/layout/IconVerticalSolidList"/>
    <dgm:cxn modelId="{18A91BA2-8F99-488B-A39F-C63C1361AD59}" type="presParOf" srcId="{AADBBD96-06CB-4085-87B7-3D9F22263A78}" destId="{E14B7717-37D1-4625-8C09-C591D48F584E}" srcOrd="0" destOrd="0" presId="urn:microsoft.com/office/officeart/2018/2/layout/IconVerticalSolidList"/>
    <dgm:cxn modelId="{50E466AF-154A-473F-8814-E4E26451B43E}" type="presParOf" srcId="{AADBBD96-06CB-4085-87B7-3D9F22263A78}" destId="{5CF39DD5-3283-48BB-ACFE-EBBFC9CDCA49}" srcOrd="1" destOrd="0" presId="urn:microsoft.com/office/officeart/2018/2/layout/IconVerticalSolidList"/>
    <dgm:cxn modelId="{5288FC0F-D01E-4408-AB51-ED5A40D3E54D}" type="presParOf" srcId="{AADBBD96-06CB-4085-87B7-3D9F22263A78}" destId="{B3C94056-37BD-41C3-B15E-42BE9630D687}" srcOrd="2" destOrd="0" presId="urn:microsoft.com/office/officeart/2018/2/layout/IconVerticalSolidList"/>
    <dgm:cxn modelId="{0318D42F-A9D4-4E89-B258-90C511C80EDD}" type="presParOf" srcId="{AADBBD96-06CB-4085-87B7-3D9F22263A78}" destId="{074F7F09-3A53-47D3-B098-D088574AD477}" srcOrd="3" destOrd="0" presId="urn:microsoft.com/office/officeart/2018/2/layout/IconVerticalSolidList"/>
    <dgm:cxn modelId="{489CA609-9E5A-416D-992C-1C7B5416C906}" type="presParOf" srcId="{1D3DA7F0-9E5B-49EB-86E0-22329220FC23}" destId="{3BFFD86B-72ED-4070-B057-8D00DD7311F7}" srcOrd="3" destOrd="0" presId="urn:microsoft.com/office/officeart/2018/2/layout/IconVerticalSolidList"/>
    <dgm:cxn modelId="{A1FF433E-097C-40CE-9E69-3CBA3A3A5DEA}" type="presParOf" srcId="{1D3DA7F0-9E5B-49EB-86E0-22329220FC23}" destId="{3DE864D9-AE4D-4187-AFE0-AD80B73AC959}" srcOrd="4" destOrd="0" presId="urn:microsoft.com/office/officeart/2018/2/layout/IconVerticalSolidList"/>
    <dgm:cxn modelId="{A018ECE5-BBA5-4B22-8E10-095827FDDF7D}" type="presParOf" srcId="{3DE864D9-AE4D-4187-AFE0-AD80B73AC959}" destId="{A884A842-FD43-48D9-AB42-064F1C3608AA}" srcOrd="0" destOrd="0" presId="urn:microsoft.com/office/officeart/2018/2/layout/IconVerticalSolidList"/>
    <dgm:cxn modelId="{062B86FB-F250-4199-85E1-8EBD12BAC4A9}" type="presParOf" srcId="{3DE864D9-AE4D-4187-AFE0-AD80B73AC959}" destId="{E1D9CC1E-3C04-48E3-8350-5F0FBB9E85BA}" srcOrd="1" destOrd="0" presId="urn:microsoft.com/office/officeart/2018/2/layout/IconVerticalSolidList"/>
    <dgm:cxn modelId="{7A2080A6-E638-45BC-930A-4888137C80A3}" type="presParOf" srcId="{3DE864D9-AE4D-4187-AFE0-AD80B73AC959}" destId="{1383F450-9FB2-4D2E-A2E1-F5F0D71A754F}" srcOrd="2" destOrd="0" presId="urn:microsoft.com/office/officeart/2018/2/layout/IconVerticalSolidList"/>
    <dgm:cxn modelId="{78D06B92-ED6A-4D91-ADAE-182B171FDD6C}" type="presParOf" srcId="{3DE864D9-AE4D-4187-AFE0-AD80B73AC959}" destId="{4BA354C4-4231-4BA4-B2D3-8CF759EEFF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D258B-A27B-1D4F-B26C-52A191D52929}">
      <dsp:nvSpPr>
        <dsp:cNvPr id="0" name=""/>
        <dsp:cNvSpPr/>
      </dsp:nvSpPr>
      <dsp:spPr>
        <a:xfrm>
          <a:off x="0" y="2406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CCE91C-9DF9-9743-9329-77887C2988F7}">
      <dsp:nvSpPr>
        <dsp:cNvPr id="0" name=""/>
        <dsp:cNvSpPr/>
      </dsp:nvSpPr>
      <dsp:spPr>
        <a:xfrm>
          <a:off x="0" y="2406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Maximize profit of Airbnb in NYC</a:t>
          </a:r>
        </a:p>
      </dsp:txBody>
      <dsp:txXfrm>
        <a:off x="0" y="2406"/>
        <a:ext cx="5607050" cy="820464"/>
      </dsp:txXfrm>
    </dsp:sp>
    <dsp:sp modelId="{4B30A3F1-EC82-3E4E-88CA-853230890278}">
      <dsp:nvSpPr>
        <dsp:cNvPr id="0" name=""/>
        <dsp:cNvSpPr/>
      </dsp:nvSpPr>
      <dsp:spPr>
        <a:xfrm>
          <a:off x="0" y="822870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A2CA18-2C5E-5048-B113-7FDA3AE57E11}">
      <dsp:nvSpPr>
        <dsp:cNvPr id="0" name=""/>
        <dsp:cNvSpPr/>
      </dsp:nvSpPr>
      <dsp:spPr>
        <a:xfrm>
          <a:off x="0" y="822870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Assumption: high </a:t>
          </a:r>
          <a:r>
            <a:rPr lang="en-US" sz="2400" kern="1200" dirty="0" err="1"/>
            <a:t>review_score_rating</a:t>
          </a:r>
          <a:r>
            <a:rPr lang="en-US" sz="2400" kern="1200" dirty="0"/>
            <a:t> can improve occupation rate</a:t>
          </a:r>
        </a:p>
      </dsp:txBody>
      <dsp:txXfrm>
        <a:off x="0" y="822870"/>
        <a:ext cx="5607050" cy="820464"/>
      </dsp:txXfrm>
    </dsp:sp>
    <dsp:sp modelId="{9CA121EA-9E87-1646-A8B0-81CC398693F8}">
      <dsp:nvSpPr>
        <dsp:cNvPr id="0" name=""/>
        <dsp:cNvSpPr/>
      </dsp:nvSpPr>
      <dsp:spPr>
        <a:xfrm>
          <a:off x="0" y="1643335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6E3103-C5CF-AD4E-A09A-A96B40F6E4FC}">
      <dsp:nvSpPr>
        <dsp:cNvPr id="0" name=""/>
        <dsp:cNvSpPr/>
      </dsp:nvSpPr>
      <dsp:spPr>
        <a:xfrm>
          <a:off x="0" y="1643335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Profit=Price*Occupation rate</a:t>
          </a:r>
        </a:p>
      </dsp:txBody>
      <dsp:txXfrm>
        <a:off x="0" y="1643335"/>
        <a:ext cx="5607050" cy="820464"/>
      </dsp:txXfrm>
    </dsp:sp>
    <dsp:sp modelId="{0FC4B103-D360-C848-A4AE-8B55AAD1EC4C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EB7776-4A01-064F-BAA8-55FAAAF96646}">
      <dsp:nvSpPr>
        <dsp:cNvPr id="0" name=""/>
        <dsp:cNvSpPr/>
      </dsp:nvSpPr>
      <dsp:spPr>
        <a:xfrm>
          <a:off x="0" y="2463799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Cost=Cleaning Fee</a:t>
          </a:r>
        </a:p>
      </dsp:txBody>
      <dsp:txXfrm>
        <a:off x="0" y="2463799"/>
        <a:ext cx="5607050" cy="820464"/>
      </dsp:txXfrm>
    </dsp:sp>
    <dsp:sp modelId="{3B10D376-0187-5C45-9917-BB91B3F42775}">
      <dsp:nvSpPr>
        <dsp:cNvPr id="0" name=""/>
        <dsp:cNvSpPr/>
      </dsp:nvSpPr>
      <dsp:spPr>
        <a:xfrm>
          <a:off x="0" y="3284264"/>
          <a:ext cx="5607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BBE90-0BC4-4447-A16E-95C4A7F748DB}">
      <dsp:nvSpPr>
        <dsp:cNvPr id="0" name=""/>
        <dsp:cNvSpPr/>
      </dsp:nvSpPr>
      <dsp:spPr>
        <a:xfrm>
          <a:off x="0" y="3284264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Goal: Improve </a:t>
          </a:r>
          <a:r>
            <a:rPr lang="en-US" sz="2400" kern="1200" dirty="0" err="1"/>
            <a:t>review_score_rating</a:t>
          </a:r>
          <a:endParaRPr lang="en-US" sz="2400" kern="1200" dirty="0"/>
        </a:p>
      </dsp:txBody>
      <dsp:txXfrm>
        <a:off x="0" y="3284264"/>
        <a:ext cx="5607050" cy="820464"/>
      </dsp:txXfrm>
    </dsp:sp>
    <dsp:sp modelId="{74F43F03-8067-B249-B80E-56676F0BD989}">
      <dsp:nvSpPr>
        <dsp:cNvPr id="0" name=""/>
        <dsp:cNvSpPr/>
      </dsp:nvSpPr>
      <dsp:spPr>
        <a:xfrm>
          <a:off x="0" y="410472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CEAD1D-55AA-1740-AA3B-75D910161890}">
      <dsp:nvSpPr>
        <dsp:cNvPr id="0" name=""/>
        <dsp:cNvSpPr/>
      </dsp:nvSpPr>
      <dsp:spPr>
        <a:xfrm>
          <a:off x="0" y="4104729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Find </a:t>
          </a:r>
          <a:r>
            <a:rPr lang="en-US" sz="2400" kern="1200" dirty="0" err="1"/>
            <a:t>FeatureTake</a:t>
          </a:r>
          <a:r>
            <a:rPr lang="en-US" sz="2400" kern="1200" dirty="0"/>
            <a:t> action to improve </a:t>
          </a:r>
          <a:r>
            <a:rPr lang="en-US" sz="2400" kern="1200" dirty="0" err="1"/>
            <a:t>review_score_rating</a:t>
          </a:r>
          <a:endParaRPr lang="en-US" sz="2400" kern="1200" dirty="0"/>
        </a:p>
      </dsp:txBody>
      <dsp:txXfrm>
        <a:off x="0" y="4104729"/>
        <a:ext cx="5607050" cy="820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37F47-4951-489C-954B-86A47B93CC9D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B5C33-83EE-4D8F-8346-537CCBBE15BB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AD225-693E-4A9C-A7AE-1BDFC3631369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Linear Regression</a:t>
          </a:r>
        </a:p>
      </dsp:txBody>
      <dsp:txXfrm>
        <a:off x="1740935" y="644"/>
        <a:ext cx="4410627" cy="1507303"/>
      </dsp:txXfrm>
    </dsp:sp>
    <dsp:sp modelId="{E14B7717-37D1-4625-8C09-C591D48F584E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39DD5-3283-48BB-ACFE-EBBFC9CDCA49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F7F09-3A53-47D3-B098-D088574AD477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Random Forest Regression </a:t>
          </a:r>
        </a:p>
      </dsp:txBody>
      <dsp:txXfrm>
        <a:off x="1740935" y="1884773"/>
        <a:ext cx="4410627" cy="1507303"/>
      </dsp:txXfrm>
    </dsp:sp>
    <dsp:sp modelId="{A884A842-FD43-48D9-AB42-064F1C3608AA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9CC1E-3C04-48E3-8350-5F0FBB9E85BA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354C4-4231-4BA4-B2D3-8CF759EEFF33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XG Boosting Regression </a:t>
          </a:r>
        </a:p>
      </dsp:txBody>
      <dsp:txXfrm>
        <a:off x="1740935" y="3768902"/>
        <a:ext cx="4410627" cy="150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64ABE-D742-3B46-A792-090ABA639980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42F31-1AD8-7248-A5DE-D7785E85A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LR: More Interpretation</a:t>
            </a:r>
          </a:p>
          <a:p>
            <a:r>
              <a:rPr lang="en-US" dirty="0"/>
              <a:t>RF: Randomly Select Sample with randomly select feature</a:t>
            </a:r>
          </a:p>
          <a:p>
            <a:r>
              <a:rPr lang="en-US" dirty="0"/>
              <a:t>GB: Quick learning ability, increase weight to improve weak leaner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42F31-1AD8-7248-A5DE-D7785E85AA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6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8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1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9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Monday, December 13, 2021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636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2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0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8E4735-C637-46A3-94EB-AB3AC4188D2F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0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December 13, 2021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369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rge and small balls in white">
            <a:extLst>
              <a:ext uri="{FF2B5EF4-FFF2-40B4-BE49-F238E27FC236}">
                <a16:creationId xmlns:a16="http://schemas.microsoft.com/office/drawing/2014/main" id="{F14564A4-9A56-4244-829C-EF9332CCA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EAE1C-8FAF-1D47-8AD8-8829E3D3D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Airbnb_rating_prediction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BC624-D227-F14C-B8F8-ECEDE8704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Jinxiang Yu</a:t>
            </a:r>
          </a:p>
        </p:txBody>
      </p:sp>
    </p:spTree>
    <p:extLst>
      <p:ext uri="{BB962C8B-B14F-4D97-AF65-F5344CB8AC3E}">
        <p14:creationId xmlns:p14="http://schemas.microsoft.com/office/powerpoint/2010/main" val="3864942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A835D-9CEB-C84F-B4C8-910CE4E0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Model Development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49C27D-DD42-4737-A588-30C206905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86689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301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835D-9CEB-C84F-B4C8-910CE4E0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78970-AC5B-324A-96B3-6D530677E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Absolute Percentage Error</a:t>
            </a:r>
          </a:p>
          <a:p>
            <a:r>
              <a:rPr lang="en-US" dirty="0"/>
              <a:t>ROOT Mean Square Error</a:t>
            </a:r>
          </a:p>
          <a:p>
            <a:r>
              <a:rPr lang="en-US" dirty="0"/>
              <a:t>Linear Regression:  (MAPE: 4.4,  RMSE:5.79)</a:t>
            </a:r>
          </a:p>
          <a:p>
            <a:r>
              <a:rPr lang="en-US" dirty="0"/>
              <a:t>Random Forest Regressor:  (MAPE: 4.3,  RMSE:5.85)</a:t>
            </a:r>
          </a:p>
          <a:p>
            <a:r>
              <a:rPr lang="en-US" dirty="0" err="1"/>
              <a:t>Xgboost</a:t>
            </a:r>
            <a:r>
              <a:rPr lang="en-US" dirty="0"/>
              <a:t> Regressor:  (MAPE: 5.37,  RMSE:6.29)</a:t>
            </a:r>
          </a:p>
          <a:p>
            <a:r>
              <a:rPr lang="en-US" dirty="0"/>
              <a:t>Model Selection: Linear Regression &amp; Random Forest Regression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85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835D-9CEB-C84F-B4C8-910CE4E0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09956"/>
            <a:ext cx="4486656" cy="877973"/>
          </a:xfrm>
        </p:spPr>
        <p:txBody>
          <a:bodyPr/>
          <a:lstStyle/>
          <a:p>
            <a:r>
              <a:rPr lang="en-US" dirty="0"/>
              <a:t>Model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16DA-E503-474A-B6C9-526BCC0C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1959429"/>
            <a:ext cx="3794760" cy="378452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Significant Feature</a:t>
            </a:r>
          </a:p>
          <a:p>
            <a:pPr lvl="1"/>
            <a:r>
              <a:rPr lang="en-US" sz="3200" dirty="0"/>
              <a:t>Linear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B10351-5532-3B4D-B947-3AA50254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123568"/>
            <a:ext cx="4815840" cy="673443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host_since</a:t>
            </a:r>
            <a:endParaRPr lang="en-US" dirty="0"/>
          </a:p>
          <a:p>
            <a:r>
              <a:rPr lang="en-US" b="1" dirty="0" err="1"/>
              <a:t>host_response_rate</a:t>
            </a:r>
            <a:endParaRPr lang="en-US" dirty="0"/>
          </a:p>
          <a:p>
            <a:r>
              <a:rPr lang="en-US" b="1" dirty="0" err="1"/>
              <a:t>host_is_superhost</a:t>
            </a:r>
            <a:endParaRPr lang="en-US" dirty="0"/>
          </a:p>
          <a:p>
            <a:r>
              <a:rPr lang="en-US" b="1" dirty="0" err="1"/>
              <a:t>host_identity_verified</a:t>
            </a:r>
            <a:endParaRPr lang="en-US" dirty="0"/>
          </a:p>
          <a:p>
            <a:r>
              <a:rPr lang="en-US" b="1" dirty="0"/>
              <a:t>accommodates</a:t>
            </a:r>
            <a:endParaRPr lang="en-US" dirty="0"/>
          </a:p>
          <a:p>
            <a:r>
              <a:rPr lang="en-US" b="1" dirty="0"/>
              <a:t>price</a:t>
            </a:r>
            <a:endParaRPr lang="en-US" dirty="0"/>
          </a:p>
          <a:p>
            <a:r>
              <a:rPr lang="en-US" b="1" dirty="0" err="1"/>
              <a:t>security_deposit</a:t>
            </a:r>
            <a:endParaRPr lang="en-US" dirty="0"/>
          </a:p>
          <a:p>
            <a:r>
              <a:rPr lang="en-US" b="1" dirty="0" err="1"/>
              <a:t>minimum_nights</a:t>
            </a:r>
            <a:endParaRPr lang="en-US" dirty="0"/>
          </a:p>
          <a:p>
            <a:r>
              <a:rPr lang="en-US" b="1" dirty="0" err="1"/>
              <a:t>minimum_nights_avg_ntm</a:t>
            </a:r>
            <a:endParaRPr lang="en-US" dirty="0"/>
          </a:p>
          <a:p>
            <a:r>
              <a:rPr lang="en-US" b="1" dirty="0"/>
              <a:t>availability_30</a:t>
            </a:r>
            <a:endParaRPr lang="en-US" dirty="0"/>
          </a:p>
          <a:p>
            <a:r>
              <a:rPr lang="en-US" b="1" dirty="0"/>
              <a:t>availability_365</a:t>
            </a:r>
            <a:endParaRPr lang="en-US" dirty="0"/>
          </a:p>
          <a:p>
            <a:r>
              <a:rPr lang="en-US" b="1" dirty="0" err="1"/>
              <a:t>number_of_reviews</a:t>
            </a:r>
            <a:endParaRPr lang="en-US" dirty="0"/>
          </a:p>
          <a:p>
            <a:r>
              <a:rPr lang="en-US" b="1" dirty="0" err="1"/>
              <a:t>review_scores_communication</a:t>
            </a:r>
            <a:endParaRPr lang="en-US" dirty="0"/>
          </a:p>
          <a:p>
            <a:r>
              <a:rPr lang="en-US" b="1" dirty="0" err="1"/>
              <a:t>review_scores_location</a:t>
            </a:r>
            <a:endParaRPr lang="en-US" dirty="0"/>
          </a:p>
          <a:p>
            <a:r>
              <a:rPr lang="en-US" b="1" dirty="0" err="1"/>
              <a:t>instant_bookable</a:t>
            </a:r>
            <a:endParaRPr lang="en-US" dirty="0"/>
          </a:p>
          <a:p>
            <a:r>
              <a:rPr lang="en-US" b="1" dirty="0" err="1"/>
              <a:t>require_guest_phone_verification</a:t>
            </a:r>
            <a:endParaRPr lang="en-US" dirty="0"/>
          </a:p>
          <a:p>
            <a:r>
              <a:rPr lang="en-US" b="1" dirty="0" err="1"/>
              <a:t>review_diff</a:t>
            </a:r>
            <a:endParaRPr lang="en-US" dirty="0"/>
          </a:p>
          <a:p>
            <a:r>
              <a:rPr lang="en-US" b="1" dirty="0" err="1"/>
              <a:t>host_response_time_within</a:t>
            </a:r>
            <a:r>
              <a:rPr lang="en-US" b="1" dirty="0"/>
              <a:t> a few hours</a:t>
            </a:r>
            <a:endParaRPr lang="en-US" dirty="0"/>
          </a:p>
          <a:p>
            <a:r>
              <a:rPr lang="en-US" b="1" dirty="0" err="1"/>
              <a:t>host_response_time_within</a:t>
            </a:r>
            <a:r>
              <a:rPr lang="en-US" b="1" dirty="0"/>
              <a:t> an hour</a:t>
            </a:r>
            <a:endParaRPr lang="en-US" dirty="0"/>
          </a:p>
          <a:p>
            <a:r>
              <a:rPr lang="en-US" b="1" dirty="0" err="1"/>
              <a:t>cancellation_policy_moderate</a:t>
            </a:r>
            <a:endParaRPr lang="en-US" dirty="0"/>
          </a:p>
          <a:p>
            <a:r>
              <a:rPr lang="en-US" b="1" dirty="0"/>
              <a:t>cancellation_policy_super_strict_60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9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835D-9CEB-C84F-B4C8-910CE4E0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Model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16DA-E503-474A-B6C9-526BCC0C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317751"/>
            <a:ext cx="3063765" cy="44577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 Selection (</a:t>
            </a:r>
            <a:r>
              <a:rPr lang="en-US" dirty="0"/>
              <a:t>Random Forest 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 err="1"/>
              <a:t>Review_score_communication</a:t>
            </a:r>
            <a:endParaRPr lang="en-US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 err="1"/>
              <a:t>Review_score_location</a:t>
            </a:r>
            <a:endParaRPr lang="en-US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 err="1"/>
              <a:t>Review_diff</a:t>
            </a:r>
            <a:endParaRPr lang="en-US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 err="1"/>
              <a:t>Number_of_reviews</a:t>
            </a:r>
            <a:endParaRPr lang="en-US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 err="1"/>
              <a:t>Host_since</a:t>
            </a:r>
            <a:endParaRPr lang="en-US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Availability 365/30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Accommodates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Minimum nights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Cancel policy moderate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/>
              <a:t>Host Response Time Few hours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40C5D88E-2FC2-F24B-83CA-EA3B50C44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629" y="0"/>
            <a:ext cx="793071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9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3CBE-8566-084A-A364-0134511A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44A8-4105-184E-814D-E36281C0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location (not review score) affect price</a:t>
            </a:r>
          </a:p>
          <a:p>
            <a:r>
              <a:rPr lang="en-US" dirty="0"/>
              <a:t>Object factors: Location/Communication/Price </a:t>
            </a:r>
          </a:p>
          <a:p>
            <a:r>
              <a:rPr lang="en-US" dirty="0"/>
              <a:t>Market factors: Review Frequency/#of Reviews/</a:t>
            </a:r>
            <a:r>
              <a:rPr lang="en-US" dirty="0" err="1"/>
              <a:t>Host_since</a:t>
            </a:r>
            <a:endParaRPr lang="en-US" dirty="0"/>
          </a:p>
          <a:p>
            <a:r>
              <a:rPr lang="en-US" dirty="0"/>
              <a:t>Subject factors: Availability/Accommodates/Min nights/Cancel Policy Moderate/ Host Response Few Hours</a:t>
            </a:r>
          </a:p>
          <a:p>
            <a:r>
              <a:rPr lang="en-US" dirty="0"/>
              <a:t>Non-related factors: Property Type/Room Type</a:t>
            </a:r>
          </a:p>
        </p:txBody>
      </p:sp>
    </p:spTree>
    <p:extLst>
      <p:ext uri="{BB962C8B-B14F-4D97-AF65-F5344CB8AC3E}">
        <p14:creationId xmlns:p14="http://schemas.microsoft.com/office/powerpoint/2010/main" val="3070482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835D-9CEB-C84F-B4C8-910CE4E0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16DA-E503-474A-B6C9-526BCC0C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Models with Grid Search of Hyper Parameters</a:t>
            </a:r>
          </a:p>
          <a:p>
            <a:r>
              <a:rPr lang="en-US" dirty="0"/>
              <a:t>NLP sentiment analysis on host attitude on customers </a:t>
            </a:r>
          </a:p>
          <a:p>
            <a:r>
              <a:rPr lang="en-US" dirty="0"/>
              <a:t>Segmentation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6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5D941-5FF8-4C41-BEEA-3624244F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Problem statement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9A0910E-44C4-4139-A502-C6C69638B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35689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9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9414-00DC-0E47-B917-ADB93A9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br>
              <a:rPr lang="en-US" dirty="0"/>
            </a:br>
            <a:r>
              <a:rPr lang="en-US" dirty="0"/>
              <a:t>(missing 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C795-07E8-F34C-9A29-5647248A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rows in NY state</a:t>
            </a:r>
          </a:p>
          <a:p>
            <a:r>
              <a:rPr lang="en-US" dirty="0"/>
              <a:t>Learn about the business meaning of feature, delete unrelated features</a:t>
            </a:r>
          </a:p>
          <a:p>
            <a:r>
              <a:rPr lang="en-US" dirty="0"/>
              <a:t>Calculate missing percentage for each column</a:t>
            </a:r>
          </a:p>
          <a:p>
            <a:r>
              <a:rPr lang="en-US" dirty="0"/>
              <a:t>Delete columns&gt;80% missing</a:t>
            </a:r>
          </a:p>
          <a:p>
            <a:r>
              <a:rPr lang="en-US" dirty="0"/>
              <a:t>Correlation Matrix, delete highly-correlated feature</a:t>
            </a:r>
          </a:p>
          <a:p>
            <a:r>
              <a:rPr lang="en-US" dirty="0"/>
              <a:t>Delete rows&lt;=20% missing</a:t>
            </a:r>
          </a:p>
          <a:p>
            <a:r>
              <a:rPr lang="en-US" dirty="0"/>
              <a:t>Impute mean/null/0 with &lt;=5% missing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8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6948-9383-6D4A-8A22-6F5F5289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7" y="120631"/>
            <a:ext cx="11860004" cy="11887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/>
              <a:t>Delete columns with &gt;=80% percentage and high correlation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D11E567D-B4E7-4441-9718-D42D21269F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862" y="1477109"/>
            <a:ext cx="4499542" cy="5260260"/>
          </a:xfrm>
        </p:spPr>
      </p:pic>
      <p:pic>
        <p:nvPicPr>
          <p:cNvPr id="12" name="Content Placeholder 11" descr="A picture containing text, black, scoreboard, colorful&#10;&#10;Description automatically generated">
            <a:extLst>
              <a:ext uri="{FF2B5EF4-FFF2-40B4-BE49-F238E27FC236}">
                <a16:creationId xmlns:a16="http://schemas.microsoft.com/office/drawing/2014/main" id="{9652C35E-588E-7849-8C2E-31CF22C911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57447" y="1477109"/>
            <a:ext cx="6564922" cy="5260260"/>
          </a:xfrm>
        </p:spPr>
      </p:pic>
    </p:spTree>
    <p:extLst>
      <p:ext uri="{BB962C8B-B14F-4D97-AF65-F5344CB8AC3E}">
        <p14:creationId xmlns:p14="http://schemas.microsoft.com/office/powerpoint/2010/main" val="29615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7FE-62D1-8747-BC23-72C3B692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br>
              <a:rPr lang="en-US" dirty="0"/>
            </a:br>
            <a:r>
              <a:rPr lang="en-US" dirty="0"/>
              <a:t>(data type &amp; Outliers)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9E3E-0460-244A-A5EF-15091E3A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 about Data Type of Each Column</a:t>
            </a:r>
          </a:p>
          <a:p>
            <a:r>
              <a:rPr lang="en-US" dirty="0"/>
              <a:t>Change Boolean to 0&amp;1</a:t>
            </a:r>
          </a:p>
          <a:p>
            <a:r>
              <a:rPr lang="en-US" dirty="0"/>
              <a:t>One hot encoding for categorical type</a:t>
            </a:r>
          </a:p>
          <a:p>
            <a:r>
              <a:rPr lang="en-US" dirty="0"/>
              <a:t>String to Numerical/Datetime type</a:t>
            </a:r>
          </a:p>
          <a:p>
            <a:r>
              <a:rPr lang="en-US" dirty="0"/>
              <a:t>Use </a:t>
            </a:r>
            <a:r>
              <a:rPr lang="en-US" dirty="0" err="1"/>
              <a:t>zipcode</a:t>
            </a:r>
            <a:r>
              <a:rPr lang="en-US" dirty="0"/>
              <a:t> as index, simplify city according to 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Delete outliers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9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1A4E3-2CF4-F94B-A783-952F5EAE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Explore data analysis: </a:t>
            </a:r>
            <a:br>
              <a:rPr lang="en-US" sz="2600" dirty="0">
                <a:solidFill>
                  <a:srgbClr val="FFFFFF"/>
                </a:solidFill>
              </a:rPr>
            </a:b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73C8-A0E0-1B4E-81BD-A490429F6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Check Price Related Features</a:t>
            </a:r>
          </a:p>
          <a:p>
            <a:pPr lvl="1"/>
            <a:r>
              <a:rPr lang="en-US" dirty="0"/>
              <a:t>Check Review-Score Related Features</a:t>
            </a:r>
          </a:p>
          <a:p>
            <a:pPr lvl="1"/>
            <a:r>
              <a:rPr lang="en-US" dirty="0"/>
              <a:t>Chi-square test for categorical variable correlation</a:t>
            </a:r>
          </a:p>
          <a:p>
            <a:pPr lvl="1"/>
            <a:r>
              <a:rPr lang="en-US" dirty="0" err="1"/>
              <a:t>Anova</a:t>
            </a:r>
            <a:r>
              <a:rPr lang="en-US" dirty="0"/>
              <a:t> for correlation between categorical variable and numerical variable</a:t>
            </a:r>
          </a:p>
          <a:p>
            <a:pPr lvl="1"/>
            <a:r>
              <a:rPr lang="en-US" dirty="0"/>
              <a:t>T-test for Boolean variable</a:t>
            </a:r>
          </a:p>
          <a:p>
            <a:pPr lvl="1"/>
            <a:r>
              <a:rPr lang="en-US" dirty="0"/>
              <a:t>Histogram check normal distribution for independent variables</a:t>
            </a:r>
          </a:p>
          <a:p>
            <a:pPr lvl="1"/>
            <a:r>
              <a:rPr lang="en-US" dirty="0"/>
              <a:t>Scatter plot check correlation between independent variable and target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8E11-C13A-6743-895C-93085B13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Price related Factors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4D56B3E-A534-6945-9EB2-B255DCEE7E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9612" r="-2" b="-2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CC81C325-848D-6C4F-8B3E-244DC1C818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1325" r="3" b="3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739110-01CD-5042-8FD8-CF5BDA1B030A}"/>
              </a:ext>
            </a:extLst>
          </p:cNvPr>
          <p:cNvSpPr txBox="1"/>
          <p:nvPr/>
        </p:nvSpPr>
        <p:spPr>
          <a:xfrm>
            <a:off x="2825261" y="940121"/>
            <a:ext cx="248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Review_Score_Rating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A448D-1836-B44F-A0AD-B102149C7405}"/>
              </a:ext>
            </a:extLst>
          </p:cNvPr>
          <p:cNvSpPr txBox="1"/>
          <p:nvPr/>
        </p:nvSpPr>
        <p:spPr>
          <a:xfrm>
            <a:off x="8697296" y="940121"/>
            <a:ext cx="112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60854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3E7B-6F82-DA47-A9DE-67174553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6" y="4952683"/>
            <a:ext cx="10579608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Review_score_rating related FACTORs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2BA14CF9-25BC-F74E-BE1E-9411EFDC4E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8758" r="-2" b="5629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C4A40DB6-41A9-EA42-8131-FB1DF17645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6104" r="3" b="2931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006014-EB61-FD4F-A307-5DAB9887A977}"/>
              </a:ext>
            </a:extLst>
          </p:cNvPr>
          <p:cNvSpPr txBox="1"/>
          <p:nvPr/>
        </p:nvSpPr>
        <p:spPr>
          <a:xfrm>
            <a:off x="2379785" y="44547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6763D-8C32-2B4C-8DC6-83DB2A0F476F}"/>
              </a:ext>
            </a:extLst>
          </p:cNvPr>
          <p:cNvSpPr txBox="1"/>
          <p:nvPr/>
        </p:nvSpPr>
        <p:spPr>
          <a:xfrm>
            <a:off x="7959969" y="518595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 Policy</a:t>
            </a:r>
          </a:p>
        </p:txBody>
      </p:sp>
    </p:spTree>
    <p:extLst>
      <p:ext uri="{BB962C8B-B14F-4D97-AF65-F5344CB8AC3E}">
        <p14:creationId xmlns:p14="http://schemas.microsoft.com/office/powerpoint/2010/main" val="308420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3E7B-6F82-DA47-A9DE-67174553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62" y="4952683"/>
            <a:ext cx="1091184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Review_score_rating related FACTORs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DD958F5D-6399-A545-949D-0C8A47902F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47" r="-2" b="-2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07010515-02F1-544B-9B88-FD036CB094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2726" r="3" b="5117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BC182E-7079-144B-BA74-419E3075BF15}"/>
              </a:ext>
            </a:extLst>
          </p:cNvPr>
          <p:cNvSpPr txBox="1"/>
          <p:nvPr/>
        </p:nvSpPr>
        <p:spPr>
          <a:xfrm>
            <a:off x="2860431" y="246185"/>
            <a:ext cx="148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 Type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09F9C-3986-A647-BC29-C2005D0C0CA7}"/>
              </a:ext>
            </a:extLst>
          </p:cNvPr>
          <p:cNvSpPr txBox="1"/>
          <p:nvPr/>
        </p:nvSpPr>
        <p:spPr>
          <a:xfrm>
            <a:off x="7748954" y="328246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Response Time</a:t>
            </a:r>
          </a:p>
        </p:txBody>
      </p:sp>
    </p:spTree>
    <p:extLst>
      <p:ext uri="{BB962C8B-B14F-4D97-AF65-F5344CB8AC3E}">
        <p14:creationId xmlns:p14="http://schemas.microsoft.com/office/powerpoint/2010/main" val="27499361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565</Words>
  <Application>Microsoft Macintosh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Airbnb_rating_prediction</vt:lpstr>
      <vt:lpstr>Problem statement</vt:lpstr>
      <vt:lpstr>Data pre-processing (missing value)</vt:lpstr>
      <vt:lpstr>Delete columns with &gt;=80% percentage and high correlation </vt:lpstr>
      <vt:lpstr>DATA PRE-PROCESSING (data type &amp; Outliers)</vt:lpstr>
      <vt:lpstr>Explore data analysis:  </vt:lpstr>
      <vt:lpstr>Price related Factors</vt:lpstr>
      <vt:lpstr>Review_score_rating related FACTORs</vt:lpstr>
      <vt:lpstr>Review_score_rating related FACTORs</vt:lpstr>
      <vt:lpstr>Model Development</vt:lpstr>
      <vt:lpstr>Model Evaluation</vt:lpstr>
      <vt:lpstr>Model Interpretation</vt:lpstr>
      <vt:lpstr>Model Interpretation</vt:lpstr>
      <vt:lpstr>Conclusion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Loan_default_prediction</dc:title>
  <dc:creator>Microsoft Office User</dc:creator>
  <cp:lastModifiedBy>Microsoft Office User</cp:lastModifiedBy>
  <cp:revision>10</cp:revision>
  <dcterms:created xsi:type="dcterms:W3CDTF">2021-06-25T11:20:50Z</dcterms:created>
  <dcterms:modified xsi:type="dcterms:W3CDTF">2021-12-14T05:05:14Z</dcterms:modified>
</cp:coreProperties>
</file>