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66" r:id="rId6"/>
    <p:sldId id="269" r:id="rId7"/>
    <p:sldId id="274" r:id="rId8"/>
    <p:sldId id="275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9"/>
    <p:restoredTop sz="94560"/>
  </p:normalViewPr>
  <p:slideViewPr>
    <p:cSldViewPr snapToGrid="0" snapToObjects="1">
      <p:cViewPr varScale="1">
        <p:scale>
          <a:sx n="102" d="100"/>
          <a:sy n="10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3301F-F68D-4884-B918-5EAFEA25925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A1FB74-AA6D-4455-A20F-90FAAA49B161}">
      <dgm:prSet/>
      <dgm:spPr/>
      <dgm:t>
        <a:bodyPr/>
        <a:lstStyle/>
        <a:p>
          <a:r>
            <a:rPr lang="en-US" dirty="0"/>
            <a:t>Predict SP500_Index Future Price</a:t>
          </a:r>
        </a:p>
      </dgm:t>
    </dgm:pt>
    <dgm:pt modelId="{590205EF-A58E-450C-8C81-218DCD3D932F}" type="parTrans" cxnId="{053D8528-9A68-4AAE-964B-EC07D0DFC98B}">
      <dgm:prSet/>
      <dgm:spPr/>
      <dgm:t>
        <a:bodyPr/>
        <a:lstStyle/>
        <a:p>
          <a:endParaRPr lang="en-US"/>
        </a:p>
      </dgm:t>
    </dgm:pt>
    <dgm:pt modelId="{D2BA05B3-D32D-4D9E-91A3-8F94E14FC579}" type="sibTrans" cxnId="{053D8528-9A68-4AAE-964B-EC07D0DFC98B}">
      <dgm:prSet/>
      <dgm:spPr/>
      <dgm:t>
        <a:bodyPr/>
        <a:lstStyle/>
        <a:p>
          <a:endParaRPr lang="en-US"/>
        </a:p>
      </dgm:t>
    </dgm:pt>
    <dgm:pt modelId="{1D126C75-EDC3-4B71-8FE1-B99D168BC43A}">
      <dgm:prSet/>
      <dgm:spPr/>
      <dgm:t>
        <a:bodyPr/>
        <a:lstStyle/>
        <a:p>
          <a:r>
            <a:rPr lang="en-US" dirty="0"/>
            <a:t>Method: Time Series</a:t>
          </a:r>
        </a:p>
      </dgm:t>
    </dgm:pt>
    <dgm:pt modelId="{C909D5AF-095B-4615-A78D-6138C2D29113}" type="parTrans" cxnId="{81D9F648-61F9-4A3B-8953-B905B0306F30}">
      <dgm:prSet/>
      <dgm:spPr/>
      <dgm:t>
        <a:bodyPr/>
        <a:lstStyle/>
        <a:p>
          <a:endParaRPr lang="en-US"/>
        </a:p>
      </dgm:t>
    </dgm:pt>
    <dgm:pt modelId="{66974EE8-FFF7-4FAE-BFE6-3DF5798AB848}" type="sibTrans" cxnId="{81D9F648-61F9-4A3B-8953-B905B0306F30}">
      <dgm:prSet/>
      <dgm:spPr/>
      <dgm:t>
        <a:bodyPr/>
        <a:lstStyle/>
        <a:p>
          <a:endParaRPr lang="en-US"/>
        </a:p>
      </dgm:t>
    </dgm:pt>
    <dgm:pt modelId="{7FDF2A61-DD2B-43D1-8426-172E75D4C270}">
      <dgm:prSet/>
      <dgm:spPr/>
      <dgm:t>
        <a:bodyPr/>
        <a:lstStyle/>
        <a:p>
          <a:r>
            <a:rPr lang="en-US" dirty="0"/>
            <a:t>Feature</a:t>
          </a:r>
          <a:r>
            <a:rPr lang="en-US" baseline="0" dirty="0"/>
            <a:t> Engineering</a:t>
          </a:r>
          <a:endParaRPr lang="en-US" dirty="0"/>
        </a:p>
      </dgm:t>
    </dgm:pt>
    <dgm:pt modelId="{B57D0484-3DA1-41C6-BFF2-404A04E46572}" type="parTrans" cxnId="{6DE4725F-D7E5-4869-9F35-02A072AE36EE}">
      <dgm:prSet/>
      <dgm:spPr/>
      <dgm:t>
        <a:bodyPr/>
        <a:lstStyle/>
        <a:p>
          <a:endParaRPr lang="en-US"/>
        </a:p>
      </dgm:t>
    </dgm:pt>
    <dgm:pt modelId="{05E733B3-FBC4-4B0E-B208-3F96D2F6F1EF}" type="sibTrans" cxnId="{6DE4725F-D7E5-4869-9F35-02A072AE36EE}">
      <dgm:prSet/>
      <dgm:spPr/>
      <dgm:t>
        <a:bodyPr/>
        <a:lstStyle/>
        <a:p>
          <a:endParaRPr lang="en-US"/>
        </a:p>
      </dgm:t>
    </dgm:pt>
    <dgm:pt modelId="{A5BAFD96-DD2D-40C5-A15C-17BF4C9695DF}">
      <dgm:prSet/>
      <dgm:spPr/>
      <dgm:t>
        <a:bodyPr/>
        <a:lstStyle/>
        <a:p>
          <a:r>
            <a:rPr lang="en-US" dirty="0"/>
            <a:t>Lags and Moving Average</a:t>
          </a:r>
        </a:p>
      </dgm:t>
    </dgm:pt>
    <dgm:pt modelId="{33F6BA85-C7C8-4F9D-94E4-9CA65DFD696C}" type="parTrans" cxnId="{408E5E05-7E03-4666-862B-53EA94CF826B}">
      <dgm:prSet/>
      <dgm:spPr/>
      <dgm:t>
        <a:bodyPr/>
        <a:lstStyle/>
        <a:p>
          <a:endParaRPr lang="en-US"/>
        </a:p>
      </dgm:t>
    </dgm:pt>
    <dgm:pt modelId="{4D88187E-C5E6-4074-B718-FA858966B8A2}" type="sibTrans" cxnId="{408E5E05-7E03-4666-862B-53EA94CF826B}">
      <dgm:prSet/>
      <dgm:spPr/>
      <dgm:t>
        <a:bodyPr/>
        <a:lstStyle/>
        <a:p>
          <a:endParaRPr lang="en-US"/>
        </a:p>
      </dgm:t>
    </dgm:pt>
    <dgm:pt modelId="{2C058200-899A-4191-893F-A8E728056BD6}">
      <dgm:prSet/>
      <dgm:spPr/>
      <dgm:t>
        <a:bodyPr/>
        <a:lstStyle/>
        <a:p>
          <a:r>
            <a:rPr lang="en-US" dirty="0"/>
            <a:t>Target Variable:  Adj Close</a:t>
          </a:r>
        </a:p>
      </dgm:t>
    </dgm:pt>
    <dgm:pt modelId="{BE90D0B9-6E53-4331-AC69-172B2AC32979}" type="parTrans" cxnId="{C9D64FD2-2758-4D93-BE36-3D5CB2D5990B}">
      <dgm:prSet/>
      <dgm:spPr/>
      <dgm:t>
        <a:bodyPr/>
        <a:lstStyle/>
        <a:p>
          <a:endParaRPr lang="en-US"/>
        </a:p>
      </dgm:t>
    </dgm:pt>
    <dgm:pt modelId="{D85A9830-183C-4836-873D-7310ECCE9B44}" type="sibTrans" cxnId="{C9D64FD2-2758-4D93-BE36-3D5CB2D5990B}">
      <dgm:prSet/>
      <dgm:spPr/>
      <dgm:t>
        <a:bodyPr/>
        <a:lstStyle/>
        <a:p>
          <a:endParaRPr lang="en-US"/>
        </a:p>
      </dgm:t>
    </dgm:pt>
    <dgm:pt modelId="{D2DD0974-2734-4F99-9214-D0B277B07C18}">
      <dgm:prSet/>
      <dgm:spPr/>
      <dgm:t>
        <a:bodyPr/>
        <a:lstStyle/>
        <a:p>
          <a:endParaRPr lang="en-US" dirty="0"/>
        </a:p>
      </dgm:t>
    </dgm:pt>
    <dgm:pt modelId="{5C129D1C-4358-4B51-85FE-B13A951F952A}" type="parTrans" cxnId="{FF6496BD-8704-476E-A8BF-33DA3F05B3F9}">
      <dgm:prSet/>
      <dgm:spPr/>
      <dgm:t>
        <a:bodyPr/>
        <a:lstStyle/>
        <a:p>
          <a:endParaRPr lang="en-US"/>
        </a:p>
      </dgm:t>
    </dgm:pt>
    <dgm:pt modelId="{DF0AE38A-FCB6-4E3E-840B-C2B92577063B}" type="sibTrans" cxnId="{FF6496BD-8704-476E-A8BF-33DA3F05B3F9}">
      <dgm:prSet/>
      <dgm:spPr/>
      <dgm:t>
        <a:bodyPr/>
        <a:lstStyle/>
        <a:p>
          <a:endParaRPr lang="en-US"/>
        </a:p>
      </dgm:t>
    </dgm:pt>
    <dgm:pt modelId="{8F86D94D-3416-FC48-9FBA-C2AD8500AAD9}" type="pres">
      <dgm:prSet presAssocID="{A8F3301F-F68D-4884-B918-5EAFEA25925A}" presName="linear" presStyleCnt="0">
        <dgm:presLayoutVars>
          <dgm:animLvl val="lvl"/>
          <dgm:resizeHandles val="exact"/>
        </dgm:presLayoutVars>
      </dgm:prSet>
      <dgm:spPr/>
    </dgm:pt>
    <dgm:pt modelId="{4892073D-07AE-3845-9985-32169AEA1287}" type="pres">
      <dgm:prSet presAssocID="{01A1FB74-AA6D-4455-A20F-90FAAA49B1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7F5D17D-62ED-EA4F-82A7-526650B6C168}" type="pres">
      <dgm:prSet presAssocID="{D2BA05B3-D32D-4D9E-91A3-8F94E14FC579}" presName="spacer" presStyleCnt="0"/>
      <dgm:spPr/>
    </dgm:pt>
    <dgm:pt modelId="{0530AEC4-26F1-894B-AED5-DC4B66F4C254}" type="pres">
      <dgm:prSet presAssocID="{1D126C75-EDC3-4B71-8FE1-B99D168BC43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6ED88E6-DBC8-574E-8151-5FDA2EFF9AC9}" type="pres">
      <dgm:prSet presAssocID="{66974EE8-FFF7-4FAE-BFE6-3DF5798AB848}" presName="spacer" presStyleCnt="0"/>
      <dgm:spPr/>
    </dgm:pt>
    <dgm:pt modelId="{7EC8624F-BAB3-4146-A466-F9504E03C667}" type="pres">
      <dgm:prSet presAssocID="{7FDF2A61-DD2B-43D1-8426-172E75D4C2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3308D6-8D74-3B43-A4DD-02086DDCEFC9}" type="pres">
      <dgm:prSet presAssocID="{05E733B3-FBC4-4B0E-B208-3F96D2F6F1EF}" presName="spacer" presStyleCnt="0"/>
      <dgm:spPr/>
    </dgm:pt>
    <dgm:pt modelId="{AF1FDA6B-1F31-6A4E-BF60-8A26B24E8F1E}" type="pres">
      <dgm:prSet presAssocID="{A5BAFD96-DD2D-40C5-A15C-17BF4C9695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3B3173A-50CD-CD40-B987-CEB285011828}" type="pres">
      <dgm:prSet presAssocID="{4D88187E-C5E6-4074-B718-FA858966B8A2}" presName="spacer" presStyleCnt="0"/>
      <dgm:spPr/>
    </dgm:pt>
    <dgm:pt modelId="{1EB70A4C-ED8D-CE48-92B4-F65564C25F93}" type="pres">
      <dgm:prSet presAssocID="{2C058200-899A-4191-893F-A8E728056B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8E5611D-8C43-A647-BB02-4694A8B8161A}" type="pres">
      <dgm:prSet presAssocID="{D85A9830-183C-4836-873D-7310ECCE9B44}" presName="spacer" presStyleCnt="0"/>
      <dgm:spPr/>
    </dgm:pt>
    <dgm:pt modelId="{0E8CD181-ADD4-D34C-A78C-476AFD007F99}" type="pres">
      <dgm:prSet presAssocID="{D2DD0974-2734-4F99-9214-D0B277B07C1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51A6702-F449-8848-AC2C-1227EE13D853}" type="presOf" srcId="{A8F3301F-F68D-4884-B918-5EAFEA25925A}" destId="{8F86D94D-3416-FC48-9FBA-C2AD8500AAD9}" srcOrd="0" destOrd="0" presId="urn:microsoft.com/office/officeart/2005/8/layout/vList2"/>
    <dgm:cxn modelId="{408E5E05-7E03-4666-862B-53EA94CF826B}" srcId="{A8F3301F-F68D-4884-B918-5EAFEA25925A}" destId="{A5BAFD96-DD2D-40C5-A15C-17BF4C9695DF}" srcOrd="3" destOrd="0" parTransId="{33F6BA85-C7C8-4F9D-94E4-9CA65DFD696C}" sibTransId="{4D88187E-C5E6-4074-B718-FA858966B8A2}"/>
    <dgm:cxn modelId="{053D8528-9A68-4AAE-964B-EC07D0DFC98B}" srcId="{A8F3301F-F68D-4884-B918-5EAFEA25925A}" destId="{01A1FB74-AA6D-4455-A20F-90FAAA49B161}" srcOrd="0" destOrd="0" parTransId="{590205EF-A58E-450C-8C81-218DCD3D932F}" sibTransId="{D2BA05B3-D32D-4D9E-91A3-8F94E14FC579}"/>
    <dgm:cxn modelId="{81D9F648-61F9-4A3B-8953-B905B0306F30}" srcId="{A8F3301F-F68D-4884-B918-5EAFEA25925A}" destId="{1D126C75-EDC3-4B71-8FE1-B99D168BC43A}" srcOrd="1" destOrd="0" parTransId="{C909D5AF-095B-4615-A78D-6138C2D29113}" sibTransId="{66974EE8-FFF7-4FAE-BFE6-3DF5798AB848}"/>
    <dgm:cxn modelId="{0C68AC4A-2DAE-654E-BA2D-E98305117DFB}" type="presOf" srcId="{D2DD0974-2734-4F99-9214-D0B277B07C18}" destId="{0E8CD181-ADD4-D34C-A78C-476AFD007F99}" srcOrd="0" destOrd="0" presId="urn:microsoft.com/office/officeart/2005/8/layout/vList2"/>
    <dgm:cxn modelId="{CD97F25B-FE8C-8540-8650-FAEA007CC0DB}" type="presOf" srcId="{01A1FB74-AA6D-4455-A20F-90FAAA49B161}" destId="{4892073D-07AE-3845-9985-32169AEA1287}" srcOrd="0" destOrd="0" presId="urn:microsoft.com/office/officeart/2005/8/layout/vList2"/>
    <dgm:cxn modelId="{63E7355C-029A-1049-8681-52FA1D8242D3}" type="presOf" srcId="{1D126C75-EDC3-4B71-8FE1-B99D168BC43A}" destId="{0530AEC4-26F1-894B-AED5-DC4B66F4C254}" srcOrd="0" destOrd="0" presId="urn:microsoft.com/office/officeart/2005/8/layout/vList2"/>
    <dgm:cxn modelId="{6DE4725F-D7E5-4869-9F35-02A072AE36EE}" srcId="{A8F3301F-F68D-4884-B918-5EAFEA25925A}" destId="{7FDF2A61-DD2B-43D1-8426-172E75D4C270}" srcOrd="2" destOrd="0" parTransId="{B57D0484-3DA1-41C6-BFF2-404A04E46572}" sibTransId="{05E733B3-FBC4-4B0E-B208-3F96D2F6F1EF}"/>
    <dgm:cxn modelId="{67CBBB7C-04D7-3749-A858-AC968CFD03BF}" type="presOf" srcId="{A5BAFD96-DD2D-40C5-A15C-17BF4C9695DF}" destId="{AF1FDA6B-1F31-6A4E-BF60-8A26B24E8F1E}" srcOrd="0" destOrd="0" presId="urn:microsoft.com/office/officeart/2005/8/layout/vList2"/>
    <dgm:cxn modelId="{090ED29B-F089-4B4A-9561-43AAA7D96319}" type="presOf" srcId="{2C058200-899A-4191-893F-A8E728056BD6}" destId="{1EB70A4C-ED8D-CE48-92B4-F65564C25F93}" srcOrd="0" destOrd="0" presId="urn:microsoft.com/office/officeart/2005/8/layout/vList2"/>
    <dgm:cxn modelId="{EB5CA8AE-7ED0-7141-A8E9-3D08119D6C72}" type="presOf" srcId="{7FDF2A61-DD2B-43D1-8426-172E75D4C270}" destId="{7EC8624F-BAB3-4146-A466-F9504E03C667}" srcOrd="0" destOrd="0" presId="urn:microsoft.com/office/officeart/2005/8/layout/vList2"/>
    <dgm:cxn modelId="{FF6496BD-8704-476E-A8BF-33DA3F05B3F9}" srcId="{A8F3301F-F68D-4884-B918-5EAFEA25925A}" destId="{D2DD0974-2734-4F99-9214-D0B277B07C18}" srcOrd="5" destOrd="0" parTransId="{5C129D1C-4358-4B51-85FE-B13A951F952A}" sibTransId="{DF0AE38A-FCB6-4E3E-840B-C2B92577063B}"/>
    <dgm:cxn modelId="{C9D64FD2-2758-4D93-BE36-3D5CB2D5990B}" srcId="{A8F3301F-F68D-4884-B918-5EAFEA25925A}" destId="{2C058200-899A-4191-893F-A8E728056BD6}" srcOrd="4" destOrd="0" parTransId="{BE90D0B9-6E53-4331-AC69-172B2AC32979}" sibTransId="{D85A9830-183C-4836-873D-7310ECCE9B44}"/>
    <dgm:cxn modelId="{50E31CD0-FAFC-E44A-AE4B-EE1567A6BBE0}" type="presParOf" srcId="{8F86D94D-3416-FC48-9FBA-C2AD8500AAD9}" destId="{4892073D-07AE-3845-9985-32169AEA1287}" srcOrd="0" destOrd="0" presId="urn:microsoft.com/office/officeart/2005/8/layout/vList2"/>
    <dgm:cxn modelId="{ADC33A41-2CC0-B34F-B2F2-C6655D35E168}" type="presParOf" srcId="{8F86D94D-3416-FC48-9FBA-C2AD8500AAD9}" destId="{97F5D17D-62ED-EA4F-82A7-526650B6C168}" srcOrd="1" destOrd="0" presId="urn:microsoft.com/office/officeart/2005/8/layout/vList2"/>
    <dgm:cxn modelId="{65E0B263-9876-6940-80A5-A43684850A33}" type="presParOf" srcId="{8F86D94D-3416-FC48-9FBA-C2AD8500AAD9}" destId="{0530AEC4-26F1-894B-AED5-DC4B66F4C254}" srcOrd="2" destOrd="0" presId="urn:microsoft.com/office/officeart/2005/8/layout/vList2"/>
    <dgm:cxn modelId="{C0671E73-62A9-8E4E-B4AF-FE2CD507AA21}" type="presParOf" srcId="{8F86D94D-3416-FC48-9FBA-C2AD8500AAD9}" destId="{96ED88E6-DBC8-574E-8151-5FDA2EFF9AC9}" srcOrd="3" destOrd="0" presId="urn:microsoft.com/office/officeart/2005/8/layout/vList2"/>
    <dgm:cxn modelId="{81A51CFF-A159-7844-91A1-CEEBC7A69982}" type="presParOf" srcId="{8F86D94D-3416-FC48-9FBA-C2AD8500AAD9}" destId="{7EC8624F-BAB3-4146-A466-F9504E03C667}" srcOrd="4" destOrd="0" presId="urn:microsoft.com/office/officeart/2005/8/layout/vList2"/>
    <dgm:cxn modelId="{C98D154B-F00B-5440-A536-368BEC2044EB}" type="presParOf" srcId="{8F86D94D-3416-FC48-9FBA-C2AD8500AAD9}" destId="{BD3308D6-8D74-3B43-A4DD-02086DDCEFC9}" srcOrd="5" destOrd="0" presId="urn:microsoft.com/office/officeart/2005/8/layout/vList2"/>
    <dgm:cxn modelId="{98CCBFA9-9B9A-B949-B88E-11C190221025}" type="presParOf" srcId="{8F86D94D-3416-FC48-9FBA-C2AD8500AAD9}" destId="{AF1FDA6B-1F31-6A4E-BF60-8A26B24E8F1E}" srcOrd="6" destOrd="0" presId="urn:microsoft.com/office/officeart/2005/8/layout/vList2"/>
    <dgm:cxn modelId="{96B9C4A2-95C4-214B-8498-88048BD9C0FD}" type="presParOf" srcId="{8F86D94D-3416-FC48-9FBA-C2AD8500AAD9}" destId="{13B3173A-50CD-CD40-B987-CEB285011828}" srcOrd="7" destOrd="0" presId="urn:microsoft.com/office/officeart/2005/8/layout/vList2"/>
    <dgm:cxn modelId="{3A830AAA-A4A8-F749-ADE0-F5FE956B07D8}" type="presParOf" srcId="{8F86D94D-3416-FC48-9FBA-C2AD8500AAD9}" destId="{1EB70A4C-ED8D-CE48-92B4-F65564C25F93}" srcOrd="8" destOrd="0" presId="urn:microsoft.com/office/officeart/2005/8/layout/vList2"/>
    <dgm:cxn modelId="{78C0CB4F-52DE-4C4E-B9A6-252233F10621}" type="presParOf" srcId="{8F86D94D-3416-FC48-9FBA-C2AD8500AAD9}" destId="{08E5611D-8C43-A647-BB02-4694A8B8161A}" srcOrd="9" destOrd="0" presId="urn:microsoft.com/office/officeart/2005/8/layout/vList2"/>
    <dgm:cxn modelId="{5AF3288A-F28A-0D48-88C3-B30A002F7A91}" type="presParOf" srcId="{8F86D94D-3416-FC48-9FBA-C2AD8500AAD9}" destId="{0E8CD181-ADD4-D34C-A78C-476AFD007F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073D-07AE-3845-9985-32169AEA1287}">
      <dsp:nvSpPr>
        <dsp:cNvPr id="0" name=""/>
        <dsp:cNvSpPr/>
      </dsp:nvSpPr>
      <dsp:spPr>
        <a:xfrm>
          <a:off x="0" y="141799"/>
          <a:ext cx="5607050" cy="702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Predict SP500_Index Future Price</a:t>
          </a:r>
        </a:p>
      </dsp:txBody>
      <dsp:txXfrm>
        <a:off x="34269" y="176068"/>
        <a:ext cx="5538512" cy="633462"/>
      </dsp:txXfrm>
    </dsp:sp>
    <dsp:sp modelId="{0530AEC4-26F1-894B-AED5-DC4B66F4C254}">
      <dsp:nvSpPr>
        <dsp:cNvPr id="0" name=""/>
        <dsp:cNvSpPr/>
      </dsp:nvSpPr>
      <dsp:spPr>
        <a:xfrm>
          <a:off x="0" y="930199"/>
          <a:ext cx="5607050" cy="7020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Method: Time Series</a:t>
          </a:r>
        </a:p>
      </dsp:txBody>
      <dsp:txXfrm>
        <a:off x="34269" y="964468"/>
        <a:ext cx="5538512" cy="633462"/>
      </dsp:txXfrm>
    </dsp:sp>
    <dsp:sp modelId="{7EC8624F-BAB3-4146-A466-F9504E03C667}">
      <dsp:nvSpPr>
        <dsp:cNvPr id="0" name=""/>
        <dsp:cNvSpPr/>
      </dsp:nvSpPr>
      <dsp:spPr>
        <a:xfrm>
          <a:off x="0" y="1718599"/>
          <a:ext cx="5607050" cy="7020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</a:t>
          </a:r>
          <a:r>
            <a:rPr lang="en-US" sz="3000" kern="1200" baseline="0" dirty="0"/>
            <a:t> Engineering</a:t>
          </a:r>
          <a:endParaRPr lang="en-US" sz="3000" kern="1200" dirty="0"/>
        </a:p>
      </dsp:txBody>
      <dsp:txXfrm>
        <a:off x="34269" y="1752868"/>
        <a:ext cx="5538512" cy="633462"/>
      </dsp:txXfrm>
    </dsp:sp>
    <dsp:sp modelId="{AF1FDA6B-1F31-6A4E-BF60-8A26B24E8F1E}">
      <dsp:nvSpPr>
        <dsp:cNvPr id="0" name=""/>
        <dsp:cNvSpPr/>
      </dsp:nvSpPr>
      <dsp:spPr>
        <a:xfrm>
          <a:off x="0" y="2507000"/>
          <a:ext cx="5607050" cy="7020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Lags and Moving Average</a:t>
          </a:r>
        </a:p>
      </dsp:txBody>
      <dsp:txXfrm>
        <a:off x="34269" y="2541269"/>
        <a:ext cx="5538512" cy="633462"/>
      </dsp:txXfrm>
    </dsp:sp>
    <dsp:sp modelId="{1EB70A4C-ED8D-CE48-92B4-F65564C25F93}">
      <dsp:nvSpPr>
        <dsp:cNvPr id="0" name=""/>
        <dsp:cNvSpPr/>
      </dsp:nvSpPr>
      <dsp:spPr>
        <a:xfrm>
          <a:off x="0" y="3295400"/>
          <a:ext cx="5607050" cy="7020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Target Variable:  Adj Close</a:t>
          </a:r>
        </a:p>
      </dsp:txBody>
      <dsp:txXfrm>
        <a:off x="34269" y="3329669"/>
        <a:ext cx="5538512" cy="633462"/>
      </dsp:txXfrm>
    </dsp:sp>
    <dsp:sp modelId="{0E8CD181-ADD4-D34C-A78C-476AFD007F99}">
      <dsp:nvSpPr>
        <dsp:cNvPr id="0" name=""/>
        <dsp:cNvSpPr/>
      </dsp:nvSpPr>
      <dsp:spPr>
        <a:xfrm>
          <a:off x="0" y="4083800"/>
          <a:ext cx="5607050" cy="702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4269" y="4118069"/>
        <a:ext cx="5538512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64ABE-D742-3B46-A792-090ABA63998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2F31-1AD8-7248-A5DE-D7785E85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8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December 14,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63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8E4735-C637-46A3-94EB-AB3AC4188D2F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December 14,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369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rge and small balls in white">
            <a:extLst>
              <a:ext uri="{FF2B5EF4-FFF2-40B4-BE49-F238E27FC236}">
                <a16:creationId xmlns:a16="http://schemas.microsoft.com/office/drawing/2014/main" id="{F14564A4-9A56-4244-829C-EF9332CCA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EAE1C-8FAF-1D47-8AD8-8829E3D3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SP500_PRICE_prediction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BC624-D227-F14C-B8F8-ECEDE8704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Jinxiang Yu</a:t>
            </a:r>
          </a:p>
        </p:txBody>
      </p:sp>
    </p:spTree>
    <p:extLst>
      <p:ext uri="{BB962C8B-B14F-4D97-AF65-F5344CB8AC3E}">
        <p14:creationId xmlns:p14="http://schemas.microsoft.com/office/powerpoint/2010/main" val="386494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D3E7B-6F82-DA47-A9DE-67174553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TIME SERIES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116DC69-E239-C641-B03F-A21CF4B311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981" r="13018" b="2"/>
          <a:stretch/>
        </p:blipFill>
        <p:spPr>
          <a:xfrm>
            <a:off x="20" y="10"/>
            <a:ext cx="6062452" cy="3428989"/>
          </a:xfrm>
          <a:prstGeom prst="rect">
            <a:avLst/>
          </a:prstGeom>
        </p:spPr>
      </p:pic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2A483A3-FC15-B943-8626-7EBE574AF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2" r="-1" b="-1"/>
          <a:stretch/>
        </p:blipFill>
        <p:spPr>
          <a:xfrm>
            <a:off x="6129528" y="-1"/>
            <a:ext cx="6062472" cy="342899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447847C-8204-49F8-803E-156702366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MAE</a:t>
            </a:r>
            <a:r>
              <a:rPr lang="en-US" dirty="0">
                <a:solidFill>
                  <a:schemeClr val="bg1"/>
                </a:solidFill>
              </a:rPr>
              <a:t>: 5.56</a:t>
            </a:r>
          </a:p>
          <a:p>
            <a:r>
              <a:rPr lang="en-US" dirty="0">
                <a:solidFill>
                  <a:schemeClr val="bg1"/>
                </a:solidFill>
              </a:rPr>
              <a:t>RMSE: 8.65</a:t>
            </a:r>
          </a:p>
          <a:p>
            <a:r>
              <a:rPr lang="en-US" dirty="0">
                <a:solidFill>
                  <a:schemeClr val="bg1"/>
                </a:solidFill>
              </a:rPr>
              <a:t>MAPE: 0.003</a:t>
            </a:r>
          </a:p>
        </p:txBody>
      </p:sp>
    </p:spTree>
    <p:extLst>
      <p:ext uri="{BB962C8B-B14F-4D97-AF65-F5344CB8AC3E}">
        <p14:creationId xmlns:p14="http://schemas.microsoft.com/office/powerpoint/2010/main" val="27499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5D941-5FF8-4C41-BEEA-3624244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Problem statement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9A0910E-44C4-4139-A502-C6C69638B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44479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9414-00DC-0E47-B917-ADB93A9C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0"/>
            <a:ext cx="7729729" cy="2832501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preprocessing &amp; feature engineering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dirty="0"/>
              <a:t>moving average, open, high, low, standard deviation are high correlated, finally decided to use time, volume and moving average as independent variables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F2FA6E-11B0-1E49-BA59-F0C47564A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9" r="3" b="3"/>
          <a:stretch/>
        </p:blipFill>
        <p:spPr>
          <a:xfrm>
            <a:off x="692912" y="856423"/>
            <a:ext cx="2580894" cy="2002258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0B714E07-FDAA-1248-8B6F-9D6A0E9E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72" y="967145"/>
            <a:ext cx="2580895" cy="1780817"/>
          </a:xfrm>
          <a:prstGeom prst="rect">
            <a:avLst/>
          </a:prstGeom>
        </p:spPr>
      </p:pic>
      <p:pic>
        <p:nvPicPr>
          <p:cNvPr id="7" name="Content Placeholder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0A60E48-0843-5041-94EF-DA4A692853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12676" b="5"/>
          <a:stretch/>
        </p:blipFill>
        <p:spPr>
          <a:xfrm>
            <a:off x="6176433" y="856415"/>
            <a:ext cx="2580895" cy="2002277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33221E7-A82C-7549-841F-0805911CF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193" y="1625272"/>
            <a:ext cx="2580895" cy="464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C795-07E8-F34C-9A29-5647248AF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8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8E7FE-62D1-8747-BC23-72C3B692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Eda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(Scatter plot: Left Skewed)</a:t>
            </a:r>
          </a:p>
        </p:txBody>
      </p:sp>
      <p:pic>
        <p:nvPicPr>
          <p:cNvPr id="6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B6D9D6F-F906-494A-914F-06BFE2501D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6072" y="643467"/>
            <a:ext cx="3903189" cy="2576105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07AB1A-88D6-B444-BF49-CBC16D7A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50" y="643468"/>
            <a:ext cx="3802367" cy="25761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9E3E-0460-244A-A5EF-15091E3A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9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4E3-2CF4-F94B-A783-952F5EAEB7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Plot of ADJ Close</a:t>
            </a:r>
            <a:br>
              <a:rPr lang="en-US" sz="2600" dirty="0">
                <a:solidFill>
                  <a:srgbClr val="FFFFFF"/>
                </a:solidFill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913A68A-B970-2040-AB9D-5A4A6366B5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818559"/>
            <a:ext cx="4271963" cy="2741707"/>
          </a:xfrm>
        </p:spPr>
      </p:pic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4AB4791-6224-6545-9162-AC249FC702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8" y="2865056"/>
            <a:ext cx="4270375" cy="2648713"/>
          </a:xfrm>
        </p:spPr>
      </p:pic>
    </p:spTree>
    <p:extLst>
      <p:ext uri="{BB962C8B-B14F-4D97-AF65-F5344CB8AC3E}">
        <p14:creationId xmlns:p14="http://schemas.microsoft.com/office/powerpoint/2010/main" val="35522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8E11-C13A-6743-895C-93085B13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ACF&amp;PACF of adj close</a:t>
            </a:r>
          </a:p>
        </p:txBody>
      </p:sp>
      <p:pic>
        <p:nvPicPr>
          <p:cNvPr id="12" name="Content Placeholder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BCCEEDAF-2442-164A-8D2D-E4784774A6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745894"/>
            <a:ext cx="4271963" cy="2887037"/>
          </a:xfrm>
        </p:spPr>
      </p:pic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4235CD4A-74D9-2C4E-837F-41355702B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8" y="2738789"/>
            <a:ext cx="4270375" cy="2901247"/>
          </a:xfrm>
        </p:spPr>
      </p:pic>
    </p:spTree>
    <p:extLst>
      <p:ext uri="{BB962C8B-B14F-4D97-AF65-F5344CB8AC3E}">
        <p14:creationId xmlns:p14="http://schemas.microsoft.com/office/powerpoint/2010/main" val="260854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B8E11-C13A-6743-895C-93085B13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LOG of adj close</a:t>
            </a:r>
            <a:br>
              <a:rPr lang="en-US" sz="3200" dirty="0"/>
            </a:br>
            <a:r>
              <a:rPr lang="en-US" sz="3200" dirty="0"/>
              <a:t>(SPSS: 0.01)</a:t>
            </a:r>
          </a:p>
        </p:txBody>
      </p:sp>
      <p:pic>
        <p:nvPicPr>
          <p:cNvPr id="4" name="Content Placeholder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9F4A8E3-DECC-4E46-A6B6-092CE4CE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1" y="1389372"/>
            <a:ext cx="3430863" cy="1698277"/>
          </a:xfrm>
          <a:prstGeom prst="rect">
            <a:avLst/>
          </a:prstGeo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DA73F5D6-68D1-1F48-93F7-C1E5C6AF2D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92507" y="1218384"/>
            <a:ext cx="3429000" cy="2040254"/>
          </a:xfrm>
          <a:prstGeom prst="rect">
            <a:avLst/>
          </a:prstGeo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0D853FEB-73BA-6343-9792-74612D8BF6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996090" y="1221111"/>
            <a:ext cx="3408850" cy="20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3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B8E11-C13A-6743-895C-93085B13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DIFF OF ADJ CLOSE</a:t>
            </a:r>
            <a:br>
              <a:rPr lang="en-US" sz="3200" dirty="0"/>
            </a:br>
            <a:r>
              <a:rPr lang="en-US" sz="3200" dirty="0"/>
              <a:t>(SPSS: 0.068)</a:t>
            </a:r>
          </a:p>
        </p:txBody>
      </p:sp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DE43451F-8AE5-714C-AE9A-97F9E23CEE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7061" y="1271763"/>
            <a:ext cx="3430863" cy="1933494"/>
          </a:xfrm>
          <a:prstGeom prst="rect">
            <a:avLst/>
          </a:prstGeom>
        </p:spPr>
      </p:pic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B4A22D2E-A6B3-9347-98F2-CC3FE895B8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92507" y="1218384"/>
            <a:ext cx="3429000" cy="2040254"/>
          </a:xfrm>
          <a:prstGeom prst="rect">
            <a:avLst/>
          </a:prstGeo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4C0214B-D806-7840-BCAA-58A26DD7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90" y="1186028"/>
            <a:ext cx="3408850" cy="21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3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3E7B-6F82-DA47-A9DE-67174553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DICKY FULLER TEST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(P-VALUE)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F3F6A90-85D6-6E4E-B970-4FFD8443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ADJ-CLOSE: 0.99</a:t>
            </a:r>
          </a:p>
          <a:p>
            <a:r>
              <a:rPr lang="en-US">
                <a:solidFill>
                  <a:schemeClr val="bg1"/>
                </a:solidFill>
              </a:rPr>
              <a:t>Y-DIFF: 8.670139e-26</a:t>
            </a:r>
          </a:p>
        </p:txBody>
      </p:sp>
    </p:spTree>
    <p:extLst>
      <p:ext uri="{BB962C8B-B14F-4D97-AF65-F5344CB8AC3E}">
        <p14:creationId xmlns:p14="http://schemas.microsoft.com/office/powerpoint/2010/main" val="308420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131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SP500_PRICE_prediction</vt:lpstr>
      <vt:lpstr>Problem statement</vt:lpstr>
      <vt:lpstr>Data preprocessing &amp; feature engineering moving average, open, high, low, standard deviation are high correlated, finally decided to use time, volume and moving average as independent variables   </vt:lpstr>
      <vt:lpstr>Eda (Scatter plot: Left Skewed)</vt:lpstr>
      <vt:lpstr>Plot of ADJ Close </vt:lpstr>
      <vt:lpstr>ACF&amp;PACF of adj close</vt:lpstr>
      <vt:lpstr>LOG of adj close (SPSS: 0.01)</vt:lpstr>
      <vt:lpstr>DIFF OF ADJ CLOSE (SPSS: 0.068)</vt:lpstr>
      <vt:lpstr>DICKY FULLER TEST (P-VALUE)</vt:lpstr>
      <vt:lpstr>TIME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Loan_default_prediction</dc:title>
  <dc:creator>Microsoft Office User</dc:creator>
  <cp:lastModifiedBy>Microsoft Office User</cp:lastModifiedBy>
  <cp:revision>13</cp:revision>
  <dcterms:created xsi:type="dcterms:W3CDTF">2021-06-25T11:20:50Z</dcterms:created>
  <dcterms:modified xsi:type="dcterms:W3CDTF">2021-12-14T05:29:02Z</dcterms:modified>
</cp:coreProperties>
</file>