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59" d="100"/>
          <a:sy n="59" d="100"/>
        </p:scale>
        <p:origin x="3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70227_60925_1124.png.jpeg" descr="70227_60925_1124.png.jpeg"/>
          <p:cNvPicPr>
            <a:picLocks noChangeAspect="1"/>
          </p:cNvPicPr>
          <p:nvPr/>
        </p:nvPicPr>
        <p:blipFill>
          <a:blip r:embed="rId2">
            <a:alphaModFix amt="75000"/>
          </a:blip>
          <a:srcRect r="9315" b="1222"/>
          <a:stretch>
            <a:fillRect/>
          </a:stretch>
        </p:blipFill>
        <p:spPr>
          <a:xfrm>
            <a:off x="-15875" y="-56754"/>
            <a:ext cx="24416314" cy="1382968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2021.07.02…"/>
          <p:cNvSpPr txBox="1">
            <a:spLocks noGrp="1"/>
          </p:cNvSpPr>
          <p:nvPr>
            <p:ph type="body" idx="21"/>
          </p:nvPr>
        </p:nvSpPr>
        <p:spPr>
          <a:xfrm>
            <a:off x="1219200" y="10982259"/>
            <a:ext cx="21945599" cy="16096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25500">
              <a:defRPr sz="3000" spc="-29"/>
            </a:pPr>
            <a:r>
              <a:t>2021.07.02</a:t>
            </a:r>
          </a:p>
          <a:p>
            <a:pPr defTabSz="825500">
              <a:defRPr sz="3000" spc="-29"/>
            </a:pPr>
            <a:r>
              <a:t>AI 04 장보아</a:t>
            </a:r>
          </a:p>
        </p:txBody>
      </p:sp>
      <p:sp>
        <p:nvSpPr>
          <p:cNvPr id="153" name="Breast Cancer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292095">
              <a:defRPr sz="12032" spc="-120"/>
            </a:pPr>
            <a:r>
              <a:t>Breast Cancer </a:t>
            </a:r>
          </a:p>
          <a:p>
            <a:pPr defTabSz="2292095">
              <a:defRPr sz="12032" spc="-120"/>
            </a:pPr>
            <a:r>
              <a:t>Recurrence Problem</a:t>
            </a:r>
          </a:p>
        </p:txBody>
      </p:sp>
      <p:sp>
        <p:nvSpPr>
          <p:cNvPr id="154" name="유방암 재발 예측 문제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유방암 재발 예측 문제</a:t>
            </a:r>
          </a:p>
        </p:txBody>
      </p:sp>
      <p:pic>
        <p:nvPicPr>
          <p:cNvPr id="155" name="png-clipart-breast-cancer-awareness-month-pink-ribbon-awareness-ribbon-logo-corel-draw-ribbon-logo-thumbnail-removebg-preview.png" descr="png-clipart-breast-cancer-awareness-month-pink-ribbon-awareness-ribbon-logo-corel-draw-ribbon-logo-thumbnai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849" y="10039488"/>
            <a:ext cx="3495237" cy="3495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egree of Malignant vs. Tumor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Degree of Malignant vs. Tumor Size</a:t>
            </a:r>
          </a:p>
        </p:txBody>
      </p:sp>
      <p:pic>
        <p:nvPicPr>
          <p:cNvPr id="212" name="다운로드 (12).png" descr="다운로드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8" y="2977550"/>
            <a:ext cx="9612161" cy="10547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다운로드 (2).png" descr="다운로드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363" y="5485442"/>
            <a:ext cx="12692230" cy="5531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clusions &amp; Futur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 &amp; Future Work</a:t>
            </a:r>
          </a:p>
        </p:txBody>
      </p:sp>
      <p:sp>
        <p:nvSpPr>
          <p:cNvPr id="216" name="Random Forest Classification 모델 방법을 사용하였을 때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794" indent="-518794" defTabSz="2316421">
              <a:spcBef>
                <a:spcPts val="2200"/>
              </a:spcBef>
              <a:defRPr sz="4180"/>
            </a:pPr>
            <a:r>
              <a:rPr dirty="0"/>
              <a:t>Random Forest Classification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방법을</a:t>
            </a:r>
            <a:r>
              <a:rPr dirty="0"/>
              <a:t> </a:t>
            </a:r>
            <a:r>
              <a:rPr dirty="0" err="1"/>
              <a:t>사용하였을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, </a:t>
            </a:r>
          </a:p>
          <a:p>
            <a:pPr marL="1037589" lvl="1" indent="-518794" defTabSz="2316421">
              <a:spcBef>
                <a:spcPts val="2200"/>
              </a:spcBef>
              <a:defRPr sz="4180"/>
            </a:pPr>
            <a:r>
              <a:rPr dirty="0"/>
              <a:t>Accuracy:</a:t>
            </a:r>
          </a:p>
          <a:p>
            <a:pPr marL="1556384" lvl="2" indent="-518794" defTabSz="2316421">
              <a:spcBef>
                <a:spcPts val="2200"/>
              </a:spcBef>
              <a:defRPr sz="4180"/>
            </a:pPr>
            <a:r>
              <a:rPr dirty="0" err="1"/>
              <a:t>훈련</a:t>
            </a:r>
            <a:r>
              <a:rPr dirty="0"/>
              <a:t> </a:t>
            </a:r>
            <a:r>
              <a:rPr dirty="0" err="1"/>
              <a:t>정확도</a:t>
            </a:r>
            <a:r>
              <a:rPr dirty="0"/>
              <a:t>: 0.89, 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정확도</a:t>
            </a:r>
            <a:r>
              <a:rPr dirty="0"/>
              <a:t>: 0.71       -&gt; </a:t>
            </a:r>
            <a:r>
              <a:rPr dirty="0" err="1"/>
              <a:t>약간의</a:t>
            </a:r>
            <a:r>
              <a:rPr dirty="0"/>
              <a:t> </a:t>
            </a:r>
            <a:r>
              <a:rPr dirty="0" err="1"/>
              <a:t>과적합</a:t>
            </a:r>
            <a:r>
              <a:rPr dirty="0"/>
              <a:t> </a:t>
            </a:r>
            <a:r>
              <a:rPr dirty="0" err="1"/>
              <a:t>존재</a:t>
            </a:r>
            <a:endParaRPr dirty="0"/>
          </a:p>
          <a:p>
            <a:pPr marL="1037589" lvl="1" indent="-518794" defTabSz="2316421">
              <a:spcBef>
                <a:spcPts val="2200"/>
              </a:spcBef>
              <a:defRPr sz="4180"/>
            </a:pPr>
            <a:r>
              <a:rPr dirty="0"/>
              <a:t>F1 Score:</a:t>
            </a:r>
          </a:p>
          <a:p>
            <a:pPr marL="1556384" lvl="2" indent="-518794" defTabSz="2316421">
              <a:spcBef>
                <a:spcPts val="2200"/>
              </a:spcBef>
              <a:defRPr sz="4180"/>
            </a:pPr>
            <a:r>
              <a:rPr dirty="0" err="1"/>
              <a:t>훈련</a:t>
            </a:r>
            <a:r>
              <a:rPr dirty="0"/>
              <a:t> F1 score: 0.78, </a:t>
            </a:r>
            <a:r>
              <a:rPr dirty="0" err="1"/>
              <a:t>테스트</a:t>
            </a:r>
            <a:r>
              <a:rPr dirty="0"/>
              <a:t> F1 score: 0.43  -&gt; 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데이터의</a:t>
            </a:r>
            <a:r>
              <a:rPr dirty="0"/>
              <a:t> F1 Score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적절</a:t>
            </a:r>
            <a:endParaRPr dirty="0"/>
          </a:p>
          <a:p>
            <a:pPr marL="518794" indent="-518794" defTabSz="2316421">
              <a:spcBef>
                <a:spcPts val="2200"/>
              </a:spcBef>
              <a:defRPr sz="4180"/>
            </a:pPr>
            <a:r>
              <a:rPr dirty="0" err="1"/>
              <a:t>유방암</a:t>
            </a:r>
            <a:r>
              <a:rPr dirty="0"/>
              <a:t> </a:t>
            </a:r>
            <a:r>
              <a:rPr dirty="0" err="1"/>
              <a:t>재발에</a:t>
            </a:r>
            <a:r>
              <a:rPr dirty="0"/>
              <a:t> </a:t>
            </a:r>
            <a:r>
              <a:rPr dirty="0" err="1"/>
              <a:t>영향을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위험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degree of </a:t>
            </a:r>
            <a:r>
              <a:rPr dirty="0" err="1"/>
              <a:t>malignant와</a:t>
            </a:r>
            <a:r>
              <a:rPr dirty="0"/>
              <a:t> tumor size </a:t>
            </a:r>
            <a:r>
              <a:rPr dirty="0" err="1"/>
              <a:t>로</a:t>
            </a:r>
            <a:r>
              <a:rPr dirty="0"/>
              <a:t>, </a:t>
            </a:r>
            <a:r>
              <a:rPr dirty="0" err="1"/>
              <a:t>암의</a:t>
            </a:r>
            <a:r>
              <a:rPr dirty="0"/>
              <a:t> </a:t>
            </a:r>
            <a:r>
              <a:rPr lang="ko-KR" altLang="en-US" dirty="0"/>
              <a:t>악성 </a:t>
            </a:r>
            <a:r>
              <a:rPr dirty="0" err="1"/>
              <a:t>등급이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, </a:t>
            </a:r>
            <a:r>
              <a:rPr dirty="0" err="1"/>
              <a:t>종양의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클수록</a:t>
            </a:r>
            <a:r>
              <a:rPr dirty="0"/>
              <a:t> </a:t>
            </a:r>
            <a:r>
              <a:rPr dirty="0" err="1"/>
              <a:t>유방암의</a:t>
            </a:r>
            <a:r>
              <a:rPr dirty="0"/>
              <a:t> </a:t>
            </a:r>
            <a:r>
              <a:rPr dirty="0" err="1"/>
              <a:t>재발</a:t>
            </a:r>
            <a:r>
              <a:rPr dirty="0"/>
              <a:t> </a:t>
            </a:r>
            <a:r>
              <a:rPr dirty="0" err="1"/>
              <a:t>가능성이</a:t>
            </a:r>
            <a:r>
              <a:rPr dirty="0"/>
              <a:t> </a:t>
            </a:r>
            <a:r>
              <a:rPr dirty="0" err="1"/>
              <a:t>높습니다</a:t>
            </a:r>
            <a:r>
              <a:rPr dirty="0"/>
              <a:t>. </a:t>
            </a:r>
          </a:p>
          <a:p>
            <a:pPr marL="518794" indent="-518794" defTabSz="2316421">
              <a:spcBef>
                <a:spcPts val="2200"/>
              </a:spcBef>
              <a:defRPr sz="4180"/>
            </a:pPr>
            <a:r>
              <a:rPr dirty="0" err="1"/>
              <a:t>이후에</a:t>
            </a:r>
            <a:r>
              <a:rPr dirty="0"/>
              <a:t> </a:t>
            </a:r>
            <a:r>
              <a:rPr dirty="0" err="1"/>
              <a:t>방대한</a:t>
            </a:r>
            <a:r>
              <a:rPr dirty="0"/>
              <a:t> </a:t>
            </a:r>
            <a:r>
              <a:rPr dirty="0" err="1"/>
              <a:t>데이터와</a:t>
            </a:r>
            <a:r>
              <a:rPr dirty="0"/>
              <a:t> </a:t>
            </a:r>
            <a:r>
              <a:rPr dirty="0" err="1"/>
              <a:t>유방암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dirty="0" err="1"/>
              <a:t>이미지</a:t>
            </a:r>
            <a:r>
              <a:rPr dirty="0"/>
              <a:t>, </a:t>
            </a:r>
            <a:r>
              <a:rPr dirty="0" err="1"/>
              <a:t>영상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, </a:t>
            </a:r>
            <a:r>
              <a:rPr dirty="0" err="1"/>
              <a:t>임상데이터를</a:t>
            </a:r>
            <a:r>
              <a:rPr dirty="0"/>
              <a:t> </a:t>
            </a:r>
            <a:r>
              <a:rPr dirty="0" err="1"/>
              <a:t>활용하여</a:t>
            </a:r>
            <a:r>
              <a:rPr dirty="0"/>
              <a:t> </a:t>
            </a:r>
            <a:r>
              <a:rPr dirty="0" err="1"/>
              <a:t>유방암을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정확하고</a:t>
            </a:r>
            <a:r>
              <a:rPr dirty="0"/>
              <a:t> </a:t>
            </a:r>
            <a:r>
              <a:rPr dirty="0" err="1"/>
              <a:t>빠르게</a:t>
            </a:r>
            <a:r>
              <a:rPr dirty="0"/>
              <a:t> </a:t>
            </a:r>
            <a:r>
              <a:rPr dirty="0" err="1"/>
              <a:t>진단할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모델을</a:t>
            </a:r>
            <a:r>
              <a:rPr dirty="0"/>
              <a:t> </a:t>
            </a:r>
            <a:r>
              <a:rPr dirty="0" err="1"/>
              <a:t>구축해야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</p:txBody>
      </p:sp>
      <p:sp>
        <p:nvSpPr>
          <p:cNvPr id="217" name="결론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4400" spc="-44"/>
            </a:lvl1pPr>
          </a:lstStyle>
          <a:p>
            <a:r>
              <a:t>결론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ng-clipart-breast-cancer-awareness-month-pink-ribbon-awareness-ribbon-logo-corel-draw-ribbon-logo-thumbnail-removebg-preview.png" descr="png-clipart-breast-cancer-awareness-month-pink-ribbon-awareness-ribbon-logo-corel-draw-ribbon-logo-thumbnail-removebg-preview.png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9865128" y="4531128"/>
            <a:ext cx="4653744" cy="465374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hanks"/>
          <p:cNvSpPr txBox="1">
            <a:spLocks noGrp="1"/>
          </p:cNvSpPr>
          <p:nvPr>
            <p:ph type="title"/>
          </p:nvPr>
        </p:nvSpPr>
        <p:spPr>
          <a:xfrm>
            <a:off x="8017923" y="5437210"/>
            <a:ext cx="8348154" cy="2178799"/>
          </a:xfrm>
          <a:prstGeom prst="rect">
            <a:avLst/>
          </a:prstGeom>
        </p:spPr>
        <p:txBody>
          <a:bodyPr/>
          <a:lstStyle>
            <a:lvl1pPr defTabSz="2072640">
              <a:defRPr sz="10880"/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58" name="암에 대한 진단 및 치료방법이 개선됨에 따라 암으로 인한 사망률은 계속 감소되고 있습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암에 대한 진단 및 치료방법이 개선됨에 따라 암으로 인한 사망률은 계속 감소되고 있습니다.</a:t>
            </a:r>
          </a:p>
          <a:p>
            <a:r>
              <a:t>유방암은 여러 요인이 복합적으로 관여하여 발생합니다.</a:t>
            </a:r>
          </a:p>
          <a:p>
            <a:r>
              <a:t>40대 여성이 가장 조심해야할 질병 “유방암”</a:t>
            </a:r>
          </a:p>
          <a:p>
            <a:r>
              <a:t>유방암의 재발을 일으키는 위험인자는 무엇일까요?</a:t>
            </a:r>
          </a:p>
        </p:txBody>
      </p:sp>
      <p:sp>
        <p:nvSpPr>
          <p:cNvPr id="159" name="문제 정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문제 정의</a:t>
            </a:r>
          </a:p>
        </p:txBody>
      </p:sp>
      <p:pic>
        <p:nvPicPr>
          <p:cNvPr id="160" name="unnamed.png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015" y="5169763"/>
            <a:ext cx="7663965" cy="7184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ata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Information</a:t>
            </a:r>
          </a:p>
        </p:txBody>
      </p:sp>
      <p:sp>
        <p:nvSpPr>
          <p:cNvPr id="163" name="Age group: 연령대 (20-29 ~ 70-79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Age group: </a:t>
            </a:r>
            <a:r>
              <a:rPr dirty="0" err="1"/>
              <a:t>연령대</a:t>
            </a:r>
            <a:r>
              <a:rPr dirty="0"/>
              <a:t> (20-29 ~ 70-79)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Menopause: </a:t>
            </a:r>
            <a:r>
              <a:rPr dirty="0" err="1"/>
              <a:t>진단시</a:t>
            </a:r>
            <a:r>
              <a:rPr dirty="0"/>
              <a:t> </a:t>
            </a:r>
            <a:r>
              <a:rPr dirty="0" err="1"/>
              <a:t>폐경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Tumor size group: </a:t>
            </a:r>
            <a:r>
              <a:rPr dirty="0" err="1"/>
              <a:t>최대</a:t>
            </a:r>
            <a:r>
              <a:rPr dirty="0"/>
              <a:t> </a:t>
            </a:r>
            <a:r>
              <a:rPr dirty="0" err="1"/>
              <a:t>절제</a:t>
            </a:r>
            <a:r>
              <a:rPr dirty="0"/>
              <a:t> </a:t>
            </a:r>
            <a:r>
              <a:rPr dirty="0" err="1"/>
              <a:t>암</a:t>
            </a:r>
            <a:r>
              <a:rPr dirty="0"/>
              <a:t> </a:t>
            </a:r>
            <a:r>
              <a:rPr dirty="0" err="1"/>
              <a:t>크기</a:t>
            </a:r>
            <a:r>
              <a:rPr dirty="0"/>
              <a:t> </a:t>
            </a:r>
            <a:r>
              <a:rPr dirty="0" err="1"/>
              <a:t>직경</a:t>
            </a:r>
            <a:r>
              <a:rPr dirty="0"/>
              <a:t> (0-4 ~ 50-54)(mm) 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Node involvement: </a:t>
            </a:r>
            <a:r>
              <a:rPr dirty="0" err="1"/>
              <a:t>림프</a:t>
            </a:r>
            <a:r>
              <a:rPr dirty="0"/>
              <a:t> </a:t>
            </a:r>
            <a:r>
              <a:rPr dirty="0" err="1"/>
              <a:t>노드</a:t>
            </a:r>
            <a:r>
              <a:rPr dirty="0"/>
              <a:t> </a:t>
            </a:r>
            <a:r>
              <a:rPr dirty="0" err="1"/>
              <a:t>개수</a:t>
            </a:r>
            <a:r>
              <a:rPr dirty="0"/>
              <a:t> (0-2 ~ 24-26)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Node caps: </a:t>
            </a:r>
            <a:r>
              <a:rPr dirty="0" err="1"/>
              <a:t>림프</a:t>
            </a:r>
            <a:r>
              <a:rPr dirty="0"/>
              <a:t> </a:t>
            </a:r>
            <a:r>
              <a:rPr dirty="0" err="1"/>
              <a:t>노드</a:t>
            </a:r>
            <a:r>
              <a:rPr dirty="0"/>
              <a:t> </a:t>
            </a:r>
            <a:r>
              <a:rPr dirty="0" err="1"/>
              <a:t>캡슐에</a:t>
            </a:r>
            <a:r>
              <a:rPr dirty="0"/>
              <a:t> </a:t>
            </a:r>
            <a:r>
              <a:rPr dirty="0" err="1"/>
              <a:t>전이성</a:t>
            </a:r>
            <a:r>
              <a:rPr dirty="0"/>
              <a:t> </a:t>
            </a:r>
            <a:r>
              <a:rPr dirty="0" err="1"/>
              <a:t>암이</a:t>
            </a:r>
            <a:r>
              <a:rPr dirty="0"/>
              <a:t> </a:t>
            </a:r>
            <a:r>
              <a:rPr dirty="0" err="1"/>
              <a:t>포함되었는지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Degree of malign: </a:t>
            </a:r>
            <a:r>
              <a:rPr dirty="0" err="1"/>
              <a:t>암에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조직학적</a:t>
            </a:r>
            <a:r>
              <a:rPr dirty="0"/>
              <a:t> </a:t>
            </a:r>
            <a:r>
              <a:rPr dirty="0" err="1"/>
              <a:t>등급</a:t>
            </a:r>
            <a:r>
              <a:rPr dirty="0"/>
              <a:t> </a:t>
            </a:r>
            <a:r>
              <a:rPr dirty="0" err="1"/>
              <a:t>분류</a:t>
            </a:r>
            <a:r>
              <a:rPr dirty="0"/>
              <a:t>(1-3, 3 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비정상</a:t>
            </a:r>
            <a:r>
              <a:rPr dirty="0"/>
              <a:t>)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Breast: </a:t>
            </a:r>
            <a:r>
              <a:rPr dirty="0" err="1"/>
              <a:t>유방암이</a:t>
            </a:r>
            <a:r>
              <a:rPr dirty="0"/>
              <a:t> </a:t>
            </a:r>
            <a:r>
              <a:rPr dirty="0" err="1"/>
              <a:t>왼쪽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유방에</a:t>
            </a:r>
            <a:r>
              <a:rPr dirty="0"/>
              <a:t> </a:t>
            </a:r>
            <a:r>
              <a:rPr dirty="0" err="1"/>
              <a:t>위치하는가</a:t>
            </a:r>
            <a:r>
              <a:rPr dirty="0"/>
              <a:t> (Left, Right)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Breast quad: </a:t>
            </a:r>
            <a:r>
              <a:rPr dirty="0" err="1"/>
              <a:t>유방암이</a:t>
            </a:r>
            <a:r>
              <a:rPr dirty="0"/>
              <a:t> </a:t>
            </a:r>
            <a:r>
              <a:rPr dirty="0" err="1"/>
              <a:t>발병한</a:t>
            </a:r>
            <a:r>
              <a:rPr dirty="0"/>
              <a:t> </a:t>
            </a:r>
            <a:r>
              <a:rPr dirty="0" err="1"/>
              <a:t>지역</a:t>
            </a:r>
            <a:r>
              <a:rPr dirty="0"/>
              <a:t>(</a:t>
            </a:r>
            <a:r>
              <a:rPr dirty="0" err="1"/>
              <a:t>유두를</a:t>
            </a:r>
            <a:r>
              <a:rPr dirty="0"/>
              <a:t> </a:t>
            </a:r>
            <a:r>
              <a:rPr dirty="0" err="1"/>
              <a:t>중심으로</a:t>
            </a:r>
            <a:r>
              <a:rPr dirty="0"/>
              <a:t> 4분면) (central, </a:t>
            </a:r>
            <a:r>
              <a:rPr dirty="0" err="1"/>
              <a:t>left_low</a:t>
            </a:r>
            <a:r>
              <a:rPr dirty="0"/>
              <a:t>, </a:t>
            </a:r>
            <a:r>
              <a:rPr dirty="0" err="1"/>
              <a:t>right_low</a:t>
            </a:r>
            <a:r>
              <a:rPr dirty="0"/>
              <a:t>, </a:t>
            </a:r>
            <a:r>
              <a:rPr dirty="0" err="1"/>
              <a:t>left_up</a:t>
            </a:r>
            <a:r>
              <a:rPr dirty="0"/>
              <a:t>, </a:t>
            </a:r>
            <a:r>
              <a:rPr dirty="0" err="1"/>
              <a:t>right_up</a:t>
            </a:r>
            <a:r>
              <a:rPr dirty="0"/>
              <a:t>)</a:t>
            </a:r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Irradiate: </a:t>
            </a:r>
            <a:r>
              <a:rPr dirty="0" err="1"/>
              <a:t>방사선</a:t>
            </a:r>
            <a:r>
              <a:rPr dirty="0"/>
              <a:t> </a:t>
            </a:r>
            <a:r>
              <a:rPr dirty="0" err="1"/>
              <a:t>치료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  <a:p>
            <a:pPr marL="431419" indent="-431419" defTabSz="1926287">
              <a:spcBef>
                <a:spcPts val="1800"/>
              </a:spcBef>
              <a:defRPr sz="3476"/>
            </a:pPr>
            <a:r>
              <a:rPr dirty="0"/>
              <a:t>Recurrence: </a:t>
            </a:r>
            <a:r>
              <a:rPr dirty="0" err="1"/>
              <a:t>유방암</a:t>
            </a:r>
            <a:r>
              <a:rPr dirty="0"/>
              <a:t> </a:t>
            </a:r>
            <a:r>
              <a:rPr dirty="0" err="1"/>
              <a:t>재발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</p:txBody>
      </p:sp>
      <p:sp>
        <p:nvSpPr>
          <p:cNvPr id="164" name="데이터 설명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데이터 설명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DA &amp;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EDA &amp; Preprocessing</a:t>
            </a:r>
          </a:p>
        </p:txBody>
      </p:sp>
      <p:sp>
        <p:nvSpPr>
          <p:cNvPr id="167" name="데이터 전처리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데이터 전처리</a:t>
            </a:r>
          </a:p>
        </p:txBody>
      </p:sp>
      <p:pic>
        <p:nvPicPr>
          <p:cNvPr id="168" name="스크린샷 2021-07-02 오전 4.38.48.png" descr="스크린샷 2021-07-02 오전 4.38.48.png"/>
          <p:cNvPicPr>
            <a:picLocks noChangeAspect="1"/>
          </p:cNvPicPr>
          <p:nvPr/>
        </p:nvPicPr>
        <p:blipFill>
          <a:blip r:embed="rId2"/>
          <a:srcRect b="2020"/>
          <a:stretch>
            <a:fillRect/>
          </a:stretch>
        </p:blipFill>
        <p:spPr>
          <a:xfrm>
            <a:off x="1474997" y="3271523"/>
            <a:ext cx="12014201" cy="5052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스크린샷 2021-07-02 오전 4.40.18.png" descr="스크린샷 2021-07-02 오전 4.40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98" y="8432965"/>
            <a:ext cx="14058901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efore:…"/>
          <p:cNvSpPr txBox="1"/>
          <p:nvPr/>
        </p:nvSpPr>
        <p:spPr>
          <a:xfrm>
            <a:off x="13792007" y="5341344"/>
            <a:ext cx="1153060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Before:</a:t>
            </a:r>
          </a:p>
          <a:p>
            <a:r>
              <a:t>(286,10)</a:t>
            </a:r>
          </a:p>
        </p:txBody>
      </p:sp>
      <p:sp>
        <p:nvSpPr>
          <p:cNvPr id="171" name="After:…"/>
          <p:cNvSpPr txBox="1"/>
          <p:nvPr/>
        </p:nvSpPr>
        <p:spPr>
          <a:xfrm>
            <a:off x="22473629" y="10495546"/>
            <a:ext cx="1086308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After:</a:t>
            </a:r>
          </a:p>
          <a:p>
            <a:r>
              <a:t>(277,10)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pic>
        <p:nvPicPr>
          <p:cNvPr id="174" name="다운로드 (1).png" descr="다운로드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2" y="3125454"/>
            <a:ext cx="10286258" cy="10251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다운로드 (2).png" descr="다운로드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84" y="5485442"/>
            <a:ext cx="12692230" cy="553141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eaborn.PairGrid()"/>
          <p:cNvSpPr txBox="1"/>
          <p:nvPr/>
        </p:nvSpPr>
        <p:spPr>
          <a:xfrm>
            <a:off x="4536809" y="2327643"/>
            <a:ext cx="273710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Seaborn.PairGrid()</a:t>
            </a:r>
          </a:p>
        </p:txBody>
      </p:sp>
      <p:sp>
        <p:nvSpPr>
          <p:cNvPr id="177" name="Seaborn.distplot()"/>
          <p:cNvSpPr txBox="1"/>
          <p:nvPr/>
        </p:nvSpPr>
        <p:spPr>
          <a:xfrm>
            <a:off x="16648742" y="4891327"/>
            <a:ext cx="264871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Seaborn.distplot()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oose ML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Choose ML Problem</a:t>
            </a:r>
          </a:p>
        </p:txBody>
      </p:sp>
      <p:sp>
        <p:nvSpPr>
          <p:cNvPr id="180" name="Mode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</a:t>
            </a:r>
          </a:p>
          <a:p>
            <a:pPr lvl="1"/>
            <a:r>
              <a:t>DecisionTreeClassifier</a:t>
            </a:r>
          </a:p>
          <a:p>
            <a:pPr lvl="1"/>
            <a:r>
              <a:t>RandomForestClassifier</a:t>
            </a:r>
          </a:p>
          <a:p>
            <a:pPr lvl="1"/>
            <a:r>
              <a:t>XGBoost</a:t>
            </a:r>
          </a:p>
          <a:p>
            <a:r>
              <a:t>Evaluation Metrics</a:t>
            </a:r>
          </a:p>
          <a:p>
            <a:pPr lvl="1"/>
            <a:r>
              <a:t>Accuracy</a:t>
            </a:r>
          </a:p>
          <a:p>
            <a:pPr lvl="1"/>
            <a:r>
              <a:t>F1 Score</a:t>
            </a:r>
          </a:p>
        </p:txBody>
      </p:sp>
      <p:sp>
        <p:nvSpPr>
          <p:cNvPr id="181" name="데이터를 이용한 가설 및 평가지표, 베이스라인 선택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데이터를 이용한 가설 및 평가지표, 베이스라인 선택</a:t>
            </a:r>
          </a:p>
        </p:txBody>
      </p:sp>
      <p:pic>
        <p:nvPicPr>
          <p:cNvPr id="182" name="다운로드 (3).png" descr="다운로드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27" y="5189412"/>
            <a:ext cx="9103158" cy="61311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aseline: Class Ratio…"/>
          <p:cNvSpPr txBox="1"/>
          <p:nvPr/>
        </p:nvSpPr>
        <p:spPr>
          <a:xfrm>
            <a:off x="14580275" y="11378875"/>
            <a:ext cx="4387902" cy="179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Baseline: Class Ratio</a:t>
            </a:r>
          </a:p>
          <a:p>
            <a:pPr marL="297872" indent="-297872" algn="l">
              <a:buSzPct val="150000"/>
              <a:buChar char="-"/>
            </a:pPr>
            <a:r>
              <a:t>No Recurrence: 0.708</a:t>
            </a:r>
          </a:p>
          <a:p>
            <a:pPr marL="297872" indent="-297872" algn="l">
              <a:buSzPct val="150000"/>
              <a:buChar char="-"/>
            </a:pPr>
            <a:r>
              <a:t>Recurrence: 0.292</a:t>
            </a:r>
          </a:p>
          <a:p>
            <a:r>
              <a:t>Baseline Accuracy Score: 0.697</a:t>
            </a:r>
          </a:p>
        </p:txBody>
      </p:sp>
      <p:sp>
        <p:nvSpPr>
          <p:cNvPr id="184" name="Baseline"/>
          <p:cNvSpPr txBox="1"/>
          <p:nvPr/>
        </p:nvSpPr>
        <p:spPr>
          <a:xfrm>
            <a:off x="17459250" y="4575371"/>
            <a:ext cx="126431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Baseline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de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</a:t>
            </a:r>
          </a:p>
        </p:txBody>
      </p:sp>
      <p:sp>
        <p:nvSpPr>
          <p:cNvPr id="187" name="머신러닝 방식 적용 및 교차검증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머신러닝 방식 적용 및 교차검증</a:t>
            </a:r>
          </a:p>
        </p:txBody>
      </p:sp>
      <p:pic>
        <p:nvPicPr>
          <p:cNvPr id="188" name="스크린샷 2021-07-02 오후 12.50.46.png" descr="스크린샷 2021-07-02 오후 12.50.4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14792" y="3380102"/>
            <a:ext cx="9038348" cy="974215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타원형"/>
          <p:cNvSpPr/>
          <p:nvPr/>
        </p:nvSpPr>
        <p:spPr>
          <a:xfrm>
            <a:off x="7533944" y="3439326"/>
            <a:ext cx="1889103" cy="3101455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190" name="RandomForestClassifier"/>
          <p:cNvSpPr txBox="1"/>
          <p:nvPr/>
        </p:nvSpPr>
        <p:spPr>
          <a:xfrm>
            <a:off x="13542896" y="4427646"/>
            <a:ext cx="346496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RandomForestClassifier</a:t>
            </a:r>
          </a:p>
        </p:txBody>
      </p:sp>
      <p:sp>
        <p:nvSpPr>
          <p:cNvPr id="191" name="HyperParameter Tuning:…"/>
          <p:cNvSpPr txBox="1"/>
          <p:nvPr/>
        </p:nvSpPr>
        <p:spPr>
          <a:xfrm>
            <a:off x="13577231" y="6909145"/>
            <a:ext cx="6908862" cy="509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HyperParameter Tuning:</a:t>
            </a:r>
          </a:p>
          <a:p>
            <a:pPr algn="l"/>
            <a:r>
              <a:t>RandomizedSearchCV</a:t>
            </a:r>
          </a:p>
          <a:p>
            <a:pPr algn="l"/>
            <a:endParaRPr/>
          </a:p>
          <a:p>
            <a:pPr algn="l"/>
            <a:r>
              <a:t>최적 하이퍼파라미터:  {</a:t>
            </a:r>
          </a:p>
          <a:p>
            <a:pPr algn="l"/>
            <a:r>
              <a:t>'randomforestclassifier__max_depth': 8, </a:t>
            </a:r>
          </a:p>
          <a:p>
            <a:pPr algn="l"/>
            <a:r>
              <a:t>’randomforestclassifier__max_features': 4, </a:t>
            </a:r>
          </a:p>
          <a:p>
            <a:pPr algn="l"/>
            <a:r>
              <a:t>'randomforestclassifier__min_samples_leaf': 1, </a:t>
            </a:r>
          </a:p>
          <a:p>
            <a:pPr algn="l"/>
            <a:r>
              <a:t>'randomforestclassifier__min_samples_split': 7, </a:t>
            </a:r>
          </a:p>
          <a:p>
            <a:pPr algn="l"/>
            <a:r>
              <a:t>‘randomforestclassifier__n_estimators': 122, </a:t>
            </a:r>
          </a:p>
          <a:p>
            <a:pPr algn="l"/>
            <a:r>
              <a:t>'simpleimputer__strategy': ‘mean'}</a:t>
            </a:r>
          </a:p>
          <a:p>
            <a:pPr algn="l"/>
            <a:endParaRPr/>
          </a:p>
          <a:p>
            <a:pPr algn="l"/>
            <a:r>
              <a:t>F1 Score:  0.5015861331650806</a:t>
            </a:r>
          </a:p>
        </p:txBody>
      </p:sp>
      <p:sp>
        <p:nvSpPr>
          <p:cNvPr id="192" name="선"/>
          <p:cNvSpPr/>
          <p:nvPr/>
        </p:nvSpPr>
        <p:spPr>
          <a:xfrm>
            <a:off x="11369270" y="4705522"/>
            <a:ext cx="16454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3" name="타원형"/>
          <p:cNvSpPr/>
          <p:nvPr/>
        </p:nvSpPr>
        <p:spPr>
          <a:xfrm>
            <a:off x="1862183" y="3295161"/>
            <a:ext cx="2479669" cy="645244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valuation Metrics  &amp;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Evaluation Metrics  &amp; </a:t>
            </a:r>
            <a:br>
              <a:rPr lang="en-US" dirty="0"/>
            </a:br>
            <a:r>
              <a:rPr dirty="0"/>
              <a:t>Feature </a:t>
            </a:r>
            <a:r>
              <a:rPr lang="en-US" dirty="0"/>
              <a:t>I</a:t>
            </a:r>
            <a:r>
              <a:rPr dirty="0"/>
              <a:t>mportance</a:t>
            </a:r>
          </a:p>
        </p:txBody>
      </p:sp>
      <p:pic>
        <p:nvPicPr>
          <p:cNvPr id="196" name="다운로드 (5).png" descr="다운로드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66" y="2528603"/>
            <a:ext cx="5845929" cy="5349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다운로드 (6).png" descr="다운로드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19" y="7904521"/>
            <a:ext cx="7722263" cy="5561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다운로드 (4).png" descr="다운로드 (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773" y="2833997"/>
            <a:ext cx="9168726" cy="4707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21-07-02 오후 1.15.46.png" descr="스크린샷 2021-07-02 오후 1.15.4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947" y="8132321"/>
            <a:ext cx="8442356" cy="510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타원형"/>
          <p:cNvSpPr/>
          <p:nvPr/>
        </p:nvSpPr>
        <p:spPr>
          <a:xfrm>
            <a:off x="13548153" y="2846697"/>
            <a:ext cx="2514281" cy="116676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01" name="타원형"/>
          <p:cNvSpPr/>
          <p:nvPr/>
        </p:nvSpPr>
        <p:spPr>
          <a:xfrm>
            <a:off x="14163545" y="8430964"/>
            <a:ext cx="3565046" cy="1393525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02" name="Classification Accuracy : 0.714"/>
          <p:cNvSpPr txBox="1"/>
          <p:nvPr/>
        </p:nvSpPr>
        <p:spPr>
          <a:xfrm>
            <a:off x="7085253" y="7028883"/>
            <a:ext cx="426232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Classification Accuracy : 0.714</a:t>
            </a:r>
          </a:p>
        </p:txBody>
      </p:sp>
      <p:sp>
        <p:nvSpPr>
          <p:cNvPr id="203" name="AUC Score : 0.699"/>
          <p:cNvSpPr txBox="1"/>
          <p:nvPr/>
        </p:nvSpPr>
        <p:spPr>
          <a:xfrm>
            <a:off x="8791634" y="12111618"/>
            <a:ext cx="264017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AUC Score : 0.699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erpreting ML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Interpreting ML Model</a:t>
            </a:r>
          </a:p>
        </p:txBody>
      </p:sp>
      <p:sp>
        <p:nvSpPr>
          <p:cNvPr id="206" name="머신러닝 모델 해석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머신러닝 모델 해석</a:t>
            </a:r>
          </a:p>
        </p:txBody>
      </p:sp>
      <p:pic>
        <p:nvPicPr>
          <p:cNvPr id="207" name="다운로드 (7).png" descr="다운로드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4" y="2118479"/>
            <a:ext cx="9227315" cy="5922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다운로드 (8).png" descr="다운로드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343" y="7709796"/>
            <a:ext cx="9227315" cy="593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다운로드 (9).png" descr="다운로드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846" y="2113200"/>
            <a:ext cx="9227315" cy="5933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439</Words>
  <Application>Microsoft Macintosh PowerPoint</Application>
  <PresentationFormat>사용자 지정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23_ClassicWhite</vt:lpstr>
      <vt:lpstr>Breast Cancer  Recurrence Problem</vt:lpstr>
      <vt:lpstr>Introduction</vt:lpstr>
      <vt:lpstr>Data Information</vt:lpstr>
      <vt:lpstr>EDA &amp; Preprocessing</vt:lpstr>
      <vt:lpstr>Visualization</vt:lpstr>
      <vt:lpstr>Choose ML Problem</vt:lpstr>
      <vt:lpstr>Modeling</vt:lpstr>
      <vt:lpstr> Evaluation Metrics  &amp;  Feature Importance</vt:lpstr>
      <vt:lpstr>Interpreting ML Model</vt:lpstr>
      <vt:lpstr>Degree of Malignant vs. Tumor Size</vt:lpstr>
      <vt:lpstr>Conclusions &amp; 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 Recurrence Problem</dc:title>
  <cp:lastModifiedBy>장 보아</cp:lastModifiedBy>
  <cp:revision>3</cp:revision>
  <dcterms:modified xsi:type="dcterms:W3CDTF">2021-07-02T08:00:54Z</dcterms:modified>
</cp:coreProperties>
</file>