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379277" y="382012"/>
            <a:ext cx="33778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  <a:r>
              <a:rPr lang="en-US" altLang="ko-KR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ITLE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HERE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17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DATE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NAME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69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표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과제는 늘 어렵다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38B356-2159-4ABE-809A-757AC70DBC2E}"/>
              </a:ext>
            </a:extLst>
          </p:cNvPr>
          <p:cNvSpPr txBox="1"/>
          <p:nvPr/>
        </p:nvSpPr>
        <p:spPr>
          <a:xfrm>
            <a:off x="908858" y="1998890"/>
            <a:ext cx="10374284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체포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구속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압수 또는 수색을 할 때에는 적법한 절차에 따라 검사의 신청에 의하여 법관이 발부한 영장을 제시하여야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현행범인인 경우와 장기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이상의 형에 해당하는 죄를 범하고 도피 또는 증거인멸의 염려가 있을 때에는 사후에 영장을 청구할 수 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군사법원의 조직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권한 및 재판관의 자격은 법률로 정한다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국무위원은 국정에 관하여 대통령을 보좌하며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국무회의의 구성원으로서 국정을 심의한다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국민은 법률이 정하는 바에 의하여 납세의 의무를 진다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위원은 정당에 가입하거나 정치에 관여할 수 없다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특수계급의 제도는 인정되지 아니하며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어떠한 형태로도 이를 창설할 수 없다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대법원은 법률에 저촉되지 아니하는 범위안에서 소송에 관한 절차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법원의 내부규율과 사무처리에 관한 규칙을 제정할 수 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57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82FA3-0806-446B-830F-C54177B3A1EE}"/>
              </a:ext>
            </a:extLst>
          </p:cNvPr>
          <p:cNvSpPr/>
          <p:nvPr/>
        </p:nvSpPr>
        <p:spPr>
          <a:xfrm>
            <a:off x="332820" y="1805849"/>
            <a:ext cx="10955864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국무회의는 정부의 권한에 속하는 중요한 정책을 심의한다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특수계급의 제도는 인정되지 아니하며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어떠한 형태로도 이를 창설할 수 없다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국가안전보장회의는 대통령이 주재한다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타인의 범죄행위로 인하여 생명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신체에 대한 피해를 받은 국민은 법률이 정하는 바에 의하여 국가로부터 구조를 받을 수 있다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국회의원의 수는 법률로 정하되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200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인 이상으로 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대통령은 제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항과 제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항의 처분 또는 명령을 한 때에는 지체없이 국회에 보고하여 그 승인을 얻어야 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대한민국은 국제평화의 유지에 노력하고 침략적 전쟁을 부인한다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 짓기도 어렵다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37614" y="476555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92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409529" y="1654291"/>
            <a:ext cx="9372942" cy="448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대통령은 국가의 원수</a:t>
            </a: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균형있는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국민경제의 성장 및 안정과 적정한 소득의 분배를 유지하고, 시장의 지배와 경제력의 남용을 방지하며,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경제주체간의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조화를 통한 경제의 민주화를 위하여 경제에 관한 규제와 조정을 할 수 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국무총리는 대통령을</a:t>
            </a: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행정각부의 장은 국무위원 중에서 국무총리의 제청으로 대통령이 임명한다. 대통령은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전시·사변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또는 이에 준하는 국가비상사태에 있어서 병력으로써 군사상의 필요에 응하거나 공공의 안녕질서를 유지할 필요가 있을 때에는 법률이 정하는 바에 의하여 계엄을 선포할 수 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0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4C4373-3445-4996-B558-03F72A2489FB}"/>
              </a:ext>
            </a:extLst>
          </p:cNvPr>
          <p:cNvGrpSpPr/>
          <p:nvPr/>
        </p:nvGrpSpPr>
        <p:grpSpPr>
          <a:xfrm>
            <a:off x="1137398" y="1662550"/>
            <a:ext cx="2773543" cy="3524645"/>
            <a:chOff x="858403" y="1662550"/>
            <a:chExt cx="2773543" cy="35246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EDA519-54F3-4BEB-99F8-ABB28591E977}"/>
                </a:ext>
              </a:extLst>
            </p:cNvPr>
            <p:cNvSpPr txBox="1"/>
            <p:nvPr/>
          </p:nvSpPr>
          <p:spPr>
            <a:xfrm>
              <a:off x="1413055" y="1662550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드립력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하락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20E2DA-E97A-432E-BDC6-55C84563C409}"/>
                </a:ext>
              </a:extLst>
            </p:cNvPr>
            <p:cNvSpPr txBox="1"/>
            <p:nvPr/>
          </p:nvSpPr>
          <p:spPr>
            <a:xfrm>
              <a:off x="858403" y="2394123"/>
              <a:ext cx="2773543" cy="279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컴퓨터 상태도 영 이상하고 내 상태도 이상하고 아무 말도 힘들고 흑흑 역시 아무 말은 한 잔하고 신나게 해야 </a:t>
              </a:r>
              <a:r>
                <a:rPr lang="ko-KR" altLang="en-US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되나봐요</a:t>
              </a:r>
              <a:endPara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44C83D-9EFC-4B1B-A12D-7FC55BE3F000}"/>
              </a:ext>
            </a:extLst>
          </p:cNvPr>
          <p:cNvGrpSpPr/>
          <p:nvPr/>
        </p:nvGrpSpPr>
        <p:grpSpPr>
          <a:xfrm>
            <a:off x="4709228" y="1662550"/>
            <a:ext cx="2773543" cy="2970647"/>
            <a:chOff x="4709229" y="1662550"/>
            <a:chExt cx="2773543" cy="29706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C92701-419E-42F6-BE72-EB98FFFB3F74}"/>
                </a:ext>
              </a:extLst>
            </p:cNvPr>
            <p:cNvSpPr txBox="1"/>
            <p:nvPr/>
          </p:nvSpPr>
          <p:spPr>
            <a:xfrm>
              <a:off x="4983357" y="1662550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원래도 없었지만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8CFF92-EC29-4C4E-AA33-9B43D412797A}"/>
                </a:ext>
              </a:extLst>
            </p:cNvPr>
            <p:cNvSpPr txBox="1"/>
            <p:nvPr/>
          </p:nvSpPr>
          <p:spPr>
            <a:xfrm>
              <a:off x="4709229" y="2394123"/>
              <a:ext cx="2773543" cy="223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모든 국민은 그 보호하는 자녀에게 적어도 초등교육과 법률이 정하는 교육을 받게 할 의무를 진다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92E983D-4FAB-426A-9646-3ED5921A6FA6}"/>
              </a:ext>
            </a:extLst>
          </p:cNvPr>
          <p:cNvGrpSpPr/>
          <p:nvPr/>
        </p:nvGrpSpPr>
        <p:grpSpPr>
          <a:xfrm>
            <a:off x="8281059" y="1662550"/>
            <a:ext cx="2773543" cy="4078643"/>
            <a:chOff x="8560054" y="1662550"/>
            <a:chExt cx="2773543" cy="40786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72AC5C-B111-4DC6-B1C7-EF9AC9214CAF}"/>
                </a:ext>
              </a:extLst>
            </p:cNvPr>
            <p:cNvSpPr txBox="1"/>
            <p:nvPr/>
          </p:nvSpPr>
          <p:spPr>
            <a:xfrm>
              <a:off x="8935972" y="1662550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이젠 정말 없다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49717-FB83-4AF9-A7A3-FCCDFACF828B}"/>
                </a:ext>
              </a:extLst>
            </p:cNvPr>
            <p:cNvSpPr txBox="1"/>
            <p:nvPr/>
          </p:nvSpPr>
          <p:spPr>
            <a:xfrm>
              <a:off x="8560054" y="2394123"/>
              <a:ext cx="2773543" cy="334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재의의 요구가 있을 때에는 국회는 재의에 붙이고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 </a:t>
              </a: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재적의원과반수의 출석과 출석의원 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분의 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 </a:t>
              </a: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이상의 찬성으로 전과 같은 의결을 하면 그 법률안은 법률로서 확정된다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66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white clouds during daytime">
            <a:extLst>
              <a:ext uri="{FF2B5EF4-FFF2-40B4-BE49-F238E27FC236}">
                <a16:creationId xmlns:a16="http://schemas.microsoft.com/office/drawing/2014/main" id="{9ECAE9F8-30D4-4680-A71D-A3009A03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4" y="1729736"/>
            <a:ext cx="6911025" cy="44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진은 이렇게 넣어볼까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AF57C2-2DAE-4677-B75D-2C9767E9CBD6}"/>
              </a:ext>
            </a:extLst>
          </p:cNvPr>
          <p:cNvSpPr/>
          <p:nvPr/>
        </p:nvSpPr>
        <p:spPr>
          <a:xfrm>
            <a:off x="8022786" y="1618897"/>
            <a:ext cx="3672721" cy="4625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국민은 보건에 관하여 국가의 보호를 받는다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학교교육 및 평생교육을 포함한 교육제도와 그 운영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교육재정 및 교원의 지위에 관한 기본적인 사항은 법률로 정한다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재판의 전심절차로서 행정심판을 할 수 있다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행정심판의 절차는 법률로 정하되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사법절차가 준용되어야 한다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국회는 의원의 자격을 심사하며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의원을 징계할 수 있다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11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85964"/>
              </p:ext>
            </p:extLst>
          </p:nvPr>
        </p:nvGraphicFramePr>
        <p:xfrm>
          <a:off x="1106252" y="1961803"/>
          <a:ext cx="9979496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스페인 하숙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2,000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재미있네요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1,500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6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9,000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지금 </a:t>
                      </a:r>
                      <a:r>
                        <a:rPr lang="ko-KR" altLang="en-US" dirty="0" err="1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롸잇나우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5,000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50,000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보는 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25,000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50,000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1052252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1099254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1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804EA5-79C6-4201-AA76-D503DDFE34A5}"/>
              </a:ext>
            </a:extLst>
          </p:cNvPr>
          <p:cNvGrpSpPr/>
          <p:nvPr/>
        </p:nvGrpSpPr>
        <p:grpSpPr>
          <a:xfrm>
            <a:off x="1305609" y="1781185"/>
            <a:ext cx="2765052" cy="4256088"/>
            <a:chOff x="1588242" y="1781185"/>
            <a:chExt cx="2765052" cy="4256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7929A1-0A52-42DC-9D44-9130060DFC4C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2EC4CE-8A7C-4715-B2F8-D1BB7FBC9DC1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D10B5D-FC30-41A2-8A0B-E0AA959B4AD3}"/>
              </a:ext>
            </a:extLst>
          </p:cNvPr>
          <p:cNvSpPr txBox="1"/>
          <p:nvPr/>
        </p:nvSpPr>
        <p:spPr>
          <a:xfrm>
            <a:off x="3512953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B1BEC-59FF-4F61-BC33-1B7BF94E83AD}"/>
              </a:ext>
            </a:extLst>
          </p:cNvPr>
          <p:cNvSpPr txBox="1"/>
          <p:nvPr/>
        </p:nvSpPr>
        <p:spPr>
          <a:xfrm>
            <a:off x="6918038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09933-B37E-4AEB-92B5-1EB13460D460}"/>
              </a:ext>
            </a:extLst>
          </p:cNvPr>
          <p:cNvSpPr txBox="1"/>
          <p:nvPr/>
        </p:nvSpPr>
        <p:spPr>
          <a:xfrm>
            <a:off x="10309631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C2D45-8B57-4BA4-B9AB-D472BDCD118F}"/>
              </a:ext>
            </a:extLst>
          </p:cNvPr>
          <p:cNvSpPr txBox="1"/>
          <p:nvPr/>
        </p:nvSpPr>
        <p:spPr>
          <a:xfrm>
            <a:off x="1476280" y="3753562"/>
            <a:ext cx="242370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국가는 평생교육을 진흥하여야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군인은 현역을 면한 후가 아니면 국무위원으로 임명될 수 없다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E9BF1-5C0A-4384-962A-178FB9328940}"/>
              </a:ext>
            </a:extLst>
          </p:cNvPr>
          <p:cNvSpPr txBox="1"/>
          <p:nvPr/>
        </p:nvSpPr>
        <p:spPr>
          <a:xfrm>
            <a:off x="4884145" y="3753562"/>
            <a:ext cx="242370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국민은 법률이 정하는 바에 의하여 국가기관에 문서로 청원할 권리를 가진다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3C79D-CA89-4978-ABEE-5EB1B9523090}"/>
              </a:ext>
            </a:extLst>
          </p:cNvPr>
          <p:cNvSpPr txBox="1"/>
          <p:nvPr/>
        </p:nvSpPr>
        <p:spPr>
          <a:xfrm>
            <a:off x="8292011" y="3753562"/>
            <a:ext cx="242370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국가는 재해를 예방하고 그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위험으로부터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국민을 보호하기 위하여 노력하여야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13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3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53305"/>
              </p:ext>
            </p:extLst>
          </p:nvPr>
        </p:nvGraphicFramePr>
        <p:xfrm>
          <a:off x="1106252" y="1961803"/>
          <a:ext cx="9979496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1052252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1099254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804EA5-79C6-4201-AA76-D503DDFE34A5}"/>
              </a:ext>
            </a:extLst>
          </p:cNvPr>
          <p:cNvGrpSpPr/>
          <p:nvPr/>
        </p:nvGrpSpPr>
        <p:grpSpPr>
          <a:xfrm>
            <a:off x="1305609" y="1781185"/>
            <a:ext cx="2765052" cy="4256088"/>
            <a:chOff x="1588242" y="1781185"/>
            <a:chExt cx="2765052" cy="4256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7929A1-0A52-42DC-9D44-9130060DFC4C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2EC4CE-8A7C-4715-B2F8-D1BB7FBC9DC1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35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662187" y="382012"/>
            <a:ext cx="6094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</a:t>
            </a:r>
            <a:r>
              <a:rPr lang="ko-KR" altLang="en-US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글로도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예쁜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템플릿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20190401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2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촌년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경자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5968538" y="3554548"/>
            <a:ext cx="5788587" cy="180000"/>
            <a:chOff x="5968538" y="3355043"/>
            <a:chExt cx="5788587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5968538" y="3429000"/>
              <a:ext cx="57885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8862831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683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507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나눔바른고딕 UltraLight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 </cp:lastModifiedBy>
  <cp:revision>8</cp:revision>
  <dcterms:created xsi:type="dcterms:W3CDTF">2019-04-01T11:39:14Z</dcterms:created>
  <dcterms:modified xsi:type="dcterms:W3CDTF">2019-04-01T12:32:03Z</dcterms:modified>
</cp:coreProperties>
</file>