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9" r:id="rId11"/>
    <p:sldId id="270" r:id="rId12"/>
    <p:sldId id="271" r:id="rId13"/>
    <p:sldId id="272" r:id="rId14"/>
    <p:sldId id="273" r:id="rId15"/>
    <p:sldId id="275" r:id="rId16"/>
    <p:sldId id="274" r:id="rId17"/>
    <p:sldId id="276" r:id="rId18"/>
    <p:sldId id="277" r:id="rId19"/>
    <p:sldId id="278" r:id="rId20"/>
    <p:sldId id="280" r:id="rId21"/>
    <p:sldId id="281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430"/>
    <p:restoredTop sz="86448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2201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CPU는 컴퓨터에서 기억, 해석, 연산, 제어라는 4대 주요 기능을 관할하는 장치를 말한다.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사람으로 치면 두뇌와 비슷한 역할을 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759965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'메모리 읽기' 제어 신호와 메모리 주소 레지스터 값이 각각 제어버스와 주소 버스를 통해서 메모리로 보내짐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759659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메모리 1000번지에 저장된 값은 데이터 버스를 통해서 메모리 버퍼 레지스터로 저장됨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프로그램 카운터는 증가돼서 다음 명령어 읽을 준비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841102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메모리 버퍼 레지스터에 저장된 값은 명령어 레지스터로 이동함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제어 장치는 명령어 레지스터의 명령어 해석하고 제어 신호 발생시켜서 해당 부품을 작동시킴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319278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플래그 레지스터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대표적인 플래그의 종류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연산결과가 음수이다</a:t>
            </a:r>
            <a:r>
              <a:rPr lang="en-US" altLang="ko-KR"/>
              <a:t>..~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21832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335756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628922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CPU는 크게 제어 장치, 연산 장치(ALU), 레지스터 와 각 구성 요소를 연결하는 내부 버스로 구성되어 있다.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1. 제어 장치 (CU, Control Unit)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크게는 컴퓨터 시스템의 작동을 통제하고 지시하는 장치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메모리에서 프로그랭 명령을 순차적으로 꺼내 해독하고, 해석에 따라서 명령어 실행에 필요한 제어 신호를 기억장치, 연산장치, 입출력 장치 등으로 보내도록 지시한다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연산 장치 (ALU, Arithmetic and Logical Unit)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명령어를 실행하기 위한 마이크로 연산을 수행하는 장치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3. 레지스터 (Register)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CPU(중앙 처리 장치)내에 있는 소규모의 고속 기억장치로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명령어 주소, 코드, 연산에 필요한 데이터, 연산 결과 등을 임시로 저장한다.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cpu</a:t>
            </a:r>
            <a:r>
              <a:rPr lang="ko-KR" altLang="en-US"/>
              <a:t> 안에는 다양한 레지스터들이 있고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cpu</a:t>
            </a:r>
            <a:r>
              <a:rPr lang="ko-KR" altLang="en-US"/>
              <a:t>마다 다양한 이름과 역할을 레지스터들이 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대부분의 </a:t>
            </a:r>
            <a:r>
              <a:rPr lang="en-US" altLang="ko-KR"/>
              <a:t>cpu</a:t>
            </a:r>
            <a:r>
              <a:rPr lang="ko-KR" altLang="en-US"/>
              <a:t>가 공통적으로 포함하고 있는 레지스터들을 설명하겠다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레지스터는 메모리 계층의 최상위에 위치하며 가장 빠른 속도로 접근 가능한 메모리이다.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4048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프로그램 카운터는 메모리에서 읽어들일 명령어의 주소를 저장한다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명령어 포인터라고 부르기도 하고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메모리에 저장된 프로그램들이 순차적으로 실행될 수 있는 것은 프로그램 카운터값이 </a:t>
            </a:r>
            <a:r>
              <a:rPr lang="en-US" altLang="ko-KR"/>
              <a:t>1</a:t>
            </a:r>
            <a:r>
              <a:rPr lang="ko-KR" altLang="en-US"/>
              <a:t>씩 증가하기 때문이다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하지만 프로그래밍 언어의 조건문이나 리턴문을 실행하는 경우에는 프로그램 카운터 값이 임의로 위치를 변경하는 경우도 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607636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명령어 레지스터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현재 </a:t>
            </a:r>
            <a:r>
              <a:rPr lang="en-US" altLang="ko-KR"/>
              <a:t>cpu</a:t>
            </a:r>
            <a:r>
              <a:rPr lang="ko-KR" altLang="en-US"/>
              <a:t>가 해석하고 있는 명령어를 저장한다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 명령어가 메모리에서 읽히면, 먼저 이 레지스터에 저장되고 CPU는 이곳에서 명령어를 읽어 해석하고 실행한다. 명령어 레지스터는 CPU가 어떤 연산을 수행할지 결정하는 데 중요한 역할을 한다.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38687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메모리 주소 레지스터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예를 들어, CPU가 메모리의 특정 위치에서 데이터를 읽어야 할 경우, 그 주소는 먼저 메모리 주소 레지스터에 로드되고, 이후  레지스터의 정보를 사용하여 메모리에서 해당 위치를 찾는다.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788269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메모리 버퍼레지스터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CPU가 메모리에서 데이터를 읽을 때, 그 데이터는 먼저 메모리 버퍼 레지스터에 저장되고, CPU는 이 레지스터를 통해 데이터를 가져온다. 반대로 CPU가 메모리에 데이터를 쓸 때, 그 데이터는 먼저 메모리 버퍼 레지스터에 저장되고, 메모리는 이 레지스터에서 데이터를 가져온다.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981109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903611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현재 로그램 카운터에는 1000이 저장됨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== 메모리에서 가져올 명령어가 1000번지에 있다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59501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1000번지를 읽으려면 주소버스로 1000번지를 보내야 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이를 위해서 메모리 주소 레지스터에는 1000이 저장..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74469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1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3.png"  /><Relationship Id="rId4" Type="http://schemas.openxmlformats.org/officeDocument/2006/relationships/image" Target="../media/image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12.jpe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12.jpeg"  /><Relationship Id="rId4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png"  /><Relationship Id="rId3" Type="http://schemas.openxmlformats.org/officeDocument/2006/relationships/image" Target="../media/image12.jpeg"  /><Relationship Id="rId4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Relationship Id="rId4" Type="http://schemas.openxmlformats.org/officeDocument/2006/relationships/image" Target="../media/image2.jpeg"  /><Relationship Id="rId5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3322529" y="1875229"/>
            <a:ext cx="5546941" cy="3107542"/>
          </a:xfrm>
        </p:spPr>
        <p:txBody>
          <a:bodyPr/>
          <a:p>
            <a:pPr lvl="0">
              <a:defRPr/>
            </a:pPr>
            <a:r>
              <a:rPr lang="en-US" altLang="ko-KR" sz="12000" b="1"/>
              <a:t>CPU</a:t>
            </a:r>
            <a:endParaRPr lang="en-US" altLang="ko-KR" sz="12000" b="1"/>
          </a:p>
        </p:txBody>
      </p:sp>
      <p:sp>
        <p:nvSpPr>
          <p:cNvPr id="5" name="가로 글상자 4"/>
          <p:cNvSpPr txBox="1"/>
          <p:nvPr/>
        </p:nvSpPr>
        <p:spPr>
          <a:xfrm>
            <a:off x="185280" y="173536"/>
            <a:ext cx="3522945" cy="4372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300">
                <a:latin typeface="나눔고딕 ExtraBold"/>
                <a:ea typeface="나눔고딕 ExtraBold"/>
              </a:rPr>
              <a:t>Chapter02) </a:t>
            </a:r>
            <a:r>
              <a:rPr lang="ko-KR" altLang="en-US" sz="2300">
                <a:latin typeface="나눔고딕 ExtraBold"/>
                <a:ea typeface="나눔고딕 ExtraBold"/>
              </a:rPr>
              <a:t>컴퓨터 구조</a:t>
            </a:r>
            <a:endParaRPr lang="ko-KR" altLang="en-US" sz="2300">
              <a:latin typeface="나눔고딕 ExtraBold"/>
              <a:ea typeface="나눔고딕 ExtraBold"/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11349624" y="6384359"/>
            <a:ext cx="913357" cy="36369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나눔고딕"/>
                <a:ea typeface="나눔고딕"/>
              </a:rPr>
              <a:t>1</a:t>
            </a:r>
            <a:r>
              <a:rPr lang="ko-KR" altLang="en-US">
                <a:latin typeface="나눔고딕"/>
                <a:ea typeface="나눔고딕"/>
              </a:rPr>
              <a:t>주차</a:t>
            </a:r>
            <a:endParaRPr lang="ko-KR" altLang="en-US">
              <a:latin typeface="나눔고딕"/>
              <a:ea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375110022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3"/>
            <a:ext cx="5568866" cy="500574"/>
            <a:chOff x="276225" y="251823"/>
            <a:chExt cx="4703059" cy="500574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9" y="251823"/>
              <a:ext cx="4598285" cy="498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메모리에서 데이터 읽어오는 과정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57572" y="1157891"/>
            <a:ext cx="9473221" cy="526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7356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3"/>
            <a:ext cx="5568866" cy="500574"/>
            <a:chOff x="276225" y="251823"/>
            <a:chExt cx="4703059" cy="500574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9" y="251823"/>
              <a:ext cx="4598285" cy="498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메모리에서 데이터 읽어오는 과정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75836" y="1131648"/>
            <a:ext cx="9840327" cy="543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89306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3"/>
            <a:ext cx="5568866" cy="500574"/>
            <a:chOff x="276225" y="251823"/>
            <a:chExt cx="4703059" cy="500574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9" y="251823"/>
              <a:ext cx="4598285" cy="498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메모리에서 데이터 읽어오는 과정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71850" y="1323485"/>
            <a:ext cx="9448300" cy="511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221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3"/>
            <a:ext cx="5568866" cy="500574"/>
            <a:chOff x="276225" y="251823"/>
            <a:chExt cx="4703059" cy="500574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9" y="251823"/>
              <a:ext cx="4598285" cy="498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메모리에서 데이터 읽어오는 과정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65321" y="1196000"/>
            <a:ext cx="9391900" cy="519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63098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3"/>
            <a:ext cx="2717632" cy="500574"/>
            <a:chOff x="276225" y="251823"/>
            <a:chExt cx="4703059" cy="500574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8" y="251823"/>
              <a:ext cx="4598285" cy="498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700">
                  <a:latin typeface="나눔스퀘어 ExtraBold"/>
                  <a:ea typeface="나눔스퀘어 ExtraBold"/>
                </a:rPr>
                <a:t>Flag Register</a:t>
              </a:r>
              <a:endParaRPr lang="en-US" altLang="ko-KR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직사각형 41"/>
          <p:cNvSpPr/>
          <p:nvPr/>
        </p:nvSpPr>
        <p:spPr>
          <a:xfrm>
            <a:off x="295275" y="886877"/>
            <a:ext cx="5983353" cy="3652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연산 결과 또는 </a:t>
            </a: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CPU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 상태에 대한 부가 정보인 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ff"/>
                </a:solidFill>
                <a:latin typeface="나눔스퀘어 ExtraBold"/>
                <a:ea typeface="나눔스퀘어 ExtraBold"/>
              </a:rPr>
              <a:t>플래그 값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 저장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49" name=""/>
          <p:cNvGrpSpPr/>
          <p:nvPr/>
        </p:nvGrpSpPr>
        <p:grpSpPr>
          <a:xfrm rot="0">
            <a:off x="1858587" y="1666498"/>
            <a:ext cx="8148967" cy="1311318"/>
            <a:chOff x="731623" y="1679030"/>
            <a:chExt cx="8148967" cy="1311318"/>
          </a:xfrm>
        </p:grpSpPr>
        <p:sp>
          <p:nvSpPr>
            <p:cNvPr id="43" name="타원 42"/>
            <p:cNvSpPr/>
            <p:nvPr/>
          </p:nvSpPr>
          <p:spPr>
            <a:xfrm>
              <a:off x="6164268" y="1679030"/>
              <a:ext cx="1358161" cy="1311318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>
                  <a:solidFill>
                    <a:srgbClr val="000000"/>
                  </a:solidFill>
                  <a:latin typeface="휴먼모음T"/>
                  <a:ea typeface="휴먼모음T"/>
                </a:rPr>
                <a:t>인터럽트</a:t>
              </a:r>
              <a:endParaRPr lang="ko-KR" altLang="en-US">
                <a:solidFill>
                  <a:srgbClr val="000000"/>
                </a:solidFill>
                <a:latin typeface="휴먼모음T"/>
                <a:ea typeface="휴먼모음T"/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731623" y="1679030"/>
              <a:ext cx="1358161" cy="1311318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2500">
                  <a:solidFill>
                    <a:srgbClr val="000000"/>
                  </a:solidFill>
                  <a:latin typeface="휴먼모음T"/>
                  <a:ea typeface="휴먼모음T"/>
                </a:rPr>
                <a:t>부호</a:t>
              </a:r>
              <a:endParaRPr lang="ko-KR" altLang="en-US" sz="2500">
                <a:solidFill>
                  <a:srgbClr val="000000"/>
                </a:solidFill>
                <a:latin typeface="휴먼모음T"/>
                <a:ea typeface="휴먼모음T"/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2089784" y="1679030"/>
              <a:ext cx="1358161" cy="1311318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2500">
                  <a:solidFill>
                    <a:srgbClr val="000000"/>
                  </a:solidFill>
                  <a:latin typeface="휴먼모음T"/>
                  <a:ea typeface="휴먼모음T"/>
                </a:rPr>
                <a:t>제로</a:t>
              </a:r>
              <a:endParaRPr lang="ko-KR" altLang="en-US" sz="2500">
                <a:solidFill>
                  <a:srgbClr val="000000"/>
                </a:solidFill>
                <a:latin typeface="휴먼모음T"/>
                <a:ea typeface="휴먼모음T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4806107" y="1679030"/>
              <a:ext cx="1358161" cy="1311318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2200">
                  <a:solidFill>
                    <a:srgbClr val="000000"/>
                  </a:solidFill>
                  <a:latin typeface="휴먼모음T"/>
                  <a:ea typeface="휴먼모음T"/>
                </a:rPr>
                <a:t>오버</a:t>
              </a:r>
              <a:endParaRPr lang="ko-KR" altLang="en-US" sz="2200">
                <a:solidFill>
                  <a:srgbClr val="000000"/>
                </a:solidFill>
                <a:latin typeface="휴먼모음T"/>
                <a:ea typeface="휴먼모음T"/>
              </a:endParaRPr>
            </a:p>
            <a:p>
              <a:pPr lvl="0" algn="ctr">
                <a:defRPr/>
              </a:pPr>
              <a:r>
                <a:rPr lang="ko-KR" altLang="en-US" sz="2200">
                  <a:solidFill>
                    <a:srgbClr val="000000"/>
                  </a:solidFill>
                  <a:latin typeface="휴먼모음T"/>
                  <a:ea typeface="휴먼모음T"/>
                </a:rPr>
                <a:t>플로우</a:t>
              </a:r>
              <a:endParaRPr lang="ko-KR" altLang="en-US" sz="2200">
                <a:solidFill>
                  <a:srgbClr val="000000"/>
                </a:solidFill>
                <a:latin typeface="휴먼모음T"/>
                <a:ea typeface="휴먼모음T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47945" y="1679030"/>
              <a:ext cx="1358161" cy="1311318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2500">
                  <a:solidFill>
                    <a:srgbClr val="000000"/>
                  </a:solidFill>
                  <a:latin typeface="휴먼모음T"/>
                  <a:ea typeface="휴먼모음T"/>
                </a:rPr>
                <a:t>캐리</a:t>
              </a:r>
              <a:endParaRPr lang="ko-KR" altLang="en-US" sz="2500">
                <a:solidFill>
                  <a:srgbClr val="000000"/>
                </a:solidFill>
                <a:latin typeface="휴먼모음T"/>
                <a:ea typeface="휴먼모음T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522429" y="1679030"/>
              <a:ext cx="1358161" cy="1311318"/>
            </a:xfrm>
            <a:prstGeom prst="ellipse">
              <a:avLst/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ko-KR" altLang="en-US" sz="2200">
                  <a:solidFill>
                    <a:srgbClr val="000000"/>
                  </a:solidFill>
                  <a:latin typeface="휴먼모음T"/>
                  <a:ea typeface="휴먼모음T"/>
                </a:rPr>
                <a:t>슈퍼</a:t>
              </a:r>
              <a:endParaRPr lang="ko-KR" altLang="en-US" sz="2200">
                <a:solidFill>
                  <a:srgbClr val="000000"/>
                </a:solidFill>
                <a:latin typeface="휴먼모음T"/>
                <a:ea typeface="휴먼모음T"/>
              </a:endParaRPr>
            </a:p>
            <a:p>
              <a:pPr lvl="0" algn="ctr">
                <a:defRPr/>
              </a:pPr>
              <a:r>
                <a:rPr lang="ko-KR" altLang="en-US" sz="2200">
                  <a:solidFill>
                    <a:srgbClr val="000000"/>
                  </a:solidFill>
                  <a:latin typeface="휴먼모음T"/>
                  <a:ea typeface="휴먼모음T"/>
                </a:rPr>
                <a:t>바이저</a:t>
              </a:r>
              <a:endParaRPr lang="ko-KR" altLang="en-US" sz="2200">
                <a:solidFill>
                  <a:srgbClr val="000000"/>
                </a:solidFill>
                <a:latin typeface="휴먼모음T"/>
                <a:ea typeface="휴먼모음T"/>
              </a:endParaRPr>
            </a:p>
          </p:txBody>
        </p:sp>
      </p:grpSp>
      <p:sp>
        <p:nvSpPr>
          <p:cNvPr id="50" name="가로 글상자 49"/>
          <p:cNvSpPr txBox="1"/>
          <p:nvPr/>
        </p:nvSpPr>
        <p:spPr>
          <a:xfrm>
            <a:off x="5369092" y="3230428"/>
            <a:ext cx="1453815" cy="5600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100">
                <a:solidFill>
                  <a:srgbClr val="0000ff"/>
                </a:solidFill>
                <a:latin typeface="나눔스퀘어 ExtraBold"/>
                <a:ea typeface="나눔스퀘어 ExtraBold"/>
              </a:rPr>
              <a:t>0</a:t>
            </a:r>
            <a:r>
              <a:rPr lang="ko-KR" altLang="en-US" sz="3100">
                <a:latin typeface="나눔스퀘어 ExtraBold"/>
                <a:ea typeface="나눔스퀘어 ExtraBold"/>
              </a:rPr>
              <a:t> </a:t>
            </a:r>
            <a:r>
              <a:rPr lang="en-US" altLang="ko-KR" sz="3100">
                <a:latin typeface="나눔스퀘어 ExtraBold"/>
                <a:ea typeface="나눔스퀘어 ExtraBold"/>
              </a:rPr>
              <a:t>or </a:t>
            </a:r>
            <a:r>
              <a:rPr lang="en-US" altLang="ko-KR" sz="3100">
                <a:solidFill>
                  <a:srgbClr val="008000"/>
                </a:solidFill>
                <a:latin typeface="나눔스퀘어 ExtraBold"/>
                <a:ea typeface="나눔스퀘어 ExtraBold"/>
              </a:rPr>
              <a:t>1</a:t>
            </a:r>
            <a:endParaRPr lang="en-US" altLang="ko-KR" sz="3100">
              <a:solidFill>
                <a:srgbClr val="008000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37033" y="3790498"/>
            <a:ext cx="8792076" cy="1815186"/>
          </a:xfrm>
          <a:prstGeom prst="rect">
            <a:avLst/>
          </a:prstGeom>
        </p:spPr>
      </p:pic>
      <p:sp>
        <p:nvSpPr>
          <p:cNvPr id="52" name="가로 글상자 51"/>
          <p:cNvSpPr txBox="1"/>
          <p:nvPr/>
        </p:nvSpPr>
        <p:spPr>
          <a:xfrm>
            <a:off x="2036845" y="5691187"/>
            <a:ext cx="777040" cy="34575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700">
                <a:latin typeface="나눔스퀘어 ExtraBold"/>
                <a:ea typeface="나눔스퀘어 ExtraBold"/>
              </a:rPr>
              <a:t>음수</a:t>
            </a:r>
            <a:endParaRPr lang="ko-KR" altLang="en-US" sz="1700">
              <a:latin typeface="나눔스퀘어 ExtraBold"/>
              <a:ea typeface="나눔스퀘어 ExtraBold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3286951" y="5691187"/>
            <a:ext cx="1071564" cy="34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>
                <a:latin typeface="나눔스퀘어 ExtraBold"/>
                <a:ea typeface="나눔스퀘어 ExtraBold"/>
              </a:rPr>
              <a:t>결과 </a:t>
            </a:r>
            <a:r>
              <a:rPr lang="en-US" altLang="ko-KR" sz="1700">
                <a:latin typeface="나눔스퀘어 ExtraBold"/>
                <a:ea typeface="나눔스퀘어 ExtraBold"/>
              </a:rPr>
              <a:t>!=</a:t>
            </a:r>
            <a:r>
              <a:rPr lang="ko-KR" altLang="en-US" sz="1700">
                <a:latin typeface="나눔스퀘어 ExtraBold"/>
                <a:ea typeface="나눔스퀘어 ExtraBold"/>
              </a:rPr>
              <a:t> </a:t>
            </a:r>
            <a:r>
              <a:rPr lang="en-US" altLang="ko-KR" sz="1700">
                <a:latin typeface="나눔스퀘어 ExtraBold"/>
                <a:ea typeface="나눔스퀘어 ExtraBold"/>
              </a:rPr>
              <a:t>0</a:t>
            </a:r>
            <a:endParaRPr lang="en-US" altLang="ko-KR" sz="1700">
              <a:latin typeface="나눔스퀘어 ExtraBold"/>
              <a:ea typeface="나눔스퀘어 ExtraBold"/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4328212" y="5605685"/>
            <a:ext cx="1758263" cy="574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>
                <a:latin typeface="나눔스퀘어 ExtraBold"/>
                <a:ea typeface="나눔스퀘어 ExtraBold"/>
              </a:rPr>
              <a:t>올림수</a:t>
            </a:r>
            <a:r>
              <a:rPr lang="en-US" altLang="ko-KR" sz="1600">
                <a:latin typeface="나눔스퀘어 ExtraBold"/>
                <a:ea typeface="나눔스퀘어 ExtraBold"/>
              </a:rPr>
              <a:t>,</a:t>
            </a:r>
            <a:r>
              <a:rPr lang="ko-KR" altLang="en-US" sz="1600">
                <a:latin typeface="나눔스퀘어 ExtraBold"/>
                <a:ea typeface="나눔스퀘어 ExtraBold"/>
              </a:rPr>
              <a:t> 빌림수 </a:t>
            </a:r>
            <a:endParaRPr lang="ko-KR" altLang="en-US" sz="1600">
              <a:latin typeface="나눔스퀘어 ExtraBold"/>
              <a:ea typeface="나눔스퀘어 ExtraBold"/>
            </a:endParaRPr>
          </a:p>
          <a:p>
            <a:pPr lvl="0" algn="ctr">
              <a:defRPr/>
            </a:pPr>
            <a:r>
              <a:rPr lang="ko-KR" altLang="en-US" sz="1600">
                <a:latin typeface="나눔스퀘어 ExtraBold"/>
                <a:ea typeface="나눔스퀘어 ExtraBold"/>
              </a:rPr>
              <a:t>발생 </a:t>
            </a:r>
            <a:r>
              <a:rPr lang="en-US" altLang="ko-KR" sz="1600">
                <a:latin typeface="나눔스퀘어 ExtraBold"/>
                <a:ea typeface="나눔스퀘어 ExtraBold"/>
              </a:rPr>
              <a:t>X</a:t>
            </a:r>
            <a:endParaRPr lang="en-US" altLang="ko-KR" sz="1600">
              <a:latin typeface="나눔스퀘어 ExtraBold"/>
              <a:ea typeface="나눔스퀘어 ExtraBold"/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6278628" y="5691187"/>
            <a:ext cx="777040" cy="336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나눔스퀘어 ExtraBold"/>
                <a:ea typeface="나눔스퀘어 ExtraBold"/>
              </a:rPr>
              <a:t>발생 </a:t>
            </a:r>
            <a:r>
              <a:rPr lang="en-US" altLang="ko-KR" sz="1600">
                <a:latin typeface="나눔스퀘어 ExtraBold"/>
                <a:ea typeface="나눔스퀘어 ExtraBold"/>
              </a:rPr>
              <a:t>X</a:t>
            </a:r>
            <a:endParaRPr lang="en-US" altLang="ko-KR" sz="1600">
              <a:latin typeface="나눔스퀘어 ExtraBold"/>
              <a:ea typeface="나눔스퀘어 ExtraBold"/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7714248" y="5686424"/>
            <a:ext cx="864769" cy="34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700">
                <a:latin typeface="나눔스퀘어 ExtraBold"/>
                <a:ea typeface="나눔스퀘어 ExtraBold"/>
              </a:rPr>
              <a:t>불가능</a:t>
            </a:r>
            <a:endParaRPr lang="ko-KR" altLang="en-US" sz="1700">
              <a:latin typeface="나눔스퀘어 ExtraBold"/>
              <a:ea typeface="나눔스퀘어 ExtraBold"/>
            </a:endParaRPr>
          </a:p>
        </p:txBody>
      </p:sp>
      <p:sp>
        <p:nvSpPr>
          <p:cNvPr id="57" name="가로 글상자 56"/>
          <p:cNvSpPr txBox="1"/>
          <p:nvPr/>
        </p:nvSpPr>
        <p:spPr>
          <a:xfrm>
            <a:off x="8942470" y="5705809"/>
            <a:ext cx="1386639" cy="336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나눔스퀘어 ExtraBold"/>
                <a:ea typeface="나눔스퀘어 ExtraBold"/>
              </a:rPr>
              <a:t>사용자 모드</a:t>
            </a:r>
            <a:endParaRPr lang="ko-KR" altLang="en-US" sz="1600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4054009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3"/>
            <a:ext cx="2228849" cy="500574"/>
            <a:chOff x="276225" y="251823"/>
            <a:chExt cx="4703059" cy="500574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9" y="251822"/>
              <a:ext cx="4598283" cy="498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스택 포인터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95275" y="886877"/>
            <a:ext cx="5983353" cy="3652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스택 영역의 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ff"/>
                </a:solidFill>
                <a:latin typeface="나눔스퀘어 ExtraBold"/>
                <a:ea typeface="나눔스퀘어 ExtraBold"/>
              </a:rPr>
              <a:t>최상단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 스택 데이터 위치를 가리킴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26318" y="1866879"/>
            <a:ext cx="6139363" cy="368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45197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3"/>
            <a:ext cx="1746332" cy="500574"/>
            <a:chOff x="276225" y="251823"/>
            <a:chExt cx="4703059" cy="500574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7" y="251822"/>
              <a:ext cx="4598284" cy="498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인터럽트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95275" y="886877"/>
            <a:ext cx="5983353" cy="3652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CPU</a:t>
            </a:r>
            <a:r>
              <a:rPr xmlns:mc="http://schemas.openxmlformats.org/markup-compatibility/2006" xmlns:hp="http://schemas.haansoft.com/office/presentation/8.0" lang="ko-KR" altLang="en-US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의 작업을 방해하는 신호</a:t>
            </a:r>
            <a:endParaRPr xmlns:mc="http://schemas.openxmlformats.org/markup-compatibility/2006" xmlns:hp="http://schemas.haansoft.com/office/presentation/8.0" lang="ko-KR" altLang="en-US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1362527" y="2017418"/>
            <a:ext cx="1358161" cy="1311318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rgbClr val="000000"/>
                </a:solidFill>
                <a:latin typeface="휴먼모음T"/>
                <a:ea typeface="휴먼모음T"/>
              </a:rPr>
              <a:t>동기</a:t>
            </a:r>
            <a:endParaRPr lang="ko-KR" altLang="en-US" sz="240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362527" y="4005887"/>
            <a:ext cx="1358161" cy="1311318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rgbClr val="000000"/>
                </a:solidFill>
                <a:latin typeface="휴먼모음T"/>
                <a:ea typeface="휴먼모음T"/>
              </a:rPr>
              <a:t>비동기</a:t>
            </a:r>
            <a:endParaRPr lang="ko-KR" altLang="en-US" sz="240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14057" y="2308845"/>
            <a:ext cx="911137" cy="728466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214057" y="4297314"/>
            <a:ext cx="911137" cy="728466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4771524" y="2476894"/>
            <a:ext cx="4811527" cy="3923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ff"/>
                </a:solidFill>
                <a:latin typeface="나눔스퀘어 ExtraBold"/>
                <a:ea typeface="나눔스퀘어 ExtraBold"/>
              </a:rPr>
              <a:t>CPU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에 의해 발생하는 인터럽트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 == 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ff0000"/>
                </a:solidFill>
                <a:latin typeface="나눔스퀘어 ExtraBold"/>
                <a:ea typeface="나눔스퀘어 ExtraBold"/>
              </a:rPr>
              <a:t>예외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ff0000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771524" y="4465363"/>
            <a:ext cx="5375508" cy="39048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ff"/>
                </a:solidFill>
                <a:latin typeface="나눔스퀘어 ExtraBold"/>
                <a:ea typeface="나눔스퀘어 ExtraBold"/>
              </a:rPr>
              <a:t>입출력 장치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에 의해 발생하는 인터럽트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==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 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ff0000"/>
                </a:solidFill>
                <a:latin typeface="나눔스퀘어 ExtraBold"/>
                <a:ea typeface="나눔스퀘어 ExtraBold"/>
              </a:rPr>
              <a:t>알림</a:t>
            </a:r>
            <a:endParaRPr xmlns:mc="http://schemas.openxmlformats.org/markup-compatibility/2006" xmlns:hp="http://schemas.haansoft.com/office/presentation/8.0" lang="ko-KR" altLang="en-US" sz="2000" b="0" i="0" strike="noStrike" mc:Ignorable="hp" hp:hslEmbossed="0">
              <a:solidFill>
                <a:srgbClr val="ff0000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363516346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2"/>
            <a:ext cx="2924424" cy="908323"/>
            <a:chOff x="276225" y="251822"/>
            <a:chExt cx="4703057" cy="908323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7" y="251822"/>
              <a:ext cx="4598284" cy="498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비동기 인터럽트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95275" y="886877"/>
            <a:ext cx="6722793" cy="3875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프린터에 프린트를 명령했을 때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 완료 여부는 어떻게 확인할까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?</a:t>
            </a: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6158" y="2542443"/>
            <a:ext cx="1999728" cy="199972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28470" y="1670560"/>
            <a:ext cx="1392682" cy="1392682"/>
          </a:xfrm>
          <a:prstGeom prst="rect">
            <a:avLst/>
          </a:prstGeom>
        </p:spPr>
      </p:pic>
      <p:sp>
        <p:nvSpPr>
          <p:cNvPr id="22" name="가로 글상자 21"/>
          <p:cNvSpPr txBox="1"/>
          <p:nvPr/>
        </p:nvSpPr>
        <p:spPr>
          <a:xfrm>
            <a:off x="3797218" y="2780466"/>
            <a:ext cx="1184359" cy="3696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900">
                <a:latin typeface="나눔스퀘어 ExtraBold"/>
                <a:ea typeface="나눔스퀘어 ExtraBold"/>
              </a:rPr>
              <a:t>작업 요청</a:t>
            </a:r>
            <a:endParaRPr lang="ko-KR" altLang="en-US" sz="1900">
              <a:latin typeface="나눔스퀘어 ExtraBold"/>
              <a:ea typeface="나눔스퀘어 ExtraBold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21955" y="3208493"/>
            <a:ext cx="1716970" cy="171697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601180" y="5100592"/>
            <a:ext cx="1269645" cy="1269645"/>
          </a:xfrm>
          <a:prstGeom prst="rect">
            <a:avLst/>
          </a:prstGeom>
        </p:spPr>
      </p:pic>
      <p:sp>
        <p:nvSpPr>
          <p:cNvPr id="25" name="가로 글상자 24"/>
          <p:cNvSpPr txBox="1"/>
          <p:nvPr/>
        </p:nvSpPr>
        <p:spPr>
          <a:xfrm>
            <a:off x="3484521" y="4008711"/>
            <a:ext cx="1961398" cy="364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인터럽트 요청 신호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cxnSp>
        <p:nvCxnSpPr>
          <p:cNvPr id="26" name="화살표 25"/>
          <p:cNvCxnSpPr/>
          <p:nvPr/>
        </p:nvCxnSpPr>
        <p:spPr>
          <a:xfrm>
            <a:off x="3610476" y="3322721"/>
            <a:ext cx="1734555" cy="0"/>
          </a:xfrm>
          <a:prstGeom prst="straightConnector1">
            <a:avLst/>
          </a:prstGeom>
          <a:ln w="571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/>
          <p:nvPr/>
        </p:nvCxnSpPr>
        <p:spPr>
          <a:xfrm rot="10800000">
            <a:off x="3610475" y="3780171"/>
            <a:ext cx="1709489" cy="6267"/>
          </a:xfrm>
          <a:prstGeom prst="straightConnector1">
            <a:avLst/>
          </a:prstGeom>
          <a:ln w="571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"/>
          <p:cNvGrpSpPr/>
          <p:nvPr/>
        </p:nvGrpSpPr>
        <p:grpSpPr>
          <a:xfrm rot="0">
            <a:off x="8835316" y="3046974"/>
            <a:ext cx="2268453" cy="1478928"/>
            <a:chOff x="8641055" y="3063242"/>
            <a:chExt cx="2268453" cy="1478928"/>
          </a:xfrm>
        </p:grpSpPr>
        <p:sp>
          <p:nvSpPr>
            <p:cNvPr id="28" name="가로 글상자 27"/>
            <p:cNvSpPr txBox="1"/>
            <p:nvPr/>
          </p:nvSpPr>
          <p:spPr>
            <a:xfrm>
              <a:off x="8641055" y="3429000"/>
              <a:ext cx="2268453" cy="751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2200">
                  <a:latin typeface="나눔스퀘어 ExtraBold"/>
                  <a:ea typeface="나눔스퀘어 ExtraBold"/>
                </a:rPr>
                <a:t>인터럽트 </a:t>
              </a:r>
              <a:endParaRPr lang="ko-KR" altLang="en-US" sz="2200">
                <a:latin typeface="나눔스퀘어 ExtraBold"/>
                <a:ea typeface="나눔스퀘어 ExtraBold"/>
              </a:endParaRPr>
            </a:p>
            <a:p>
              <a:pPr lvl="0" algn="ctr">
                <a:defRPr/>
              </a:pPr>
              <a:r>
                <a:rPr lang="ko-KR" altLang="en-US" sz="2200">
                  <a:latin typeface="나눔스퀘어 ExtraBold"/>
                  <a:ea typeface="나눔스퀘어 ExtraBold"/>
                </a:rPr>
                <a:t>서비스 루틴</a:t>
              </a:r>
              <a:endParaRPr lang="ko-KR" altLang="en-US" sz="2200">
                <a:latin typeface="나눔스퀘어 ExtraBold"/>
                <a:ea typeface="나눔스퀘어 ExtraBold"/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8812944" y="3063242"/>
              <a:ext cx="1924676" cy="147892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32" name="가로 글상자 31"/>
          <p:cNvSpPr txBox="1"/>
          <p:nvPr/>
        </p:nvSpPr>
        <p:spPr>
          <a:xfrm>
            <a:off x="8110706" y="2130762"/>
            <a:ext cx="418429" cy="4116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2100">
                <a:latin typeface="나눔스퀘어 ExtraBold"/>
                <a:ea typeface="나눔스퀘어 ExtraBold"/>
              </a:rPr>
              <a:t>A</a:t>
            </a:r>
            <a:endParaRPr lang="en-US" altLang="ko-KR" sz="2100">
              <a:latin typeface="나눔스퀘어 ExtraBold"/>
              <a:ea typeface="나눔스퀘어 ExtraBold"/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8110706" y="3961300"/>
            <a:ext cx="418429" cy="41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>
                <a:latin typeface="나눔스퀘어 ExtraBold"/>
                <a:ea typeface="나눔스퀘어 ExtraBold"/>
              </a:rPr>
              <a:t>B</a:t>
            </a:r>
            <a:endParaRPr lang="en-US" altLang="ko-KR" sz="2100">
              <a:latin typeface="나눔스퀘어 ExtraBold"/>
              <a:ea typeface="나눔스퀘어 ExtraBold"/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8110706" y="5638939"/>
            <a:ext cx="418430" cy="41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100">
                <a:latin typeface="나눔스퀘어 ExtraBold"/>
                <a:ea typeface="나눔스퀘어 ExtraBold"/>
              </a:rPr>
              <a:t>C</a:t>
            </a:r>
            <a:endParaRPr lang="en-US" altLang="ko-KR" sz="2100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233336112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2"/>
            <a:ext cx="2924424" cy="908323"/>
            <a:chOff x="276225" y="251822"/>
            <a:chExt cx="4703057" cy="908323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7" y="251822"/>
              <a:ext cx="4598284" cy="498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비동기 인터럽트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95275" y="886877"/>
            <a:ext cx="6722793" cy="3875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프린터에 프린트를 명령했을 때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 완료 여부는 어떻게 확인할까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?</a:t>
            </a: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0150" y="2748938"/>
            <a:ext cx="1078559" cy="10785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0958" y="5274101"/>
            <a:ext cx="1216944" cy="1216944"/>
          </a:xfrm>
          <a:prstGeom prst="rect">
            <a:avLst/>
          </a:prstGeom>
        </p:spPr>
      </p:pic>
      <p:cxnSp>
        <p:nvCxnSpPr>
          <p:cNvPr id="24" name="화살표 23"/>
          <p:cNvCxnSpPr/>
          <p:nvPr/>
        </p:nvCxnSpPr>
        <p:spPr>
          <a:xfrm rot="16200000">
            <a:off x="1550779" y="4594559"/>
            <a:ext cx="877302" cy="0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2362825" y="4260683"/>
            <a:ext cx="1961398" cy="36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인터럽트 요청 신호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endParaRPr lang="en-US" altLang="ko-KR">
              <a:latin typeface="나눔스퀘어 ExtraBold"/>
              <a:ea typeface="나눔스퀘어 ExtraBold"/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2362825" y="4699334"/>
            <a:ext cx="196139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ff"/>
                </a:solidFill>
                <a:latin typeface="나눔스퀘어 ExtraBold"/>
                <a:ea typeface="나눔스퀘어 ExtraBold"/>
              </a:rPr>
              <a:t>인터럽트 벡터 </a:t>
            </a:r>
            <a:r>
              <a:rPr lang="en-US" altLang="ko-KR">
                <a:solidFill>
                  <a:srgbClr val="0000ff"/>
                </a:solidFill>
                <a:latin typeface="나눔스퀘어 ExtraBold"/>
                <a:ea typeface="나눔스퀘어 ExtraBold"/>
              </a:rPr>
              <a:t>A</a:t>
            </a:r>
            <a:endParaRPr lang="en-US" altLang="ko-KR">
              <a:solidFill>
                <a:srgbClr val="0000f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l="47940"/>
          <a:stretch>
            <a:fillRect/>
          </a:stretch>
        </p:blipFill>
        <p:spPr>
          <a:xfrm>
            <a:off x="7554830" y="1679392"/>
            <a:ext cx="3393405" cy="4688321"/>
          </a:xfrm>
          <a:prstGeom prst="rect">
            <a:avLst/>
          </a:prstGeom>
        </p:spPr>
      </p:pic>
      <p:cxnSp>
        <p:nvCxnSpPr>
          <p:cNvPr id="29" name="꺾인 화살표 연결선 28"/>
          <p:cNvCxnSpPr>
            <a:stCxn id="18" idx="0"/>
          </p:cNvCxnSpPr>
          <p:nvPr/>
        </p:nvCxnSpPr>
        <p:spPr>
          <a:xfrm rot="16200000" flipH="1">
            <a:off x="4778934" y="-40560"/>
            <a:ext cx="269640" cy="5848637"/>
          </a:xfrm>
          <a:prstGeom prst="bentConnector4">
            <a:avLst>
              <a:gd name="adj1" fmla="val -52402"/>
              <a:gd name="adj2" fmla="val 54607"/>
            </a:avLst>
          </a:prstGeom>
          <a:ln w="571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가로 글상자 30"/>
          <p:cNvSpPr txBox="1"/>
          <p:nvPr/>
        </p:nvSpPr>
        <p:spPr>
          <a:xfrm>
            <a:off x="822041" y="2059046"/>
            <a:ext cx="2334788" cy="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인터럽트 플래그</a:t>
            </a:r>
            <a:r>
              <a:rPr lang="en-US" altLang="ko-KR">
                <a:latin typeface="나눔스퀘어 ExtraBold"/>
                <a:ea typeface="나눔스퀘어 ExtraBold"/>
              </a:rPr>
              <a:t>:</a:t>
            </a:r>
            <a:r>
              <a:rPr lang="ko-KR" altLang="en-US">
                <a:latin typeface="나눔스퀘어 ExtraBold"/>
                <a:ea typeface="나눔스퀘어 ExtraBold"/>
              </a:rPr>
              <a:t> </a:t>
            </a:r>
            <a:r>
              <a:rPr lang="en-US" altLang="ko-KR">
                <a:latin typeface="나눔스퀘어 ExtraBold"/>
                <a:ea typeface="나눔스퀘어 ExtraBold"/>
              </a:rPr>
              <a:t>1 </a:t>
            </a:r>
            <a:endParaRPr lang="en-US" altLang="ko-KR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24329199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2"/>
            <a:ext cx="2924424" cy="908323"/>
            <a:chOff x="276225" y="251822"/>
            <a:chExt cx="4703057" cy="908323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7" y="251822"/>
              <a:ext cx="4598284" cy="4987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비동기 인터럽트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295275" y="886877"/>
            <a:ext cx="6722793" cy="38756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프린터에 프린트를 명령했을 때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,</a:t>
            </a:r>
            <a:r>
              <a:rPr xmlns:mc="http://schemas.openxmlformats.org/markup-compatibility/2006" xmlns:hp="http://schemas.haansoft.com/office/presentation/8.0" lang="ko-KR" altLang="en-US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 완료 여부는 어떻게 확인할까 </a:t>
            </a:r>
            <a:r>
              <a:rPr xmlns:mc="http://schemas.openxmlformats.org/markup-compatibility/2006" xmlns:hp="http://schemas.haansoft.com/office/presentation/8.0" lang="en-US" altLang="ko-KR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?</a:t>
            </a:r>
            <a:endParaRPr xmlns:mc="http://schemas.openxmlformats.org/markup-compatibility/2006" xmlns:hp="http://schemas.haansoft.com/office/presentation/8.0" lang="en-US" altLang="ko-KR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0150" y="2748938"/>
            <a:ext cx="1078559" cy="1078559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80958" y="5274101"/>
            <a:ext cx="1216944" cy="1216944"/>
          </a:xfrm>
          <a:prstGeom prst="rect">
            <a:avLst/>
          </a:prstGeom>
        </p:spPr>
      </p:pic>
      <p:cxnSp>
        <p:nvCxnSpPr>
          <p:cNvPr id="24" name="화살표 23"/>
          <p:cNvCxnSpPr/>
          <p:nvPr/>
        </p:nvCxnSpPr>
        <p:spPr>
          <a:xfrm rot="16200000">
            <a:off x="1550779" y="4594559"/>
            <a:ext cx="877302" cy="0"/>
          </a:xfrm>
          <a:prstGeom prst="straightConnector1">
            <a:avLst/>
          </a:prstGeom>
          <a:ln w="762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2362825" y="4260683"/>
            <a:ext cx="1961398" cy="366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인터럽트 요청 신호</a:t>
            </a:r>
            <a:r>
              <a:rPr lang="en-US" altLang="ko-KR">
                <a:latin typeface="나눔스퀘어 ExtraBold"/>
                <a:ea typeface="나눔스퀘어 ExtraBold"/>
              </a:rPr>
              <a:t> </a:t>
            </a:r>
            <a:endParaRPr lang="en-US" altLang="ko-KR">
              <a:latin typeface="나눔스퀘어 ExtraBold"/>
              <a:ea typeface="나눔스퀘어 ExtraBold"/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2362825" y="4699334"/>
            <a:ext cx="1961398" cy="3669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ff"/>
                </a:solidFill>
                <a:latin typeface="나눔스퀘어 ExtraBold"/>
                <a:ea typeface="나눔스퀘어 ExtraBold"/>
              </a:rPr>
              <a:t>인터럽트 벡터 </a:t>
            </a:r>
            <a:r>
              <a:rPr lang="en-US" altLang="ko-KR">
                <a:solidFill>
                  <a:srgbClr val="0000ff"/>
                </a:solidFill>
                <a:latin typeface="나눔스퀘어 ExtraBold"/>
                <a:ea typeface="나눔스퀘어 ExtraBold"/>
              </a:rPr>
              <a:t>A</a:t>
            </a:r>
            <a:endParaRPr lang="en-US" altLang="ko-KR">
              <a:solidFill>
                <a:srgbClr val="0000ff"/>
              </a:solidFill>
              <a:latin typeface="나눔스퀘어 ExtraBold"/>
              <a:ea typeface="나눔스퀘어 ExtraBold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4"/>
          <a:srcRect l="47940"/>
          <a:stretch>
            <a:fillRect/>
          </a:stretch>
        </p:blipFill>
        <p:spPr>
          <a:xfrm>
            <a:off x="7554830" y="1679392"/>
            <a:ext cx="3393405" cy="4688321"/>
          </a:xfrm>
          <a:prstGeom prst="rect">
            <a:avLst/>
          </a:prstGeom>
        </p:spPr>
      </p:pic>
      <p:cxnSp>
        <p:nvCxnSpPr>
          <p:cNvPr id="29" name="꺾인 화살표 연결선 28"/>
          <p:cNvCxnSpPr>
            <a:stCxn id="18" idx="0"/>
          </p:cNvCxnSpPr>
          <p:nvPr/>
        </p:nvCxnSpPr>
        <p:spPr>
          <a:xfrm rot="16200000" flipH="1">
            <a:off x="4778934" y="-40560"/>
            <a:ext cx="269640" cy="5848637"/>
          </a:xfrm>
          <a:prstGeom prst="bentConnector4">
            <a:avLst>
              <a:gd name="adj1" fmla="val -52402"/>
              <a:gd name="adj2" fmla="val 54607"/>
            </a:avLst>
          </a:prstGeom>
          <a:ln w="5715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가로 글상자 30"/>
          <p:cNvSpPr txBox="1"/>
          <p:nvPr/>
        </p:nvSpPr>
        <p:spPr>
          <a:xfrm>
            <a:off x="822041" y="2059046"/>
            <a:ext cx="2334788" cy="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나눔스퀘어 ExtraBold"/>
                <a:ea typeface="나눔스퀘어 ExtraBold"/>
              </a:rPr>
              <a:t>인터럽트 플래그</a:t>
            </a:r>
            <a:r>
              <a:rPr lang="en-US" altLang="ko-KR">
                <a:latin typeface="나눔스퀘어 ExtraBold"/>
                <a:ea typeface="나눔스퀘어 ExtraBold"/>
              </a:rPr>
              <a:t>:</a:t>
            </a:r>
            <a:r>
              <a:rPr lang="ko-KR" altLang="en-US">
                <a:latin typeface="나눔스퀘어 ExtraBold"/>
                <a:ea typeface="나눔스퀘어 ExtraBold"/>
              </a:rPr>
              <a:t> </a:t>
            </a:r>
            <a:r>
              <a:rPr lang="en-US" altLang="ko-KR">
                <a:latin typeface="나눔스퀘어 ExtraBold"/>
                <a:ea typeface="나눔스퀘어 ExtraBold"/>
              </a:rPr>
              <a:t>1 </a:t>
            </a:r>
            <a:endParaRPr lang="en-US" altLang="ko-KR">
              <a:latin typeface="나눔스퀘어 ExtraBold"/>
              <a:ea typeface="나눔스퀘어 ExtraBold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10267" y="1353910"/>
            <a:ext cx="11191875" cy="5218339"/>
          </a:xfrm>
          <a:prstGeom prst="rect">
            <a:avLst/>
          </a:prstGeom>
          <a:solidFill>
            <a:srgbClr val="e0f4f6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rgbClr val="a5a5a5"/>
              </a:solidFill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1672749" y="2503459"/>
            <a:ext cx="9275487" cy="25297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4000">
                <a:latin typeface="나눔스퀘어 ExtraBold"/>
                <a:ea typeface="나눔스퀘어 ExtraBold"/>
              </a:rPr>
              <a:t>CPU</a:t>
            </a:r>
            <a:r>
              <a:rPr lang="ko-KR" altLang="en-US" sz="4000">
                <a:latin typeface="나눔스퀘어 ExtraBold"/>
                <a:ea typeface="나눔스퀘어 ExtraBold"/>
              </a:rPr>
              <a:t>가 인터럽트를 처리한다는 것은</a:t>
            </a:r>
            <a:r>
              <a:rPr lang="en-US" altLang="ko-KR" sz="4000">
                <a:latin typeface="나눔스퀘어 ExtraBold"/>
                <a:ea typeface="나눔스퀘어 ExtraBold"/>
              </a:rPr>
              <a:t>..</a:t>
            </a:r>
            <a:endParaRPr lang="en-US" altLang="ko-KR" sz="4000">
              <a:latin typeface="나눔스퀘어 ExtraBold"/>
              <a:ea typeface="나눔스퀘어 ExtraBold"/>
            </a:endParaRPr>
          </a:p>
          <a:p>
            <a:pPr lvl="0">
              <a:defRPr/>
            </a:pPr>
            <a:endParaRPr lang="en-US" altLang="ko-KR" sz="4000">
              <a:solidFill>
                <a:srgbClr val="ff0000"/>
              </a:solidFill>
              <a:latin typeface="나눔스퀘어 ExtraBold"/>
              <a:ea typeface="나눔스퀘어 ExtraBold"/>
            </a:endParaRPr>
          </a:p>
          <a:p>
            <a:pPr lvl="0">
              <a:defRPr/>
            </a:pPr>
            <a:r>
              <a:rPr lang="ko-KR" altLang="en-US" sz="4000">
                <a:solidFill>
                  <a:srgbClr val="0000ff"/>
                </a:solidFill>
                <a:latin typeface="나눔스퀘어 ExtraBold"/>
                <a:ea typeface="나눔스퀘어 ExtraBold"/>
              </a:rPr>
              <a:t>인터럽트 서비스 루틴을 실행하고</a:t>
            </a:r>
            <a:r>
              <a:rPr lang="en-US" altLang="ko-KR" sz="4000">
                <a:solidFill>
                  <a:srgbClr val="0000ff"/>
                </a:solidFill>
                <a:latin typeface="나눔스퀘어 ExtraBold"/>
                <a:ea typeface="나눔스퀘어 ExtraBold"/>
              </a:rPr>
              <a:t>,</a:t>
            </a:r>
            <a:r>
              <a:rPr lang="ko-KR" altLang="en-US" sz="4000">
                <a:solidFill>
                  <a:srgbClr val="0000ff"/>
                </a:solidFill>
                <a:latin typeface="나눔스퀘어 ExtraBold"/>
                <a:ea typeface="나눔스퀘어 ExtraBold"/>
              </a:rPr>
              <a:t> </a:t>
            </a:r>
            <a:endParaRPr lang="ko-KR" altLang="en-US" sz="4000">
              <a:solidFill>
                <a:srgbClr val="0000ff"/>
              </a:solidFill>
              <a:latin typeface="나눔스퀘어 ExtraBold"/>
              <a:ea typeface="나눔스퀘어 ExtraBold"/>
            </a:endParaRPr>
          </a:p>
          <a:p>
            <a:pPr lvl="0">
              <a:defRPr/>
            </a:pPr>
            <a:r>
              <a:rPr lang="ko-KR" altLang="en-US" sz="4000">
                <a:solidFill>
                  <a:srgbClr val="0000ff"/>
                </a:solidFill>
                <a:latin typeface="나눔스퀘어 ExtraBold"/>
                <a:ea typeface="나눔스퀘어 ExtraBold"/>
              </a:rPr>
              <a:t>본래 수행하던 작업으로 다시 되돌아온다 </a:t>
            </a:r>
            <a:r>
              <a:rPr lang="en-US" altLang="ko-KR" sz="4000">
                <a:solidFill>
                  <a:srgbClr val="0000ff"/>
                </a:solidFill>
                <a:latin typeface="나눔스퀘어 ExtraBold"/>
                <a:ea typeface="나눔스퀘어 ExtraBold"/>
              </a:rPr>
              <a:t>!!</a:t>
            </a:r>
            <a:endParaRPr lang="en-US" altLang="ko-KR" sz="4000">
              <a:solidFill>
                <a:srgbClr val="0000ff"/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77969157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72566" y="1527914"/>
            <a:ext cx="1999728" cy="1999728"/>
          </a:xfrm>
          <a:prstGeom prst="rect">
            <a:avLst/>
          </a:prstGeom>
        </p:spPr>
      </p:pic>
      <p:grpSp>
        <p:nvGrpSpPr>
          <p:cNvPr id="5" name=""/>
          <p:cNvGrpSpPr/>
          <p:nvPr/>
        </p:nvGrpSpPr>
        <p:grpSpPr>
          <a:xfrm rot="0">
            <a:off x="295275" y="251825"/>
            <a:ext cx="1977155" cy="500572"/>
            <a:chOff x="276225" y="251825"/>
            <a:chExt cx="1977155" cy="500572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1000" y="251825"/>
              <a:ext cx="1872380" cy="500572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en-US" altLang="ko-KR" sz="2700">
                  <a:latin typeface="나눔스퀘어 ExtraBold"/>
                  <a:ea typeface="나눔스퀘어 ExtraBold"/>
                </a:rPr>
                <a:t>CPU</a:t>
              </a:r>
              <a:r>
                <a:rPr lang="ko-KR" altLang="en-US" sz="2700">
                  <a:latin typeface="나눔스퀘어 ExtraBold"/>
                  <a:ea typeface="나눔스퀘어 ExtraBold"/>
                </a:rPr>
                <a:t>란</a:t>
              </a:r>
              <a:r>
                <a:rPr lang="en-US" altLang="ko-KR" sz="2700">
                  <a:latin typeface="나눔스퀘어 ExtraBold"/>
                  <a:ea typeface="나눔스퀘어 ExtraBold"/>
                </a:rPr>
                <a:t>?</a:t>
              </a:r>
              <a:endParaRPr lang="en-US" altLang="ko-KR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1516823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가로 글상자 6"/>
          <p:cNvSpPr txBox="1"/>
          <p:nvPr/>
        </p:nvSpPr>
        <p:spPr>
          <a:xfrm>
            <a:off x="3717359" y="1816221"/>
            <a:ext cx="2407347" cy="14612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000">
                <a:solidFill>
                  <a:srgbClr val="d70909"/>
                </a:solidFill>
                <a:latin typeface="나눔스퀘어 ExtraBold"/>
                <a:ea typeface="나눔스퀘어 ExtraBold"/>
              </a:rPr>
              <a:t>C</a:t>
            </a:r>
            <a:r>
              <a:rPr lang="en-US" altLang="ko-KR" sz="3000">
                <a:latin typeface="나눔스퀘어 ExtraBold"/>
                <a:ea typeface="나눔스퀘어 ExtraBold"/>
              </a:rPr>
              <a:t>entral </a:t>
            </a:r>
            <a:endParaRPr lang="en-US" altLang="ko-KR" sz="3000">
              <a:solidFill>
                <a:srgbClr val="d70909"/>
              </a:solidFill>
              <a:latin typeface="나눔스퀘어 ExtraBold"/>
              <a:ea typeface="나눔스퀘어 ExtraBold"/>
            </a:endParaRPr>
          </a:p>
          <a:p>
            <a:pPr lvl="0">
              <a:defRPr/>
            </a:pPr>
            <a:r>
              <a:rPr lang="en-US" altLang="ko-KR" sz="3000">
                <a:solidFill>
                  <a:srgbClr val="d70909"/>
                </a:solidFill>
                <a:latin typeface="나눔스퀘어 ExtraBold"/>
                <a:ea typeface="나눔스퀘어 ExtraBold"/>
              </a:rPr>
              <a:t>P</a:t>
            </a:r>
            <a:r>
              <a:rPr lang="en-US" altLang="ko-KR" sz="3000">
                <a:latin typeface="나눔스퀘어 ExtraBold"/>
                <a:ea typeface="나눔스퀘어 ExtraBold"/>
              </a:rPr>
              <a:t>rocessing </a:t>
            </a:r>
            <a:endParaRPr lang="en-US" altLang="ko-KR" sz="3000">
              <a:solidFill>
                <a:srgbClr val="d70909"/>
              </a:solidFill>
              <a:latin typeface="나눔스퀘어 ExtraBold"/>
              <a:ea typeface="나눔스퀘어 ExtraBold"/>
            </a:endParaRPr>
          </a:p>
          <a:p>
            <a:pPr lvl="0">
              <a:defRPr/>
            </a:pPr>
            <a:r>
              <a:rPr lang="en-US" altLang="ko-KR" sz="3000">
                <a:solidFill>
                  <a:srgbClr val="d70909"/>
                </a:solidFill>
                <a:latin typeface="나눔스퀘어 ExtraBold"/>
                <a:ea typeface="나눔스퀘어 ExtraBold"/>
              </a:rPr>
              <a:t>U</a:t>
            </a:r>
            <a:r>
              <a:rPr lang="en-US" altLang="ko-KR" sz="3000">
                <a:latin typeface="나눔스퀘어 ExtraBold"/>
                <a:ea typeface="나눔스퀘어 ExtraBold"/>
              </a:rPr>
              <a:t>nit </a:t>
            </a:r>
            <a:endParaRPr lang="en-US" altLang="ko-KR" sz="3000">
              <a:latin typeface="나눔스퀘어 ExtraBold"/>
              <a:ea typeface="나눔스퀘어 ExtraBold"/>
            </a:endParaRPr>
          </a:p>
        </p:txBody>
      </p:sp>
      <p:grpSp>
        <p:nvGrpSpPr>
          <p:cNvPr id="28" name=""/>
          <p:cNvGrpSpPr/>
          <p:nvPr/>
        </p:nvGrpSpPr>
        <p:grpSpPr>
          <a:xfrm rot="0">
            <a:off x="1061516" y="4835045"/>
            <a:ext cx="2421828" cy="808972"/>
            <a:chOff x="1075803" y="3870488"/>
            <a:chExt cx="2421828" cy="808972"/>
          </a:xfrm>
        </p:grpSpPr>
        <p:sp>
          <p:nvSpPr>
            <p:cNvPr id="8" name="가로 글상자 7"/>
            <p:cNvSpPr txBox="1"/>
            <p:nvPr/>
          </p:nvSpPr>
          <p:spPr>
            <a:xfrm>
              <a:off x="1207718" y="4046648"/>
              <a:ext cx="2289914" cy="466296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500">
                  <a:latin typeface="휴먼모음T"/>
                  <a:ea typeface="휴먼모음T"/>
                </a:rPr>
                <a:t>중앙 처리 장치</a:t>
              </a:r>
              <a:endParaRPr lang="ko-KR" altLang="en-US" sz="2500">
                <a:latin typeface="휴먼모음T"/>
                <a:ea typeface="휴먼모음T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1075803" y="3870488"/>
              <a:ext cx="2393254" cy="808972"/>
            </a:xfrm>
            <a:prstGeom prst="rect">
              <a:avLst/>
            </a:prstGeom>
            <a:noFill/>
            <a:ln w="19050">
              <a:solidFill>
                <a:schemeClr val="dk1"/>
              </a:solidFill>
              <a:prstDash val="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</p:grpSp>
      <p:sp>
        <p:nvSpPr>
          <p:cNvPr id="11" name="타원 10"/>
          <p:cNvSpPr/>
          <p:nvPr/>
        </p:nvSpPr>
        <p:spPr>
          <a:xfrm>
            <a:off x="5416920" y="4583873"/>
            <a:ext cx="1358161" cy="1311318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2500">
                <a:solidFill>
                  <a:srgbClr val="000000"/>
                </a:solidFill>
                <a:latin typeface="휴먼모음T"/>
                <a:ea typeface="휴먼모음T"/>
              </a:rPr>
              <a:t>기억</a:t>
            </a:r>
            <a:endParaRPr lang="ko-KR" altLang="en-US" sz="250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6775081" y="4583873"/>
            <a:ext cx="1358161" cy="1311318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>
                <a:solidFill>
                  <a:srgbClr val="000000"/>
                </a:solidFill>
                <a:latin typeface="휴먼모음T"/>
                <a:ea typeface="휴먼모음T"/>
              </a:rPr>
              <a:t>해석</a:t>
            </a:r>
            <a:endParaRPr lang="ko-KR" altLang="en-US" sz="250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33242" y="4583873"/>
            <a:ext cx="1358161" cy="1311318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>
                <a:solidFill>
                  <a:srgbClr val="000000"/>
                </a:solidFill>
                <a:latin typeface="휴먼모음T"/>
                <a:ea typeface="휴먼모음T"/>
              </a:rPr>
              <a:t>연산</a:t>
            </a:r>
            <a:endParaRPr lang="ko-KR" altLang="en-US" sz="250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491403" y="4583873"/>
            <a:ext cx="1358161" cy="1311318"/>
          </a:xfrm>
          <a:prstGeom prst="ellipse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>
                <a:solidFill>
                  <a:srgbClr val="000000"/>
                </a:solidFill>
                <a:latin typeface="휴먼모음T"/>
                <a:ea typeface="휴먼모음T"/>
              </a:rPr>
              <a:t>제어</a:t>
            </a:r>
            <a:endParaRPr lang="ko-KR" altLang="en-US" sz="2500">
              <a:solidFill>
                <a:srgbClr val="000000"/>
              </a:solidFill>
              <a:latin typeface="휴먼모음T"/>
              <a:ea typeface="휴먼모음T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65767" y="1252553"/>
            <a:ext cx="2738379" cy="2550451"/>
          </a:xfrm>
          <a:prstGeom prst="rect">
            <a:avLst/>
          </a:prstGeom>
        </p:spPr>
      </p:pic>
      <p:grpSp>
        <p:nvGrpSpPr>
          <p:cNvPr id="27" name=""/>
          <p:cNvGrpSpPr/>
          <p:nvPr/>
        </p:nvGrpSpPr>
        <p:grpSpPr>
          <a:xfrm rot="0">
            <a:off x="6969299" y="2442053"/>
            <a:ext cx="713462" cy="311050"/>
            <a:chOff x="6636576" y="2382331"/>
            <a:chExt cx="713462" cy="311050"/>
          </a:xfrm>
        </p:grpSpPr>
        <p:sp>
          <p:nvSpPr>
            <p:cNvPr id="24" name="모서리가 둥근 직사각형 23"/>
            <p:cNvSpPr/>
            <p:nvPr/>
          </p:nvSpPr>
          <p:spPr>
            <a:xfrm>
              <a:off x="6636576" y="2382331"/>
              <a:ext cx="703937" cy="919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6646101" y="2601406"/>
              <a:ext cx="703937" cy="91975"/>
            </a:xfrm>
            <a:prstGeom prst="roundRect">
              <a:avLst>
                <a:gd name="adj" fmla="val 16667"/>
              </a:avLst>
            </a:prstGeom>
            <a:solidFill>
              <a:schemeClr val="dk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09895" y="4875299"/>
            <a:ext cx="911137" cy="7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08181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/>
          <p:nvPr/>
        </p:nvSpPr>
        <p:spPr>
          <a:xfrm>
            <a:off x="3322529" y="1875229"/>
            <a:ext cx="5546941" cy="310754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땡큐</a:t>
            </a:r>
            <a:endParaRPr xmlns:mc="http://schemas.openxmlformats.org/markup-compatibility/2006" xmlns:hp="http://schemas.haansoft.com/office/presentation/8.0" kumimoji="0" lang="ko-KR" altLang="en-US" sz="12000" b="1" i="0" u="none" strike="noStrike" kern="1200" cap="none" spc="0" normalizeH="0" baseline="0" mc:Ignorable="hp" hp:hslEmbossed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2729627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 rot="0">
            <a:off x="295275" y="251825"/>
            <a:ext cx="1977155" cy="500572"/>
            <a:chOff x="276225" y="251825"/>
            <a:chExt cx="1977155" cy="500572"/>
          </a:xfrm>
        </p:grpSpPr>
        <p:sp>
          <p:nvSpPr>
            <p:cNvPr id="4" name="가로 글상자 2"/>
            <p:cNvSpPr txBox="1"/>
            <p:nvPr/>
          </p:nvSpPr>
          <p:spPr>
            <a:xfrm>
              <a:off x="381000" y="251825"/>
              <a:ext cx="1872380" cy="5005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700">
                  <a:latin typeface="나눔스퀘어 ExtraBold"/>
                  <a:ea typeface="나눔스퀘어 ExtraBold"/>
                </a:rPr>
                <a:t>CPU</a:t>
              </a:r>
              <a:r>
                <a:rPr lang="ko-KR" altLang="en-US" sz="2700">
                  <a:latin typeface="나눔스퀘어 ExtraBold"/>
                  <a:ea typeface="나눔스퀘어 ExtraBold"/>
                </a:rPr>
                <a:t> 구조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5" name="선 3"/>
            <p:cNvCxnSpPr/>
            <p:nvPr/>
          </p:nvCxnSpPr>
          <p:spPr>
            <a:xfrm>
              <a:off x="276225" y="752397"/>
              <a:ext cx="1847197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"/>
          <p:cNvGrpSpPr/>
          <p:nvPr/>
        </p:nvGrpSpPr>
        <p:grpSpPr>
          <a:xfrm rot="0">
            <a:off x="807602" y="1061356"/>
            <a:ext cx="10712476" cy="5401708"/>
            <a:chOff x="1283852" y="1055089"/>
            <a:chExt cx="10712476" cy="5401708"/>
          </a:xfrm>
        </p:grpSpPr>
        <p:grpSp>
          <p:nvGrpSpPr>
            <p:cNvPr id="35" name=""/>
            <p:cNvGrpSpPr/>
            <p:nvPr/>
          </p:nvGrpSpPr>
          <p:grpSpPr>
            <a:xfrm rot="0">
              <a:off x="1283852" y="1055089"/>
              <a:ext cx="7476983" cy="5401708"/>
              <a:chOff x="1607110" y="898428"/>
              <a:chExt cx="7476983" cy="5401708"/>
            </a:xfrm>
          </p:grpSpPr>
          <p:grpSp>
            <p:nvGrpSpPr>
              <p:cNvPr id="33" name=""/>
              <p:cNvGrpSpPr/>
              <p:nvPr/>
            </p:nvGrpSpPr>
            <p:grpSpPr>
              <a:xfrm rot="0">
                <a:off x="1607110" y="898428"/>
                <a:ext cx="7454298" cy="5401708"/>
                <a:chOff x="872843" y="1206737"/>
                <a:chExt cx="7454298" cy="5401708"/>
              </a:xfrm>
            </p:grpSpPr>
            <p:grpSp>
              <p:nvGrpSpPr>
                <p:cNvPr id="25" name=""/>
                <p:cNvGrpSpPr/>
                <p:nvPr/>
              </p:nvGrpSpPr>
              <p:grpSpPr>
                <a:xfrm rot="0">
                  <a:off x="872843" y="1206737"/>
                  <a:ext cx="7454298" cy="4739994"/>
                  <a:chOff x="872842" y="1206737"/>
                  <a:chExt cx="7454298" cy="4739994"/>
                </a:xfrm>
              </p:grpSpPr>
              <p:grpSp>
                <p:nvGrpSpPr>
                  <p:cNvPr id="21" name=""/>
                  <p:cNvGrpSpPr/>
                  <p:nvPr/>
                </p:nvGrpSpPr>
                <p:grpSpPr>
                  <a:xfrm rot="0">
                    <a:off x="872842" y="2347064"/>
                    <a:ext cx="7454298" cy="3599667"/>
                    <a:chOff x="1022894" y="1708889"/>
                    <a:chExt cx="7454298" cy="3599667"/>
                  </a:xfrm>
                </p:grpSpPr>
                <p:sp>
                  <p:nvSpPr>
                    <p:cNvPr id="6" name="모서리가 둥근 직사각형 5"/>
                    <p:cNvSpPr/>
                    <p:nvPr/>
                  </p:nvSpPr>
                  <p:spPr>
                    <a:xfrm>
                      <a:off x="1022894" y="1708889"/>
                      <a:ext cx="4455872" cy="3599667"/>
                    </a:xfrm>
                    <a:prstGeom prst="roundRect">
                      <a:avLst>
                        <a:gd name="adj" fmla="val 5208"/>
                      </a:avLst>
                    </a:prstGeom>
                    <a:noFill/>
                    <a:ln w="28575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7" name="모서리가 둥근 직사각형 6"/>
                    <p:cNvSpPr/>
                    <p:nvPr/>
                  </p:nvSpPr>
                  <p:spPr>
                    <a:xfrm>
                      <a:off x="1283852" y="2111810"/>
                      <a:ext cx="1389606" cy="1069931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>
                      <a:solidFill>
                        <a:schemeClr val="dk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나눔스퀘어 ExtraBold"/>
                          <a:ea typeface="나눔스퀘어 ExtraBold"/>
                        </a:rPr>
                        <a:t>register</a:t>
                      </a:r>
                      <a:endParaRPr lang="en-US" altLang="ko-KR">
                        <a:solidFill>
                          <a:srgbClr val="000000"/>
                        </a:solidFill>
                        <a:latin typeface="나눔스퀘어 ExtraBold"/>
                        <a:ea typeface="나눔스퀘어 ExtraBold"/>
                      </a:endParaRPr>
                    </a:p>
                  </p:txBody>
                </p:sp>
                <p:sp>
                  <p:nvSpPr>
                    <p:cNvPr id="11" name="모서리가 둥근 직사각형 10"/>
                    <p:cNvSpPr/>
                    <p:nvPr/>
                  </p:nvSpPr>
                  <p:spPr>
                    <a:xfrm>
                      <a:off x="1283852" y="3806477"/>
                      <a:ext cx="1389606" cy="1069931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>
                      <a:solidFill>
                        <a:schemeClr val="dk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나눔스퀘어 ExtraBold"/>
                          <a:ea typeface="나눔스퀘어 ExtraBold"/>
                        </a:rPr>
                        <a:t>ALU</a:t>
                      </a:r>
                      <a:endParaRPr lang="en-US" altLang="ko-KR">
                        <a:solidFill>
                          <a:srgbClr val="000000"/>
                        </a:solidFill>
                        <a:latin typeface="나눔스퀘어 ExtraBold"/>
                        <a:ea typeface="나눔스퀘어 ExtraBold"/>
                      </a:endParaRPr>
                    </a:p>
                  </p:txBody>
                </p:sp>
                <p:sp>
                  <p:nvSpPr>
                    <p:cNvPr id="12" name="모서리가 둥근 직사각형 11"/>
                    <p:cNvSpPr/>
                    <p:nvPr/>
                  </p:nvSpPr>
                  <p:spPr>
                    <a:xfrm>
                      <a:off x="3863170" y="2903559"/>
                      <a:ext cx="1389606" cy="1069931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>
                      <a:solidFill>
                        <a:schemeClr val="dk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나눔스퀘어 ExtraBold"/>
                          <a:ea typeface="나눔스퀘어 ExtraBold"/>
                        </a:rPr>
                        <a:t>CU</a:t>
                      </a:r>
                      <a:endParaRPr lang="en-US" altLang="ko-KR">
                        <a:solidFill>
                          <a:srgbClr val="000000"/>
                        </a:solidFill>
                        <a:latin typeface="나눔스퀘어 ExtraBold"/>
                        <a:ea typeface="나눔스퀘어 Extra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1300">
                          <a:solidFill>
                            <a:srgbClr val="737373"/>
                          </a:solidFill>
                          <a:latin typeface="나눔스퀘어 ExtraBold"/>
                          <a:ea typeface="나눔스퀘어 ExtraBold"/>
                        </a:rPr>
                        <a:t>Control Unit</a:t>
                      </a:r>
                      <a:endParaRPr lang="en-US" altLang="ko-KR" sz="1300">
                        <a:solidFill>
                          <a:srgbClr val="737373"/>
                        </a:solidFill>
                        <a:latin typeface="나눔스퀘어 ExtraBold"/>
                        <a:ea typeface="나눔스퀘어 ExtraBold"/>
                      </a:endParaRPr>
                    </a:p>
                  </p:txBody>
                </p:sp>
                <p:sp>
                  <p:nvSpPr>
                    <p:cNvPr id="13" name="가로 글상자 12"/>
                    <p:cNvSpPr txBox="1"/>
                    <p:nvPr/>
                  </p:nvSpPr>
                  <p:spPr>
                    <a:xfrm>
                      <a:off x="4668881" y="1844326"/>
                      <a:ext cx="724161" cy="36707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latin typeface="나눔스퀘어 ExtraBold"/>
                          <a:ea typeface="나눔스퀘어 ExtraBold"/>
                        </a:rPr>
                        <a:t>CPU</a:t>
                      </a:r>
                      <a:endParaRPr lang="en-US" altLang="ko-KR">
                        <a:latin typeface="나눔스퀘어 ExtraBold"/>
                        <a:ea typeface="나눔스퀘어 ExtraBold"/>
                      </a:endParaRPr>
                    </a:p>
                  </p:txBody>
                </p:sp>
                <p:cxnSp>
                  <p:nvCxnSpPr>
                    <p:cNvPr id="14" name="화살표 13"/>
                    <p:cNvCxnSpPr/>
                    <p:nvPr/>
                  </p:nvCxnSpPr>
                  <p:spPr>
                    <a:xfrm rot="16200000" flipH="1" flipV="1">
                      <a:off x="1642689" y="3530756"/>
                      <a:ext cx="3216318" cy="36"/>
                    </a:xfrm>
                    <a:prstGeom prst="straightConnector1">
                      <a:avLst/>
                    </a:prstGeom>
                    <a:ln w="19050">
                      <a:solidFill>
                        <a:schemeClr val="dk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화살표 14"/>
                    <p:cNvCxnSpPr>
                      <a:endCxn id="7" idx="3"/>
                    </p:cNvCxnSpPr>
                    <p:nvPr/>
                  </p:nvCxnSpPr>
                  <p:spPr>
                    <a:xfrm rot="10800000">
                      <a:off x="2673460" y="2646776"/>
                      <a:ext cx="577408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dk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화살표 16"/>
                    <p:cNvCxnSpPr>
                      <a:endCxn id="12" idx="1"/>
                    </p:cNvCxnSpPr>
                    <p:nvPr/>
                  </p:nvCxnSpPr>
                  <p:spPr>
                    <a:xfrm>
                      <a:off x="3250868" y="3429000"/>
                      <a:ext cx="612302" cy="9525"/>
                    </a:xfrm>
                    <a:prstGeom prst="straightConnector1">
                      <a:avLst/>
                    </a:prstGeom>
                    <a:ln w="19050">
                      <a:solidFill>
                        <a:schemeClr val="dk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화살표 17"/>
                    <p:cNvCxnSpPr>
                      <a:endCxn id="11" idx="3"/>
                    </p:cNvCxnSpPr>
                    <p:nvPr/>
                  </p:nvCxnSpPr>
                  <p:spPr>
                    <a:xfrm rot="10800000">
                      <a:off x="2673460" y="4341443"/>
                      <a:ext cx="57737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dk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가로 글상자 18"/>
                    <p:cNvSpPr txBox="1"/>
                    <p:nvPr/>
                  </p:nvSpPr>
                  <p:spPr>
                    <a:xfrm>
                      <a:off x="6970156" y="3254457"/>
                      <a:ext cx="1507037" cy="39522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2000">
                          <a:latin typeface="나눔스퀘어 ExtraBold"/>
                          <a:ea typeface="나눔스퀘어 ExtraBold"/>
                        </a:rPr>
                        <a:t>시스템 버스</a:t>
                      </a:r>
                      <a:endParaRPr lang="ko-KR" altLang="en-US" sz="2000">
                        <a:latin typeface="나눔스퀘어 ExtraBold"/>
                        <a:ea typeface="나눔스퀘어 ExtraBold"/>
                      </a:endParaRPr>
                    </a:p>
                  </p:txBody>
                </p:sp>
                <p:cxnSp>
                  <p:nvCxnSpPr>
                    <p:cNvPr id="20" name="화살표 19"/>
                    <p:cNvCxnSpPr/>
                    <p:nvPr/>
                  </p:nvCxnSpPr>
                  <p:spPr>
                    <a:xfrm>
                      <a:off x="5639322" y="3429000"/>
                      <a:ext cx="998167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dk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2" name="타원 21"/>
                  <p:cNvSpPr/>
                  <p:nvPr/>
                </p:nvSpPr>
                <p:spPr>
                  <a:xfrm>
                    <a:off x="1207053" y="2928967"/>
                    <a:ext cx="1193845" cy="736839"/>
                  </a:xfrm>
                  <a:prstGeom prst="ellipse">
                    <a:avLst/>
                  </a:prstGeom>
                  <a:noFill/>
                  <a:ln w="28575">
                    <a:solidFill>
                      <a:srgbClr val="0066ff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cxnSp>
                <p:nvCxnSpPr>
                  <p:cNvPr id="23" name="구부러진 연결선 22"/>
                  <p:cNvCxnSpPr>
                    <a:stCxn id="22" idx="0"/>
                  </p:cNvCxnSpPr>
                  <p:nvPr/>
                </p:nvCxnSpPr>
                <p:spPr>
                  <a:xfrm rot="5400000" flipH="1" flipV="1">
                    <a:off x="1702904" y="1720317"/>
                    <a:ext cx="1309716" cy="1107579"/>
                  </a:xfrm>
                  <a:prstGeom prst="curvedConnector3">
                    <a:avLst>
                      <a:gd name="adj1" fmla="val 50000"/>
                    </a:avLst>
                  </a:prstGeom>
                  <a:ln w="28575">
                    <a:solidFill>
                      <a:srgbClr val="0066ff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가로 글상자 23"/>
                  <p:cNvSpPr txBox="1"/>
                  <p:nvPr/>
                </p:nvSpPr>
                <p:spPr>
                  <a:xfrm>
                    <a:off x="2025292" y="1206737"/>
                    <a:ext cx="1869057" cy="41411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p>
                    <a:pPr lvl="0">
                      <a:defRPr/>
                    </a:pPr>
                    <a:r>
                      <a:rPr lang="ko-KR" altLang="en-US" sz="2100">
                        <a:solidFill>
                          <a:srgbClr val="0066ff"/>
                        </a:solidFill>
                        <a:latin typeface="나눔스퀘어 Bold"/>
                        <a:ea typeface="나눔스퀘어 Bold"/>
                      </a:rPr>
                      <a:t>임시 저장 장치</a:t>
                    </a:r>
                    <a:endParaRPr lang="ko-KR" altLang="en-US" sz="2100">
                      <a:solidFill>
                        <a:srgbClr val="0066ff"/>
                      </a:solidFill>
                      <a:latin typeface="나눔스퀘어 Bold"/>
                      <a:ea typeface="나눔스퀘어 Bold"/>
                    </a:endParaRPr>
                  </a:p>
                </p:txBody>
              </p:sp>
            </p:grpSp>
            <p:sp>
              <p:nvSpPr>
                <p:cNvPr id="26" name="타원 25"/>
                <p:cNvSpPr/>
                <p:nvPr/>
              </p:nvSpPr>
              <p:spPr>
                <a:xfrm>
                  <a:off x="1399305" y="4618892"/>
                  <a:ext cx="873125" cy="726586"/>
                </a:xfrm>
                <a:prstGeom prst="ellipse">
                  <a:avLst/>
                </a:prstGeom>
                <a:noFill/>
                <a:ln w="28575"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>
                    <a:solidFill>
                      <a:srgbClr val="ff9900"/>
                    </a:solidFill>
                  </a:endParaRPr>
                </a:p>
              </p:txBody>
            </p:sp>
            <p:cxnSp>
              <p:nvCxnSpPr>
                <p:cNvPr id="27" name="구부러진 연결선 26"/>
                <p:cNvCxnSpPr/>
                <p:nvPr/>
              </p:nvCxnSpPr>
              <p:spPr>
                <a:xfrm rot="16200000" flipH="1">
                  <a:off x="1944558" y="5227264"/>
                  <a:ext cx="1057030" cy="1274410"/>
                </a:xfrm>
                <a:prstGeom prst="curvedConnector2">
                  <a:avLst/>
                </a:prstGeom>
                <a:ln w="28575">
                  <a:solidFill>
                    <a:srgbClr val="ff99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가로 글상자 27"/>
                <p:cNvSpPr txBox="1"/>
                <p:nvPr/>
              </p:nvSpPr>
              <p:spPr>
                <a:xfrm>
                  <a:off x="3117361" y="6213964"/>
                  <a:ext cx="1404327" cy="3944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lvl="0">
                    <a:defRPr/>
                  </a:pPr>
                  <a:r>
                    <a:rPr lang="ko-KR" altLang="en-US" sz="2000">
                      <a:solidFill>
                        <a:srgbClr val="ff9900"/>
                      </a:solidFill>
                      <a:latin typeface="나눔스퀘어 Bold"/>
                      <a:ea typeface="나눔스퀘어 Bold"/>
                    </a:rPr>
                    <a:t>연산 수행</a:t>
                  </a:r>
                  <a:endParaRPr lang="ko-KR" altLang="en-US" sz="2000">
                    <a:solidFill>
                      <a:srgbClr val="ff9900"/>
                    </a:solidFill>
                    <a:latin typeface="나눔스퀘어 Bold"/>
                    <a:ea typeface="나눔스퀘어 Bold"/>
                  </a:endParaRPr>
                </a:p>
              </p:txBody>
            </p:sp>
            <p:sp>
              <p:nvSpPr>
                <p:cNvPr id="29" name="타원 28"/>
                <p:cNvSpPr/>
                <p:nvPr/>
              </p:nvSpPr>
              <p:spPr>
                <a:xfrm>
                  <a:off x="3817269" y="3681914"/>
                  <a:ext cx="1190625" cy="870303"/>
                </a:xfrm>
                <a:prstGeom prst="ellipse">
                  <a:avLst/>
                </a:prstGeom>
                <a:noFill/>
                <a:ln w="28575">
                  <a:solidFill>
                    <a:srgbClr val="008000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p>
                  <a:pPr lvl="0" algn="ctr">
                    <a:defRPr/>
                  </a:pPr>
                  <a:endParaRPr lang="ko-KR" altLang="en-US"/>
                </a:p>
              </p:txBody>
            </p:sp>
            <p:cxnSp>
              <p:nvCxnSpPr>
                <p:cNvPr id="31" name="구부러진 연결선 30"/>
                <p:cNvCxnSpPr>
                  <a:stCxn id="29" idx="0"/>
                </p:cNvCxnSpPr>
                <p:nvPr/>
              </p:nvCxnSpPr>
              <p:spPr>
                <a:xfrm rot="5400000" flipH="1" flipV="1">
                  <a:off x="4706936" y="2163344"/>
                  <a:ext cx="1224209" cy="1812921"/>
                </a:xfrm>
                <a:prstGeom prst="curvedConnector2">
                  <a:avLst/>
                </a:prstGeom>
                <a:ln w="28575">
                  <a:solidFill>
                    <a:srgbClr val="008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가로 글상자 31"/>
                <p:cNvSpPr txBox="1"/>
                <p:nvPr/>
              </p:nvSpPr>
              <p:spPr>
                <a:xfrm>
                  <a:off x="6275721" y="2258627"/>
                  <a:ext cx="1616744" cy="39619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p>
                  <a:pPr lvl="0">
                    <a:defRPr/>
                  </a:pPr>
                  <a:r>
                    <a:rPr lang="ko-KR" altLang="en-US" sz="2000">
                      <a:solidFill>
                        <a:srgbClr val="008000"/>
                      </a:solidFill>
                      <a:latin typeface="나눔스퀘어 Bold"/>
                      <a:ea typeface="나눔스퀘어 Bold"/>
                    </a:rPr>
                    <a:t>명령어 해석</a:t>
                  </a:r>
                  <a:endParaRPr lang="ko-KR" altLang="en-US" sz="2000">
                    <a:solidFill>
                      <a:srgbClr val="008000"/>
                    </a:solidFill>
                    <a:latin typeface="나눔스퀘어 Bold"/>
                    <a:ea typeface="나눔스퀘어 Bold"/>
                  </a:endParaRPr>
                </a:p>
              </p:txBody>
            </p:sp>
          </p:grpSp>
          <p:sp>
            <p:nvSpPr>
              <p:cNvPr id="34" name="모서리가 둥근 직사각형 33"/>
              <p:cNvSpPr/>
              <p:nvPr/>
            </p:nvSpPr>
            <p:spPr>
              <a:xfrm>
                <a:off x="7417219" y="3429000"/>
                <a:ext cx="1666874" cy="68304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</p:grpSp>
        <p:cxnSp>
          <p:nvCxnSpPr>
            <p:cNvPr id="37" name="화살표 36"/>
            <p:cNvCxnSpPr/>
            <p:nvPr/>
          </p:nvCxnSpPr>
          <p:spPr>
            <a:xfrm>
              <a:off x="8991645" y="3898734"/>
              <a:ext cx="998167" cy="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"/>
            <p:cNvGrpSpPr/>
            <p:nvPr/>
          </p:nvGrpSpPr>
          <p:grpSpPr>
            <a:xfrm rot="0">
              <a:off x="10141460" y="2753647"/>
              <a:ext cx="1854868" cy="2456447"/>
              <a:chOff x="10141460" y="2829847"/>
              <a:chExt cx="1854868" cy="2456447"/>
            </a:xfrm>
          </p:grpSpPr>
          <p:sp>
            <p:nvSpPr>
              <p:cNvPr id="38" name="가로 글상자 37"/>
              <p:cNvSpPr txBox="1"/>
              <p:nvPr/>
            </p:nvSpPr>
            <p:spPr>
              <a:xfrm>
                <a:off x="10354812" y="3832143"/>
                <a:ext cx="1507037" cy="395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latin typeface="나눔스퀘어 ExtraBold"/>
                    <a:ea typeface="나눔스퀘어 ExtraBold"/>
                  </a:rPr>
                  <a:t>메인 메모리</a:t>
                </a:r>
                <a:endParaRPr lang="ko-KR" altLang="en-US" sz="2000">
                  <a:latin typeface="나눔스퀘어 ExtraBold"/>
                  <a:ea typeface="나눔스퀘어 ExtraBold"/>
                </a:endParaRPr>
              </a:p>
            </p:txBody>
          </p:sp>
          <p:sp>
            <p:nvSpPr>
              <p:cNvPr id="39" name="모서리가 둥근 직사각형 38"/>
              <p:cNvSpPr/>
              <p:nvPr/>
            </p:nvSpPr>
            <p:spPr>
              <a:xfrm>
                <a:off x="10141460" y="2829847"/>
                <a:ext cx="1854868" cy="245644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8895582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5"/>
            <a:ext cx="4703059" cy="500572"/>
            <a:chOff x="276225" y="251825"/>
            <a:chExt cx="4703059" cy="500572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1000" y="251825"/>
              <a:ext cx="4598284" cy="498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700">
                  <a:latin typeface="나눔스퀘어 ExtraBold"/>
                  <a:ea typeface="나눔스퀘어 ExtraBold"/>
                </a:rPr>
                <a:t>PC - P</a:t>
              </a:r>
              <a:r>
                <a:rPr lang="en-US" altLang="ko-KR" sz="2700">
                  <a:solidFill>
                    <a:srgbClr val="a5a5a5"/>
                  </a:solidFill>
                  <a:latin typeface="나눔스퀘어 ExtraBold"/>
                  <a:ea typeface="나눔스퀘어 ExtraBold"/>
                </a:rPr>
                <a:t>rogram</a:t>
              </a:r>
              <a:r>
                <a:rPr lang="en-US" altLang="ko-KR" sz="2700">
                  <a:latin typeface="나눔스퀘어 ExtraBold"/>
                  <a:ea typeface="나눔스퀘어 ExtraBold"/>
                </a:rPr>
                <a:t> C</a:t>
              </a:r>
              <a:r>
                <a:rPr lang="en-US" altLang="ko-KR" sz="2700">
                  <a:solidFill>
                    <a:srgbClr val="a5a5a5"/>
                  </a:solidFill>
                  <a:latin typeface="나눔스퀘어 ExtraBold"/>
                  <a:ea typeface="나눔스퀘어 ExtraBold"/>
                </a:rPr>
                <a:t>ounter</a:t>
              </a:r>
              <a:endParaRPr lang="en-US" altLang="ko-KR" sz="2700">
                <a:solidFill>
                  <a:srgbClr val="a5a5a5"/>
                </a:solidFill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3995988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54029" y="2806269"/>
            <a:ext cx="1736537" cy="1736537"/>
          </a:xfrm>
          <a:prstGeom prst="rect">
            <a:avLst/>
          </a:prstGeom>
        </p:spPr>
      </p:pic>
      <p:grpSp>
        <p:nvGrpSpPr>
          <p:cNvPr id="13" name=""/>
          <p:cNvGrpSpPr/>
          <p:nvPr/>
        </p:nvGrpSpPr>
        <p:grpSpPr>
          <a:xfrm rot="0">
            <a:off x="8182725" y="1571697"/>
            <a:ext cx="2519364" cy="4205682"/>
            <a:chOff x="8082463" y="1286125"/>
            <a:chExt cx="2519364" cy="4205682"/>
          </a:xfrm>
        </p:grpSpPr>
        <p:grpSp>
          <p:nvGrpSpPr>
            <p:cNvPr id="11" name=""/>
            <p:cNvGrpSpPr/>
            <p:nvPr/>
          </p:nvGrpSpPr>
          <p:grpSpPr>
            <a:xfrm rot="0">
              <a:off x="8082463" y="2020195"/>
              <a:ext cx="2519364" cy="3471612"/>
              <a:chOff x="7863139" y="1938732"/>
              <a:chExt cx="2519364" cy="3471612"/>
            </a:xfrm>
          </p:grpSpPr>
          <p:sp>
            <p:nvSpPr>
              <p:cNvPr id="6" name="모서리가 둥근 직사각형 5"/>
              <p:cNvSpPr/>
              <p:nvPr/>
            </p:nvSpPr>
            <p:spPr>
              <a:xfrm>
                <a:off x="7863139" y="1938732"/>
                <a:ext cx="2500314" cy="3471612"/>
              </a:xfrm>
              <a:prstGeom prst="roundRect">
                <a:avLst>
                  <a:gd name="adj" fmla="val 2083"/>
                </a:avLst>
              </a:prstGeom>
              <a:noFill/>
              <a:ln w="28575">
                <a:solidFill>
                  <a:schemeClr val="dk1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lvl="0" algn="ctr">
                  <a:defRPr/>
                </a:pPr>
                <a:endParaRPr lang="ko-KR" altLang="en-US"/>
              </a:p>
            </p:txBody>
          </p:sp>
          <p:cxnSp>
            <p:nvCxnSpPr>
              <p:cNvPr id="7" name="선 6"/>
              <p:cNvCxnSpPr/>
              <p:nvPr/>
            </p:nvCxnSpPr>
            <p:spPr>
              <a:xfrm>
                <a:off x="7863141" y="2624639"/>
                <a:ext cx="2500312" cy="6266"/>
              </a:xfrm>
              <a:prstGeom prst="line">
                <a:avLst/>
              </a:prstGeom>
              <a:ln w="28575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선 7"/>
              <p:cNvCxnSpPr/>
              <p:nvPr/>
            </p:nvCxnSpPr>
            <p:spPr>
              <a:xfrm>
                <a:off x="7882191" y="3339014"/>
                <a:ext cx="2500312" cy="6266"/>
              </a:xfrm>
              <a:prstGeom prst="line">
                <a:avLst/>
              </a:prstGeom>
              <a:ln w="28575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선 8"/>
              <p:cNvCxnSpPr/>
              <p:nvPr/>
            </p:nvCxnSpPr>
            <p:spPr>
              <a:xfrm>
                <a:off x="7882191" y="4043864"/>
                <a:ext cx="2500312" cy="6266"/>
              </a:xfrm>
              <a:prstGeom prst="line">
                <a:avLst/>
              </a:prstGeom>
              <a:ln w="28575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선 9"/>
              <p:cNvCxnSpPr/>
              <p:nvPr/>
            </p:nvCxnSpPr>
            <p:spPr>
              <a:xfrm>
                <a:off x="7882191" y="4739189"/>
                <a:ext cx="2500312" cy="6266"/>
              </a:xfrm>
              <a:prstGeom prst="line">
                <a:avLst/>
              </a:prstGeom>
              <a:ln w="28575">
                <a:solidFill>
                  <a:schemeClr val="dk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가로 글상자 11"/>
            <p:cNvSpPr txBox="1"/>
            <p:nvPr/>
          </p:nvSpPr>
          <p:spPr>
            <a:xfrm>
              <a:off x="8684168" y="1286125"/>
              <a:ext cx="1315954" cy="63902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en-US" altLang="ko-KR">
                  <a:latin typeface="나눔스퀘어 ExtraBold"/>
                  <a:ea typeface="나눔스퀘어 ExtraBold"/>
                </a:rPr>
                <a:t>main</a:t>
              </a:r>
              <a:endParaRPr lang="en-US" altLang="ko-KR">
                <a:latin typeface="나눔스퀘어 ExtraBold"/>
                <a:ea typeface="나눔스퀘어 ExtraBold"/>
              </a:endParaRPr>
            </a:p>
            <a:p>
              <a:pPr lvl="0" algn="ctr">
                <a:defRPr/>
              </a:pPr>
              <a:r>
                <a:rPr lang="en-US" altLang="ko-KR">
                  <a:latin typeface="나눔스퀘어 ExtraBold"/>
                  <a:ea typeface="나눔스퀘어 ExtraBold"/>
                </a:rPr>
                <a:t>memory</a:t>
              </a:r>
              <a:endParaRPr lang="en-US" altLang="ko-KR">
                <a:latin typeface="나눔스퀘어 ExtraBold"/>
                <a:ea typeface="나눔스퀘어 ExtraBold"/>
              </a:endParaRPr>
            </a:p>
          </p:txBody>
        </p:sp>
      </p:grpSp>
      <p:sp>
        <p:nvSpPr>
          <p:cNvPr id="14" name="가로 글상자 13"/>
          <p:cNvSpPr txBox="1"/>
          <p:nvPr/>
        </p:nvSpPr>
        <p:spPr>
          <a:xfrm>
            <a:off x="8928435" y="3924049"/>
            <a:ext cx="965032" cy="3602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10</a:t>
            </a:r>
            <a:r>
              <a:rPr lang="ko-KR" altLang="en-US">
                <a:latin typeface="나눔스퀘어 ExtraBold"/>
                <a:ea typeface="나눔스퀘어 ExtraBold"/>
              </a:rPr>
              <a:t>번지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8928435" y="4590432"/>
            <a:ext cx="965032" cy="3645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11</a:t>
            </a:r>
            <a:r>
              <a:rPr lang="ko-KR" altLang="en-US">
                <a:latin typeface="나눔스퀘어 ExtraBold"/>
                <a:ea typeface="나눔스퀘어 ExtraBold"/>
              </a:rPr>
              <a:t>번지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8928435" y="5260807"/>
            <a:ext cx="965032" cy="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나눔스퀘어 ExtraBold"/>
                <a:ea typeface="나눔스퀘어 ExtraBold"/>
              </a:rPr>
              <a:t>12</a:t>
            </a:r>
            <a:r>
              <a:rPr lang="ko-KR" altLang="en-US">
                <a:latin typeface="나눔스퀘어 ExtraBold"/>
                <a:ea typeface="나눔스퀘어 ExtraBold"/>
              </a:rPr>
              <a:t>번지</a:t>
            </a:r>
            <a:endParaRPr lang="ko-KR" altLang="en-US">
              <a:latin typeface="나눔스퀘어 ExtraBold"/>
              <a:ea typeface="나눔스퀘어 ExtraBold"/>
            </a:endParaRPr>
          </a:p>
        </p:txBody>
      </p:sp>
      <p:sp>
        <p:nvSpPr>
          <p:cNvPr id="18" name="설명선 2 17"/>
          <p:cNvSpPr/>
          <p:nvPr/>
        </p:nvSpPr>
        <p:spPr>
          <a:xfrm>
            <a:off x="3416422" y="2501565"/>
            <a:ext cx="983832" cy="3923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2500"/>
              <a:gd name="adj6" fmla="val -46667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  <a:latin typeface="나눔스퀘어 Bold"/>
                <a:ea typeface="나눔스퀘어 Bold"/>
              </a:rPr>
              <a:t>pc = 10</a:t>
            </a:r>
            <a:endParaRPr lang="en-US" altLang="ko-KR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19" name="설명선 2 18"/>
          <p:cNvSpPr/>
          <p:nvPr/>
        </p:nvSpPr>
        <p:spPr>
          <a:xfrm>
            <a:off x="3694152" y="3674538"/>
            <a:ext cx="983832" cy="3923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335"/>
              <a:gd name="adj6" fmla="val -53834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  <a:latin typeface="나눔스퀘어 Bold"/>
                <a:ea typeface="나눔스퀘어 Bold"/>
              </a:rPr>
              <a:t>pc = 11</a:t>
            </a:r>
            <a:endParaRPr lang="en-US" altLang="ko-KR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sp>
        <p:nvSpPr>
          <p:cNvPr id="20" name="설명선 2 19"/>
          <p:cNvSpPr/>
          <p:nvPr/>
        </p:nvSpPr>
        <p:spPr>
          <a:xfrm>
            <a:off x="3416422" y="4690695"/>
            <a:ext cx="983832" cy="39238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300"/>
              <a:gd name="adj6" fmla="val -52810"/>
            </a:avLst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  <a:latin typeface="나눔스퀘어 Bold"/>
                <a:ea typeface="나눔스퀘어 Bold"/>
              </a:rPr>
              <a:t>pc = 12</a:t>
            </a:r>
            <a:endParaRPr lang="en-US" altLang="ko-KR">
              <a:solidFill>
                <a:schemeClr val="dk1"/>
              </a:solidFill>
              <a:latin typeface="나눔스퀘어 Bold"/>
              <a:ea typeface="나눔스퀘어 Bold"/>
            </a:endParaRPr>
          </a:p>
        </p:txBody>
      </p:sp>
      <p:cxnSp>
        <p:nvCxnSpPr>
          <p:cNvPr id="21" name="화살표 20"/>
          <p:cNvCxnSpPr>
            <a:stCxn id="18" idx="0"/>
            <a:endCxn id="6" idx="1"/>
          </p:cNvCxnSpPr>
          <p:nvPr/>
        </p:nvCxnSpPr>
        <p:spPr>
          <a:xfrm>
            <a:off x="4400255" y="2697757"/>
            <a:ext cx="3782470" cy="1343816"/>
          </a:xfrm>
          <a:prstGeom prst="straightConnector1">
            <a:avLst/>
          </a:prstGeom>
          <a:ln w="19050">
            <a:solidFill>
              <a:schemeClr val="dk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/>
          <p:nvPr/>
        </p:nvCxnSpPr>
        <p:spPr>
          <a:xfrm>
            <a:off x="4677985" y="3870729"/>
            <a:ext cx="3504740" cy="901982"/>
          </a:xfrm>
          <a:prstGeom prst="straightConnector1">
            <a:avLst/>
          </a:prstGeom>
          <a:ln w="19050">
            <a:solidFill>
              <a:schemeClr val="dk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화살표 23"/>
          <p:cNvCxnSpPr/>
          <p:nvPr/>
        </p:nvCxnSpPr>
        <p:spPr>
          <a:xfrm>
            <a:off x="4400255" y="4886886"/>
            <a:ext cx="3782470" cy="557202"/>
          </a:xfrm>
          <a:prstGeom prst="straightConnector1">
            <a:avLst/>
          </a:prstGeom>
          <a:ln w="19050">
            <a:solidFill>
              <a:schemeClr val="dk1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1819633" y="1987716"/>
            <a:ext cx="827171" cy="6197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500">
                <a:solidFill>
                  <a:srgbClr val="0066ff"/>
                </a:solidFill>
                <a:latin typeface="나눔스퀘어 ExtraBold"/>
                <a:ea typeface="나눔스퀘어 ExtraBold"/>
              </a:rPr>
              <a:t>+1</a:t>
            </a:r>
            <a:endParaRPr lang="en-US" altLang="ko-KR" sz="3500">
              <a:solidFill>
                <a:srgbClr val="0066ff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38237" y="848376"/>
            <a:ext cx="5633938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Bold"/>
                <a:ea typeface="나눔스퀘어 Bold"/>
              </a:rPr>
              <a:t>메모리에서 읽어 들일 명령어의 주소를 저장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Bold"/>
              <a:ea typeface="나눔스퀘어 Bold"/>
            </a:endParaRPr>
          </a:p>
        </p:txBody>
      </p:sp>
    </p:spTree>
    <p:extLst>
      <p:ext uri="{BB962C8B-B14F-4D97-AF65-F5344CB8AC3E}">
        <p14:creationId xmlns:p14="http://schemas.microsoft.com/office/powerpoint/2010/main" val="374088095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5"/>
            <a:ext cx="4703059" cy="500572"/>
            <a:chOff x="276225" y="251825"/>
            <a:chExt cx="4703059" cy="500572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1000" y="251825"/>
              <a:ext cx="4598284" cy="498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700">
                  <a:latin typeface="나눔스퀘어 ExtraBold"/>
                  <a:ea typeface="나눔스퀘어 ExtraBold"/>
                </a:rPr>
                <a:t>IR - I</a:t>
              </a:r>
              <a:r>
                <a:rPr lang="en-US" altLang="ko-KR" sz="2700">
                  <a:solidFill>
                    <a:srgbClr val="a5a5a5"/>
                  </a:solidFill>
                  <a:latin typeface="나눔스퀘어 ExtraBold"/>
                  <a:ea typeface="나눔스퀘어 ExtraBold"/>
                </a:rPr>
                <a:t>nstruction</a:t>
              </a:r>
              <a:r>
                <a:rPr lang="en-US" altLang="ko-KR" sz="2700">
                  <a:latin typeface="나눔스퀘어 ExtraBold"/>
                  <a:ea typeface="나눔스퀘어 ExtraBold"/>
                </a:rPr>
                <a:t> R</a:t>
              </a:r>
              <a:r>
                <a:rPr lang="en-US" altLang="ko-KR" sz="2700">
                  <a:solidFill>
                    <a:srgbClr val="a5a5a5"/>
                  </a:solidFill>
                  <a:latin typeface="나눔스퀘어 ExtraBold"/>
                  <a:ea typeface="나눔스퀘어 ExtraBold"/>
                </a:rPr>
                <a:t>egister</a:t>
              </a:r>
              <a:endParaRPr lang="en-US" altLang="ko-KR" sz="2700">
                <a:solidFill>
                  <a:srgbClr val="a5a5a5"/>
                </a:solidFill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그룹 4"/>
          <p:cNvGrpSpPr/>
          <p:nvPr/>
        </p:nvGrpSpPr>
        <p:grpSpPr>
          <a:xfrm rot="0">
            <a:off x="807602" y="2582684"/>
            <a:ext cx="10712476" cy="3599667"/>
            <a:chOff x="1283852" y="2195417"/>
            <a:chExt cx="10712476" cy="3599667"/>
          </a:xfrm>
        </p:grpSpPr>
        <p:grpSp>
          <p:nvGrpSpPr>
            <p:cNvPr id="6" name=""/>
            <p:cNvGrpSpPr/>
            <p:nvPr/>
          </p:nvGrpSpPr>
          <p:grpSpPr>
            <a:xfrm rot="0">
              <a:off x="1283852" y="2195417"/>
              <a:ext cx="7476983" cy="3599667"/>
              <a:chOff x="1607109" y="2038755"/>
              <a:chExt cx="7476983" cy="3599667"/>
            </a:xfrm>
          </p:grpSpPr>
          <p:grpSp>
            <p:nvGrpSpPr>
              <p:cNvPr id="9" name=""/>
              <p:cNvGrpSpPr/>
              <p:nvPr/>
            </p:nvGrpSpPr>
            <p:grpSpPr>
              <a:xfrm rot="0">
                <a:off x="1607109" y="2038755"/>
                <a:ext cx="7454298" cy="3599667"/>
                <a:chOff x="1022894" y="1708889"/>
                <a:chExt cx="7454298" cy="3599667"/>
              </a:xfrm>
            </p:grpSpPr>
            <p:sp>
              <p:nvSpPr>
                <p:cNvPr id="10" name="모서리가 둥근 직사각형 5"/>
                <p:cNvSpPr/>
                <p:nvPr/>
              </p:nvSpPr>
              <p:spPr>
                <a:xfrm>
                  <a:off x="1022894" y="1708889"/>
                  <a:ext cx="4455872" cy="3599667"/>
                </a:xfrm>
                <a:prstGeom prst="roundRect">
                  <a:avLst>
                    <a:gd name="adj" fmla="val 5208"/>
                  </a:avLst>
                </a:prstGeom>
                <a:noFill/>
                <a:ln w="28575">
                  <a:solidFill>
                    <a:schemeClr val="dk1"/>
                  </a:solidFill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  <p:sp>
              <p:nvSpPr>
                <p:cNvPr id="11" name="모서리가 둥근 직사각형 6"/>
                <p:cNvSpPr/>
                <p:nvPr/>
              </p:nvSpPr>
              <p:spPr>
                <a:xfrm>
                  <a:off x="1283852" y="2111810"/>
                  <a:ext cx="1389606" cy="324224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solidFill>
                    <a:schemeClr val="dk1"/>
                  </a:solidFill>
                  <a:prstDash val="sys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나눔스퀘어 ExtraBold"/>
                      <a:ea typeface="나눔스퀘어 ExtraBold"/>
                    </a:rPr>
                    <a:t>PC</a:t>
                  </a:r>
                  <a:endParaRPr lang="en-US" altLang="ko-KR">
                    <a:solidFill>
                      <a:srgbClr val="000000"/>
                    </a:solidFill>
                    <a:latin typeface="나눔스퀘어 ExtraBold"/>
                    <a:ea typeface="나눔스퀘어 ExtraBold"/>
                  </a:endParaRPr>
                </a:p>
              </p:txBody>
            </p:sp>
            <p:sp>
              <p:nvSpPr>
                <p:cNvPr id="12" name="모서리가 둥근 직사각형 10"/>
                <p:cNvSpPr/>
                <p:nvPr/>
              </p:nvSpPr>
              <p:spPr>
                <a:xfrm>
                  <a:off x="1283852" y="3806477"/>
                  <a:ext cx="1389606" cy="1069931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solidFill>
                    <a:schemeClr val="dk1"/>
                  </a:solidFill>
                  <a:prstDash val="sys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나눔스퀘어 ExtraBold"/>
                      <a:ea typeface="나눔스퀘어 ExtraBold"/>
                    </a:rPr>
                    <a:t>ALU</a:t>
                  </a:r>
                  <a:endParaRPr lang="en-US" altLang="ko-KR">
                    <a:solidFill>
                      <a:srgbClr val="000000"/>
                    </a:solidFill>
                    <a:latin typeface="나눔스퀘어 ExtraBold"/>
                    <a:ea typeface="나눔스퀘어 ExtraBold"/>
                  </a:endParaRPr>
                </a:p>
              </p:txBody>
            </p:sp>
            <p:sp>
              <p:nvSpPr>
                <p:cNvPr id="13" name="모서리가 둥근 직사각형 11"/>
                <p:cNvSpPr/>
                <p:nvPr/>
              </p:nvSpPr>
              <p:spPr>
                <a:xfrm>
                  <a:off x="3863170" y="2903559"/>
                  <a:ext cx="1389606" cy="1069931"/>
                </a:xfrm>
                <a:prstGeom prst="roundRect">
                  <a:avLst>
                    <a:gd name="adj" fmla="val 16667"/>
                  </a:avLst>
                </a:prstGeom>
                <a:noFill/>
                <a:ln>
                  <a:solidFill>
                    <a:schemeClr val="dk1"/>
                  </a:solidFill>
                  <a:prstDash val="sys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r>
                    <a:rPr lang="en-US" altLang="ko-KR">
                      <a:solidFill>
                        <a:srgbClr val="000000"/>
                      </a:solidFill>
                      <a:latin typeface="나눔스퀘어 ExtraBold"/>
                      <a:ea typeface="나눔스퀘어 ExtraBold"/>
                    </a:rPr>
                    <a:t>CU</a:t>
                  </a:r>
                  <a:endParaRPr lang="en-US" altLang="ko-KR">
                    <a:solidFill>
                      <a:srgbClr val="000000"/>
                    </a:solidFill>
                    <a:latin typeface="나눔스퀘어 ExtraBold"/>
                    <a:ea typeface="나눔스퀘어 ExtraBold"/>
                  </a:endParaRPr>
                </a:p>
                <a:p>
                  <a:pPr lvl="0" algn="ctr">
                    <a:defRPr/>
                  </a:pPr>
                  <a:r>
                    <a:rPr lang="en-US" altLang="ko-KR" sz="1300">
                      <a:solidFill>
                        <a:srgbClr val="737373"/>
                      </a:solidFill>
                      <a:latin typeface="나눔스퀘어 ExtraBold"/>
                      <a:ea typeface="나눔스퀘어 ExtraBold"/>
                    </a:rPr>
                    <a:t>Control Unit</a:t>
                  </a:r>
                  <a:endParaRPr lang="en-US" altLang="ko-KR" sz="1300">
                    <a:solidFill>
                      <a:srgbClr val="737373"/>
                    </a:solidFill>
                    <a:latin typeface="나눔스퀘어 ExtraBold"/>
                    <a:ea typeface="나눔스퀘어 ExtraBold"/>
                  </a:endParaRPr>
                </a:p>
              </p:txBody>
            </p:sp>
            <p:sp>
              <p:nvSpPr>
                <p:cNvPr id="14" name="가로 글상자 12"/>
                <p:cNvSpPr txBox="1"/>
                <p:nvPr/>
              </p:nvSpPr>
              <p:spPr>
                <a:xfrm>
                  <a:off x="4668881" y="1844326"/>
                  <a:ext cx="724161" cy="36707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en-US" altLang="ko-KR">
                      <a:latin typeface="나눔스퀘어 ExtraBold"/>
                      <a:ea typeface="나눔스퀘어 ExtraBold"/>
                    </a:rPr>
                    <a:t>CPU</a:t>
                  </a:r>
                  <a:endParaRPr lang="en-US" altLang="ko-KR">
                    <a:latin typeface="나눔스퀘어 ExtraBold"/>
                    <a:ea typeface="나눔스퀘어 ExtraBold"/>
                  </a:endParaRPr>
                </a:p>
              </p:txBody>
            </p:sp>
            <p:cxnSp>
              <p:nvCxnSpPr>
                <p:cNvPr id="15" name="화살표 13"/>
                <p:cNvCxnSpPr/>
                <p:nvPr/>
              </p:nvCxnSpPr>
              <p:spPr>
                <a:xfrm rot="16200000" flipH="1" flipV="1">
                  <a:off x="1642689" y="3530756"/>
                  <a:ext cx="3216318" cy="36"/>
                </a:xfrm>
                <a:prstGeom prst="straightConnector1">
                  <a:avLst/>
                </a:prstGeom>
                <a:ln w="19050">
                  <a:solidFill>
                    <a:schemeClr val="dk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화살표 14"/>
                <p:cNvCxnSpPr>
                  <a:endCxn id="35" idx="3"/>
                </p:cNvCxnSpPr>
                <p:nvPr/>
              </p:nvCxnSpPr>
              <p:spPr>
                <a:xfrm rot="10800000" flipV="1">
                  <a:off x="2662429" y="2646776"/>
                  <a:ext cx="588438" cy="14412"/>
                </a:xfrm>
                <a:prstGeom prst="straightConnector1">
                  <a:avLst/>
                </a:prstGeom>
                <a:ln w="19050">
                  <a:solidFill>
                    <a:schemeClr val="dk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화살표 16"/>
                <p:cNvCxnSpPr>
                  <a:endCxn id="13" idx="1"/>
                </p:cNvCxnSpPr>
                <p:nvPr/>
              </p:nvCxnSpPr>
              <p:spPr>
                <a:xfrm>
                  <a:off x="3250868" y="3429000"/>
                  <a:ext cx="612302" cy="9525"/>
                </a:xfrm>
                <a:prstGeom prst="straightConnector1">
                  <a:avLst/>
                </a:prstGeom>
                <a:ln w="19050">
                  <a:solidFill>
                    <a:schemeClr val="dk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화살표 17"/>
                <p:cNvCxnSpPr>
                  <a:endCxn id="12" idx="3"/>
                </p:cNvCxnSpPr>
                <p:nvPr/>
              </p:nvCxnSpPr>
              <p:spPr>
                <a:xfrm rot="10800000">
                  <a:off x="2673460" y="4341443"/>
                  <a:ext cx="577370" cy="0"/>
                </a:xfrm>
                <a:prstGeom prst="straightConnector1">
                  <a:avLst/>
                </a:prstGeom>
                <a:ln w="19050">
                  <a:solidFill>
                    <a:schemeClr val="dk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가로 글상자 18"/>
                <p:cNvSpPr txBox="1"/>
                <p:nvPr/>
              </p:nvSpPr>
              <p:spPr>
                <a:xfrm>
                  <a:off x="6970156" y="3254457"/>
                  <a:ext cx="1507037" cy="3952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ko-KR" altLang="en-US" sz="2000">
                      <a:latin typeface="나눔스퀘어 ExtraBold"/>
                      <a:ea typeface="나눔스퀘어 ExtraBold"/>
                    </a:rPr>
                    <a:t>시스템 버스</a:t>
                  </a:r>
                  <a:endParaRPr lang="ko-KR" altLang="en-US" sz="2000">
                    <a:latin typeface="나눔스퀘어 ExtraBold"/>
                    <a:ea typeface="나눔스퀘어 ExtraBold"/>
                  </a:endParaRPr>
                </a:p>
              </p:txBody>
            </p:sp>
            <p:cxnSp>
              <p:nvCxnSpPr>
                <p:cNvPr id="20" name="화살표 19"/>
                <p:cNvCxnSpPr/>
                <p:nvPr/>
              </p:nvCxnSpPr>
              <p:spPr>
                <a:xfrm>
                  <a:off x="5639322" y="3429000"/>
                  <a:ext cx="998167" cy="0"/>
                </a:xfrm>
                <a:prstGeom prst="straightConnector1">
                  <a:avLst/>
                </a:prstGeom>
                <a:ln w="19050">
                  <a:solidFill>
                    <a:schemeClr val="dk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모서리가 둥근 직사각형 33"/>
              <p:cNvSpPr/>
              <p:nvPr/>
            </p:nvSpPr>
            <p:spPr>
              <a:xfrm>
                <a:off x="7417219" y="3429000"/>
                <a:ext cx="1666874" cy="683043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  <p:cxnSp>
          <p:nvCxnSpPr>
            <p:cNvPr id="31" name="화살표 36"/>
            <p:cNvCxnSpPr/>
            <p:nvPr/>
          </p:nvCxnSpPr>
          <p:spPr>
            <a:xfrm>
              <a:off x="8991645" y="3898734"/>
              <a:ext cx="998167" cy="0"/>
            </a:xfrm>
            <a:prstGeom prst="straightConnector1">
              <a:avLst/>
            </a:prstGeom>
            <a:ln w="19050">
              <a:solidFill>
                <a:schemeClr val="dk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"/>
            <p:cNvGrpSpPr/>
            <p:nvPr/>
          </p:nvGrpSpPr>
          <p:grpSpPr>
            <a:xfrm rot="0">
              <a:off x="10141460" y="2753647"/>
              <a:ext cx="1854868" cy="2456447"/>
              <a:chOff x="10141460" y="2829847"/>
              <a:chExt cx="1854868" cy="2456447"/>
            </a:xfrm>
          </p:grpSpPr>
          <p:sp>
            <p:nvSpPr>
              <p:cNvPr id="33" name="가로 글상자 37"/>
              <p:cNvSpPr txBox="1"/>
              <p:nvPr/>
            </p:nvSpPr>
            <p:spPr>
              <a:xfrm>
                <a:off x="10354812" y="3832143"/>
                <a:ext cx="1507037" cy="395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ko-KR" altLang="en-US" sz="2000">
                    <a:latin typeface="나눔스퀘어 ExtraBold"/>
                    <a:ea typeface="나눔스퀘어 ExtraBold"/>
                  </a:rPr>
                  <a:t>메인 메모리</a:t>
                </a:r>
                <a:endParaRPr lang="ko-KR" altLang="en-US" sz="2000">
                  <a:latin typeface="나눔스퀘어 ExtraBold"/>
                  <a:ea typeface="나눔스퀘어 ExtraBold"/>
                </a:endParaRPr>
              </a:p>
            </p:txBody>
          </p:sp>
          <p:sp>
            <p:nvSpPr>
              <p:cNvPr id="34" name="모서리가 둥근 직사각형 38"/>
              <p:cNvSpPr/>
              <p:nvPr/>
            </p:nvSpPr>
            <p:spPr>
              <a:xfrm>
                <a:off x="10141460" y="2829847"/>
                <a:ext cx="1854868" cy="2456447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5" name="모서리가 둥근 직사각형 6"/>
          <p:cNvSpPr/>
          <p:nvPr/>
        </p:nvSpPr>
        <p:spPr>
          <a:xfrm>
            <a:off x="1057530" y="3372871"/>
            <a:ext cx="1389606" cy="324224"/>
          </a:xfrm>
          <a:prstGeom prst="roundRect">
            <a:avLst>
              <a:gd name="adj" fmla="val 16667"/>
            </a:avLst>
          </a:prstGeom>
          <a:noFill/>
          <a:ln>
            <a:solidFill>
              <a:schemeClr val="dk1"/>
            </a:solidFill>
            <a:prstDash val="sysDash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  <a:latin typeface="나눔스퀘어 ExtraBold"/>
                <a:ea typeface="나눔스퀘어 ExtraBold"/>
              </a:rPr>
              <a:t>IR</a:t>
            </a:r>
            <a:endParaRPr lang="en-US" altLang="ko-KR">
              <a:solidFill>
                <a:srgbClr val="ff0000"/>
              </a:solidFill>
              <a:latin typeface="나눔스퀘어 ExtraBold"/>
              <a:ea typeface="나눔스퀘어 ExtraBold"/>
            </a:endParaRPr>
          </a:p>
        </p:txBody>
      </p:sp>
      <p:cxnSp>
        <p:nvCxnSpPr>
          <p:cNvPr id="37" name="구부러진 화살표 연결선 36"/>
          <p:cNvCxnSpPr>
            <a:stCxn id="34" idx="0"/>
            <a:endCxn id="35" idx="0"/>
          </p:cNvCxnSpPr>
          <p:nvPr/>
        </p:nvCxnSpPr>
        <p:spPr>
          <a:xfrm rot="5400000">
            <a:off x="6056517" y="-1163255"/>
            <a:ext cx="231942" cy="8840310"/>
          </a:xfrm>
          <a:prstGeom prst="curvedConnector3">
            <a:avLst>
              <a:gd name="adj1" fmla="val -556196"/>
            </a:avLst>
          </a:prstGeom>
          <a:ln w="28575">
            <a:solidFill>
              <a:srgbClr val="0066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5682414" y="1373605"/>
            <a:ext cx="1315953" cy="95249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2000" b="1">
                <a:latin typeface="나눔스퀘어 Bold"/>
                <a:ea typeface="나눔스퀘어 Bold"/>
              </a:rPr>
              <a:t>Data</a:t>
            </a:r>
            <a:endParaRPr lang="en-US" altLang="ko-KR" sz="2000" b="1">
              <a:latin typeface="나눔스퀘어 Bold"/>
              <a:ea typeface="나눔스퀘어 Bold"/>
            </a:endParaRPr>
          </a:p>
        </p:txBody>
      </p:sp>
      <p:cxnSp>
        <p:nvCxnSpPr>
          <p:cNvPr id="39" name="화살표 38"/>
          <p:cNvCxnSpPr>
            <a:endCxn id="12" idx="0"/>
          </p:cNvCxnSpPr>
          <p:nvPr/>
        </p:nvCxnSpPr>
        <p:spPr>
          <a:xfrm rot="16200000" flipH="1">
            <a:off x="1294137" y="4211046"/>
            <a:ext cx="927422" cy="11029"/>
          </a:xfrm>
          <a:prstGeom prst="straightConnector1">
            <a:avLst/>
          </a:prstGeom>
          <a:ln w="19050">
            <a:solidFill>
              <a:srgbClr val="0066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가로 글상자 39"/>
          <p:cNvSpPr txBox="1"/>
          <p:nvPr/>
        </p:nvSpPr>
        <p:spPr>
          <a:xfrm>
            <a:off x="1057530" y="4022723"/>
            <a:ext cx="642794" cy="3597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latin typeface="나눔스퀘어 Bold"/>
                <a:ea typeface="나눔스퀘어 Bold"/>
              </a:rPr>
              <a:t>연산</a:t>
            </a:r>
            <a:endParaRPr lang="ko-KR" altLang="en-US">
              <a:latin typeface="나눔스퀘어 Bold"/>
              <a:ea typeface="나눔스퀘어 Bold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56535" y="844616"/>
            <a:ext cx="5240655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현재 CPU가 해석하고 있는 명령어를 저장</a:t>
            </a:r>
            <a:endParaRPr xmlns:mc="http://schemas.openxmlformats.org/markup-compatibility/2006" xmlns:hp="http://schemas.haansoft.com/office/presentation/8.0" lang="en-US" altLang="ko-KR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69891682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5"/>
            <a:ext cx="6451396" cy="500572"/>
            <a:chOff x="276225" y="251825"/>
            <a:chExt cx="4703059" cy="500572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9" y="251825"/>
              <a:ext cx="4598285" cy="4987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700">
                  <a:latin typeface="나눔스퀘어 ExtraBold"/>
                  <a:ea typeface="나눔스퀘어 ExtraBold"/>
                </a:rPr>
                <a:t>MAR - M</a:t>
              </a:r>
              <a:r>
                <a:rPr lang="en-US" altLang="ko-KR" sz="2700">
                  <a:solidFill>
                    <a:srgbClr val="a5a5a5"/>
                  </a:solidFill>
                  <a:latin typeface="나눔스퀘어 ExtraBold"/>
                  <a:ea typeface="나눔스퀘어 ExtraBold"/>
                </a:rPr>
                <a:t>emory</a:t>
              </a:r>
              <a:r>
                <a:rPr lang="en-US" altLang="ko-KR" sz="2700">
                  <a:latin typeface="나눔스퀘어 ExtraBold"/>
                  <a:ea typeface="나눔스퀘어 ExtraBold"/>
                </a:rPr>
                <a:t> A</a:t>
              </a:r>
              <a:r>
                <a:rPr lang="en-US" altLang="ko-KR" sz="2700">
                  <a:solidFill>
                    <a:srgbClr val="a5a5a5"/>
                  </a:solidFill>
                  <a:latin typeface="나눔스퀘어 ExtraBold"/>
                  <a:ea typeface="나눔스퀘어 ExtraBold"/>
                </a:rPr>
                <a:t>ddress</a:t>
              </a:r>
              <a:r>
                <a:rPr lang="en-US" altLang="ko-KR" sz="2700">
                  <a:latin typeface="나눔스퀘어 ExtraBold"/>
                  <a:ea typeface="나눔스퀘어 ExtraBold"/>
                </a:rPr>
                <a:t> R</a:t>
              </a:r>
              <a:r>
                <a:rPr lang="en-US" altLang="ko-KR" sz="2700">
                  <a:solidFill>
                    <a:srgbClr val="a5a5a5"/>
                  </a:solidFill>
                  <a:latin typeface="나눔스퀘어 ExtraBold"/>
                  <a:ea typeface="나눔스퀘어 ExtraBold"/>
                </a:rPr>
                <a:t>egister</a:t>
              </a:r>
              <a:endParaRPr lang="en-US" altLang="ko-KR" sz="2700">
                <a:solidFill>
                  <a:srgbClr val="a5a5a5"/>
                </a:solidFill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/>
          <p:cNvSpPr/>
          <p:nvPr/>
        </p:nvSpPr>
        <p:spPr>
          <a:xfrm>
            <a:off x="461445" y="880611"/>
            <a:ext cx="2392680" cy="367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메모리의 주소를 저장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47" name=""/>
          <p:cNvGrpSpPr/>
          <p:nvPr/>
        </p:nvGrpSpPr>
        <p:grpSpPr>
          <a:xfrm rot="0">
            <a:off x="739762" y="1914922"/>
            <a:ext cx="10712476" cy="4274948"/>
            <a:chOff x="807602" y="1526402"/>
            <a:chExt cx="10712476" cy="4274948"/>
          </a:xfrm>
        </p:grpSpPr>
        <p:grpSp>
          <p:nvGrpSpPr>
            <p:cNvPr id="5" name="그룹 4"/>
            <p:cNvGrpSpPr/>
            <p:nvPr/>
          </p:nvGrpSpPr>
          <p:grpSpPr>
            <a:xfrm rot="0">
              <a:off x="807602" y="2201684"/>
              <a:ext cx="10712476" cy="3599667"/>
              <a:chOff x="1283852" y="2195417"/>
              <a:chExt cx="10712476" cy="3599667"/>
            </a:xfrm>
          </p:grpSpPr>
          <p:grpSp>
            <p:nvGrpSpPr>
              <p:cNvPr id="6" name=""/>
              <p:cNvGrpSpPr/>
              <p:nvPr/>
            </p:nvGrpSpPr>
            <p:grpSpPr>
              <a:xfrm rot="0">
                <a:off x="1283852" y="2195417"/>
                <a:ext cx="7476983" cy="3599667"/>
                <a:chOff x="1607109" y="2038755"/>
                <a:chExt cx="7476983" cy="3599667"/>
              </a:xfrm>
            </p:grpSpPr>
            <p:grpSp>
              <p:nvGrpSpPr>
                <p:cNvPr id="9" name=""/>
                <p:cNvGrpSpPr/>
                <p:nvPr/>
              </p:nvGrpSpPr>
              <p:grpSpPr>
                <a:xfrm rot="0">
                  <a:off x="1607109" y="2038755"/>
                  <a:ext cx="7454298" cy="3599667"/>
                  <a:chOff x="1022894" y="1708889"/>
                  <a:chExt cx="7454298" cy="3599667"/>
                </a:xfrm>
              </p:grpSpPr>
              <p:sp>
                <p:nvSpPr>
                  <p:cNvPr id="10" name="모서리가 둥근 직사각형 5"/>
                  <p:cNvSpPr/>
                  <p:nvPr/>
                </p:nvSpPr>
                <p:spPr>
                  <a:xfrm>
                    <a:off x="1022894" y="1708889"/>
                    <a:ext cx="4455872" cy="3599667"/>
                  </a:xfrm>
                  <a:prstGeom prst="roundRect">
                    <a:avLst>
                      <a:gd name="adj" fmla="val 5208"/>
                    </a:avLst>
                  </a:prstGeom>
                  <a:noFill/>
                  <a:ln w="28575">
                    <a:solidFill>
                      <a:schemeClr val="dk1"/>
                    </a:solidFill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  <p:sp>
                <p:nvSpPr>
                  <p:cNvPr id="11" name="모서리가 둥근 직사각형 6"/>
                  <p:cNvSpPr/>
                  <p:nvPr/>
                </p:nvSpPr>
                <p:spPr>
                  <a:xfrm>
                    <a:off x="1283852" y="1902260"/>
                    <a:ext cx="1389606" cy="324224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>
                    <a:solidFill>
                      <a:schemeClr val="dk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나눔스퀘어 ExtraBold"/>
                        <a:ea typeface="나눔스퀘어 ExtraBold"/>
                      </a:rPr>
                      <a:t>PC</a:t>
                    </a:r>
                    <a:endParaRPr lang="en-US" altLang="ko-KR">
                      <a:solidFill>
                        <a:srgbClr val="000000"/>
                      </a:solidFill>
                      <a:latin typeface="나눔스퀘어 ExtraBold"/>
                      <a:ea typeface="나눔스퀘어 ExtraBold"/>
                    </a:endParaRPr>
                  </a:p>
                </p:txBody>
              </p:sp>
              <p:sp>
                <p:nvSpPr>
                  <p:cNvPr id="12" name="모서리가 둥근 직사각형 10"/>
                  <p:cNvSpPr/>
                  <p:nvPr/>
                </p:nvSpPr>
                <p:spPr>
                  <a:xfrm>
                    <a:off x="1283852" y="3977927"/>
                    <a:ext cx="1389606" cy="1069931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>
                    <a:solidFill>
                      <a:schemeClr val="dk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나눔스퀘어 ExtraBold"/>
                        <a:ea typeface="나눔스퀘어 ExtraBold"/>
                      </a:rPr>
                      <a:t>ALU</a:t>
                    </a:r>
                    <a:endParaRPr lang="en-US" altLang="ko-KR">
                      <a:solidFill>
                        <a:srgbClr val="000000"/>
                      </a:solidFill>
                      <a:latin typeface="나눔스퀘어 ExtraBold"/>
                      <a:ea typeface="나눔스퀘어 ExtraBold"/>
                    </a:endParaRPr>
                  </a:p>
                </p:txBody>
              </p:sp>
              <p:sp>
                <p:nvSpPr>
                  <p:cNvPr id="13" name="모서리가 둥근 직사각형 11"/>
                  <p:cNvSpPr/>
                  <p:nvPr/>
                </p:nvSpPr>
                <p:spPr>
                  <a:xfrm>
                    <a:off x="3863170" y="2903559"/>
                    <a:ext cx="1389606" cy="1069931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>
                    <a:solidFill>
                      <a:schemeClr val="dk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r>
                      <a:rPr lang="en-US" altLang="ko-KR">
                        <a:solidFill>
                          <a:srgbClr val="000000"/>
                        </a:solidFill>
                        <a:latin typeface="나눔스퀘어 ExtraBold"/>
                        <a:ea typeface="나눔스퀘어 ExtraBold"/>
                      </a:rPr>
                      <a:t>CU</a:t>
                    </a:r>
                    <a:endParaRPr lang="en-US" altLang="ko-KR">
                      <a:solidFill>
                        <a:srgbClr val="000000"/>
                      </a:solidFill>
                      <a:latin typeface="나눔스퀘어 ExtraBold"/>
                      <a:ea typeface="나눔스퀘어 ExtraBold"/>
                    </a:endParaRPr>
                  </a:p>
                  <a:p>
                    <a:pPr lvl="0" algn="ctr">
                      <a:defRPr/>
                    </a:pPr>
                    <a:r>
                      <a:rPr lang="en-US" altLang="ko-KR" sz="1300">
                        <a:solidFill>
                          <a:srgbClr val="737373"/>
                        </a:solidFill>
                        <a:latin typeface="나눔스퀘어 ExtraBold"/>
                        <a:ea typeface="나눔스퀘어 ExtraBold"/>
                      </a:rPr>
                      <a:t>Control Unit</a:t>
                    </a:r>
                    <a:endParaRPr lang="en-US" altLang="ko-KR" sz="1300">
                      <a:solidFill>
                        <a:srgbClr val="737373"/>
                      </a:solidFill>
                      <a:latin typeface="나눔스퀘어 ExtraBold"/>
                      <a:ea typeface="나눔스퀘어 ExtraBold"/>
                    </a:endParaRPr>
                  </a:p>
                </p:txBody>
              </p:sp>
              <p:sp>
                <p:nvSpPr>
                  <p:cNvPr id="14" name="가로 글상자 12"/>
                  <p:cNvSpPr txBox="1"/>
                  <p:nvPr/>
                </p:nvSpPr>
                <p:spPr>
                  <a:xfrm>
                    <a:off x="4668881" y="1844326"/>
                    <a:ext cx="724161" cy="367078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en-US" altLang="ko-KR">
                        <a:latin typeface="나눔스퀘어 ExtraBold"/>
                        <a:ea typeface="나눔스퀘어 ExtraBold"/>
                      </a:rPr>
                      <a:t>CPU</a:t>
                    </a:r>
                    <a:endParaRPr lang="en-US" altLang="ko-KR">
                      <a:latin typeface="나눔스퀘어 ExtraBold"/>
                      <a:ea typeface="나눔스퀘어 ExtraBold"/>
                    </a:endParaRPr>
                  </a:p>
                </p:txBody>
              </p:sp>
              <p:cxnSp>
                <p:nvCxnSpPr>
                  <p:cNvPr id="15" name="화살표 13"/>
                  <p:cNvCxnSpPr/>
                  <p:nvPr/>
                </p:nvCxnSpPr>
                <p:spPr>
                  <a:xfrm rot="16200000" flipH="1" flipV="1">
                    <a:off x="1642689" y="3530756"/>
                    <a:ext cx="3216318" cy="36"/>
                  </a:xfrm>
                  <a:prstGeom prst="straightConnector1">
                    <a:avLst/>
                  </a:prstGeom>
                  <a:ln w="19050">
                    <a:solidFill>
                      <a:schemeClr val="dk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화살표 14"/>
                  <p:cNvCxnSpPr>
                    <a:endCxn id="35" idx="3"/>
                  </p:cNvCxnSpPr>
                  <p:nvPr/>
                </p:nvCxnSpPr>
                <p:spPr>
                  <a:xfrm rot="10800000">
                    <a:off x="2662429" y="2442114"/>
                    <a:ext cx="588438" cy="204662"/>
                  </a:xfrm>
                  <a:prstGeom prst="straightConnector1">
                    <a:avLst/>
                  </a:prstGeom>
                  <a:ln w="19050">
                    <a:solidFill>
                      <a:schemeClr val="dk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화살표 16"/>
                  <p:cNvCxnSpPr>
                    <a:endCxn id="13" idx="1"/>
                  </p:cNvCxnSpPr>
                  <p:nvPr/>
                </p:nvCxnSpPr>
                <p:spPr>
                  <a:xfrm>
                    <a:off x="3250868" y="3429000"/>
                    <a:ext cx="612302" cy="9525"/>
                  </a:xfrm>
                  <a:prstGeom prst="straightConnector1">
                    <a:avLst/>
                  </a:prstGeom>
                  <a:ln w="19050">
                    <a:solidFill>
                      <a:schemeClr val="dk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화살표 17"/>
                  <p:cNvCxnSpPr>
                    <a:endCxn id="12" idx="3"/>
                  </p:cNvCxnSpPr>
                  <p:nvPr/>
                </p:nvCxnSpPr>
                <p:spPr>
                  <a:xfrm rot="10800000">
                    <a:off x="2673460" y="4512893"/>
                    <a:ext cx="577370" cy="0"/>
                  </a:xfrm>
                  <a:prstGeom prst="straightConnector1">
                    <a:avLst/>
                  </a:prstGeom>
                  <a:ln w="19050">
                    <a:solidFill>
                      <a:schemeClr val="dk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가로 글상자 18"/>
                  <p:cNvSpPr txBox="1"/>
                  <p:nvPr/>
                </p:nvSpPr>
                <p:spPr>
                  <a:xfrm>
                    <a:off x="6970156" y="3254457"/>
                    <a:ext cx="1507037" cy="39522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2000">
                        <a:latin typeface="나눔스퀘어 ExtraBold"/>
                        <a:ea typeface="나눔스퀘어 ExtraBold"/>
                      </a:rPr>
                      <a:t>시스템 버스</a:t>
                    </a:r>
                    <a:endParaRPr lang="ko-KR" altLang="en-US" sz="2000">
                      <a:latin typeface="나눔스퀘어 ExtraBold"/>
                      <a:ea typeface="나눔스퀘어 ExtraBold"/>
                    </a:endParaRPr>
                  </a:p>
                </p:txBody>
              </p:sp>
              <p:cxnSp>
                <p:nvCxnSpPr>
                  <p:cNvPr id="20" name="화살표 19"/>
                  <p:cNvCxnSpPr/>
                  <p:nvPr/>
                </p:nvCxnSpPr>
                <p:spPr>
                  <a:xfrm>
                    <a:off x="5639322" y="3429000"/>
                    <a:ext cx="998167" cy="0"/>
                  </a:xfrm>
                  <a:prstGeom prst="straightConnector1">
                    <a:avLst/>
                  </a:prstGeom>
                  <a:ln w="19050">
                    <a:solidFill>
                      <a:schemeClr val="dk1"/>
                    </a:solidFill>
                    <a:headEnd type="arrow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0" name="모서리가 둥근 직사각형 33"/>
                <p:cNvSpPr/>
                <p:nvPr/>
              </p:nvSpPr>
              <p:spPr>
                <a:xfrm>
                  <a:off x="7417219" y="3429000"/>
                  <a:ext cx="1666874" cy="683043"/>
                </a:xfrm>
                <a:prstGeom prst="roundRect">
                  <a:avLst>
                    <a:gd name="adj" fmla="val 16667"/>
                  </a:avLst>
                </a:prstGeom>
                <a:noFill/>
                <a:ln w="19050">
                  <a:solidFill>
                    <a:schemeClr val="dk1"/>
                  </a:solidFill>
                  <a:prstDash val="sys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31" name="화살표 36"/>
              <p:cNvCxnSpPr/>
              <p:nvPr/>
            </p:nvCxnSpPr>
            <p:spPr>
              <a:xfrm>
                <a:off x="8991645" y="3898734"/>
                <a:ext cx="998167" cy="0"/>
              </a:xfrm>
              <a:prstGeom prst="straightConnector1">
                <a:avLst/>
              </a:prstGeom>
              <a:ln w="19050">
                <a:solidFill>
                  <a:schemeClr val="dk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"/>
              <p:cNvGrpSpPr/>
              <p:nvPr/>
            </p:nvGrpSpPr>
            <p:grpSpPr>
              <a:xfrm rot="0">
                <a:off x="10141460" y="2753647"/>
                <a:ext cx="1854868" cy="2456447"/>
                <a:chOff x="10141460" y="2829847"/>
                <a:chExt cx="1854868" cy="2456447"/>
              </a:xfrm>
            </p:grpSpPr>
            <p:sp>
              <p:nvSpPr>
                <p:cNvPr id="33" name="가로 글상자 37"/>
                <p:cNvSpPr txBox="1"/>
                <p:nvPr/>
              </p:nvSpPr>
              <p:spPr>
                <a:xfrm>
                  <a:off x="10354812" y="3832143"/>
                  <a:ext cx="1507037" cy="39522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>
                    <a:defRPr/>
                  </a:pPr>
                  <a:r>
                    <a:rPr lang="ko-KR" altLang="en-US" sz="2000">
                      <a:latin typeface="나눔스퀘어 ExtraBold"/>
                      <a:ea typeface="나눔스퀘어 ExtraBold"/>
                    </a:rPr>
                    <a:t>메인 메모리</a:t>
                  </a:r>
                  <a:endParaRPr lang="ko-KR" altLang="en-US" sz="2000">
                    <a:latin typeface="나눔스퀘어 ExtraBold"/>
                    <a:ea typeface="나눔스퀘어 ExtraBold"/>
                  </a:endParaRPr>
                </a:p>
              </p:txBody>
            </p:sp>
            <p:sp>
              <p:nvSpPr>
                <p:cNvPr id="34" name="모서리가 둥근 직사각형 38"/>
                <p:cNvSpPr/>
                <p:nvPr/>
              </p:nvSpPr>
              <p:spPr>
                <a:xfrm>
                  <a:off x="10141460" y="2829847"/>
                  <a:ext cx="1854868" cy="2456447"/>
                </a:xfrm>
                <a:prstGeom prst="roundRect">
                  <a:avLst>
                    <a:gd name="adj" fmla="val 16667"/>
                  </a:avLst>
                </a:prstGeom>
                <a:noFill/>
                <a:ln w="19050">
                  <a:solidFill>
                    <a:schemeClr val="dk1"/>
                  </a:solidFill>
                  <a:prstDash val="sysDash"/>
                </a:ln>
              </p:spPr>
              <p:style>
                <a:lnRef idx="2">
                  <a:schemeClr val="accent1">
                    <a:shade val="2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lvl="0" algn="ctr">
                    <a:defRPr/>
                  </a:pPr>
                  <a:endParaRPr lang="ko-KR" altLang="en-US"/>
                </a:p>
              </p:txBody>
            </p:sp>
          </p:grpSp>
        </p:grpSp>
        <p:sp>
          <p:nvSpPr>
            <p:cNvPr id="35" name="모서리가 둥근 직사각형 6"/>
            <p:cNvSpPr/>
            <p:nvPr/>
          </p:nvSpPr>
          <p:spPr>
            <a:xfrm>
              <a:off x="1057530" y="2772796"/>
              <a:ext cx="1389606" cy="324224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dk1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srgbClr val="000000"/>
                  </a:solidFill>
                  <a:latin typeface="나눔스퀘어 ExtraBold"/>
                  <a:ea typeface="나눔스퀘어 ExtraBold"/>
                </a:rPr>
                <a:t>IR</a:t>
              </a:r>
              <a:endParaRPr lang="en-US" altLang="ko-KR">
                <a:solidFill>
                  <a:srgbClr val="000000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42" name="모서리가 둥근 직사각형 6"/>
            <p:cNvSpPr/>
            <p:nvPr/>
          </p:nvSpPr>
          <p:spPr>
            <a:xfrm>
              <a:off x="1068560" y="3152586"/>
              <a:ext cx="1389606" cy="324224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dk1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srgbClr val="ff0000"/>
                  </a:solidFill>
                  <a:latin typeface="나눔스퀘어 ExtraBold"/>
                  <a:ea typeface="나눔스퀘어 ExtraBold"/>
                </a:rPr>
                <a:t>MAR</a:t>
              </a:r>
              <a:endParaRPr lang="en-US" altLang="ko-KR">
                <a:solidFill>
                  <a:srgbClr val="ff0000"/>
                </a:solidFill>
                <a:latin typeface="나눔스퀘어 ExtraBold"/>
                <a:ea typeface="나눔스퀘어 ExtraBold"/>
              </a:endParaRPr>
            </a:p>
          </p:txBody>
        </p:sp>
        <p:sp>
          <p:nvSpPr>
            <p:cNvPr id="44" name="설명선 2 43"/>
            <p:cNvSpPr/>
            <p:nvPr/>
          </p:nvSpPr>
          <p:spPr>
            <a:xfrm>
              <a:off x="2447137" y="1526402"/>
              <a:ext cx="983832" cy="392383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10798"/>
                <a:gd name="adj6" fmla="val -63050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schemeClr val="dk1"/>
                  </a:solidFill>
                  <a:latin typeface="나눔스퀘어 Bold"/>
                  <a:ea typeface="나눔스퀘어 Bold"/>
                </a:rPr>
                <a:t>pc = 10</a:t>
              </a:r>
              <a:endParaRPr lang="en-US" altLang="ko-KR">
                <a:solidFill>
                  <a:schemeClr val="dk1"/>
                </a:solidFill>
                <a:latin typeface="나눔스퀘어 Bold"/>
                <a:ea typeface="나눔스퀘어 Bold"/>
              </a:endParaRPr>
            </a:p>
          </p:txBody>
        </p:sp>
        <p:sp>
          <p:nvSpPr>
            <p:cNvPr id="46" name="설명선 2 45"/>
            <p:cNvSpPr/>
            <p:nvPr/>
          </p:nvSpPr>
          <p:spPr>
            <a:xfrm>
              <a:off x="1459440" y="3730128"/>
              <a:ext cx="607845" cy="392383"/>
            </a:xfrm>
            <a:prstGeom prst="borderCallout2">
              <a:avLst>
                <a:gd name="adj1" fmla="val -5826"/>
                <a:gd name="adj2" fmla="val 51059"/>
                <a:gd name="adj3" fmla="val -22210"/>
                <a:gd name="adj4" fmla="val 50405"/>
                <a:gd name="adj5" fmla="val -61609"/>
                <a:gd name="adj6" fmla="val 50102"/>
              </a:avLst>
            </a:prstGeom>
            <a:noFill/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srgbClr val="008000"/>
                  </a:solidFill>
                  <a:latin typeface="나눔스퀘어 Bold"/>
                  <a:ea typeface="나눔스퀘어 Bold"/>
                </a:rPr>
                <a:t>10</a:t>
              </a:r>
              <a:endParaRPr lang="en-US" altLang="ko-KR">
                <a:solidFill>
                  <a:srgbClr val="008000"/>
                </a:solidFill>
                <a:latin typeface="나눔스퀘어 Bold"/>
                <a:ea typeface="나눔스퀘어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683700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/>
          <p:cNvSpPr/>
          <p:nvPr/>
        </p:nvSpPr>
        <p:spPr>
          <a:xfrm>
            <a:off x="461445" y="880611"/>
            <a:ext cx="4485673" cy="36525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sz="18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ExtraBold"/>
                <a:ea typeface="나눔스퀘어 ExtraBold"/>
              </a:rPr>
              <a:t>메모리와 주고받을 데이터와 명령어를 저장</a:t>
            </a:r>
            <a:endParaRPr xmlns:mc="http://schemas.openxmlformats.org/markup-compatibility/2006" xmlns:hp="http://schemas.haansoft.com/office/presentation/8.0" sz="18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ExtraBold"/>
              <a:ea typeface="나눔스퀘어 ExtraBold"/>
            </a:endParaRPr>
          </a:p>
        </p:txBody>
      </p:sp>
      <p:grpSp>
        <p:nvGrpSpPr>
          <p:cNvPr id="48" name="그룹 47"/>
          <p:cNvGrpSpPr/>
          <p:nvPr/>
        </p:nvGrpSpPr>
        <p:grpSpPr>
          <a:xfrm rot="0">
            <a:off x="295275" y="251823"/>
            <a:ext cx="6007518" cy="500574"/>
            <a:chOff x="276225" y="251823"/>
            <a:chExt cx="4703059" cy="500574"/>
          </a:xfrm>
        </p:grpSpPr>
        <p:sp>
          <p:nvSpPr>
            <p:cNvPr id="49" name="가로 글상자 2"/>
            <p:cNvSpPr txBox="1"/>
            <p:nvPr/>
          </p:nvSpPr>
          <p:spPr>
            <a:xfrm>
              <a:off x="381000" y="251823"/>
              <a:ext cx="4598284" cy="498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700">
                  <a:latin typeface="나눔스퀘어 ExtraBold"/>
                  <a:ea typeface="나눔스퀘어 ExtraBold"/>
                </a:rPr>
                <a:t>MBR - M</a:t>
              </a:r>
              <a:r>
                <a:rPr lang="en-US" altLang="ko-KR" sz="2700">
                  <a:solidFill>
                    <a:srgbClr val="a5a5a5"/>
                  </a:solidFill>
                  <a:latin typeface="나눔스퀘어 ExtraBold"/>
                  <a:ea typeface="나눔스퀘어 ExtraBold"/>
                </a:rPr>
                <a:t>emory</a:t>
              </a:r>
              <a:r>
                <a:rPr lang="en-US" altLang="ko-KR" sz="2700">
                  <a:latin typeface="나눔스퀘어 ExtraBold"/>
                  <a:ea typeface="나눔스퀘어 ExtraBold"/>
                </a:rPr>
                <a:t> B</a:t>
              </a:r>
              <a:r>
                <a:rPr lang="en-US" altLang="ko-KR" sz="2700">
                  <a:solidFill>
                    <a:srgbClr val="a5a5a5"/>
                  </a:solidFill>
                  <a:latin typeface="나눔스퀘어 ExtraBold"/>
                  <a:ea typeface="나눔스퀘어 ExtraBold"/>
                </a:rPr>
                <a:t>uffer</a:t>
              </a:r>
              <a:r>
                <a:rPr lang="en-US" altLang="ko-KR" sz="2700">
                  <a:latin typeface="나눔스퀘어 ExtraBold"/>
                  <a:ea typeface="나눔스퀘어 ExtraBold"/>
                </a:rPr>
                <a:t> R</a:t>
              </a:r>
              <a:r>
                <a:rPr lang="en-US" altLang="ko-KR" sz="2700">
                  <a:solidFill>
                    <a:srgbClr val="a5a5a5"/>
                  </a:solidFill>
                  <a:latin typeface="나눔스퀘어 ExtraBold"/>
                  <a:ea typeface="나눔스퀘어 ExtraBold"/>
                </a:rPr>
                <a:t>egister</a:t>
              </a:r>
              <a:endParaRPr lang="en-US" altLang="ko-KR" sz="2700">
                <a:solidFill>
                  <a:srgbClr val="a5a5a5"/>
                </a:solidFill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50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"/>
          <p:cNvGrpSpPr/>
          <p:nvPr/>
        </p:nvGrpSpPr>
        <p:grpSpPr>
          <a:xfrm rot="0">
            <a:off x="730236" y="2028229"/>
            <a:ext cx="10712476" cy="4075917"/>
            <a:chOff x="739761" y="2590204"/>
            <a:chExt cx="10712476" cy="4075917"/>
          </a:xfrm>
        </p:grpSpPr>
        <p:grpSp>
          <p:nvGrpSpPr>
            <p:cNvPr id="47" name=""/>
            <p:cNvGrpSpPr/>
            <p:nvPr/>
          </p:nvGrpSpPr>
          <p:grpSpPr>
            <a:xfrm rot="0">
              <a:off x="739761" y="2590204"/>
              <a:ext cx="10712476" cy="3599667"/>
              <a:chOff x="807601" y="2201684"/>
              <a:chExt cx="10712476" cy="3599667"/>
            </a:xfrm>
          </p:grpSpPr>
          <p:grpSp>
            <p:nvGrpSpPr>
              <p:cNvPr id="5" name="그룹 4"/>
              <p:cNvGrpSpPr/>
              <p:nvPr/>
            </p:nvGrpSpPr>
            <p:grpSpPr>
              <a:xfrm rot="0">
                <a:off x="807601" y="2201684"/>
                <a:ext cx="10712476" cy="3599667"/>
                <a:chOff x="1283851" y="2195417"/>
                <a:chExt cx="10712476" cy="3599667"/>
              </a:xfrm>
            </p:grpSpPr>
            <p:grpSp>
              <p:nvGrpSpPr>
                <p:cNvPr id="6" name=""/>
                <p:cNvGrpSpPr/>
                <p:nvPr/>
              </p:nvGrpSpPr>
              <p:grpSpPr>
                <a:xfrm rot="0">
                  <a:off x="1283851" y="2195417"/>
                  <a:ext cx="7476984" cy="3599667"/>
                  <a:chOff x="1607109" y="2038755"/>
                  <a:chExt cx="7476984" cy="3599667"/>
                </a:xfrm>
              </p:grpSpPr>
              <p:grpSp>
                <p:nvGrpSpPr>
                  <p:cNvPr id="9" name=""/>
                  <p:cNvGrpSpPr/>
                  <p:nvPr/>
                </p:nvGrpSpPr>
                <p:grpSpPr>
                  <a:xfrm rot="0">
                    <a:off x="1607109" y="2038755"/>
                    <a:ext cx="7454297" cy="3599667"/>
                    <a:chOff x="1022894" y="1708889"/>
                    <a:chExt cx="7454297" cy="3599667"/>
                  </a:xfrm>
                </p:grpSpPr>
                <p:sp>
                  <p:nvSpPr>
                    <p:cNvPr id="10" name="모서리가 둥근 직사각형 5"/>
                    <p:cNvSpPr/>
                    <p:nvPr/>
                  </p:nvSpPr>
                  <p:spPr>
                    <a:xfrm>
                      <a:off x="1022894" y="1708889"/>
                      <a:ext cx="4455872" cy="3599667"/>
                    </a:xfrm>
                    <a:prstGeom prst="roundRect">
                      <a:avLst>
                        <a:gd name="adj" fmla="val 5208"/>
                      </a:avLst>
                    </a:prstGeom>
                    <a:noFill/>
                    <a:ln w="28575">
                      <a:solidFill>
                        <a:schemeClr val="dk1"/>
                      </a:solidFill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11" name="모서리가 둥근 직사각형 6"/>
                    <p:cNvSpPr/>
                    <p:nvPr/>
                  </p:nvSpPr>
                  <p:spPr>
                    <a:xfrm>
                      <a:off x="1283852" y="1902260"/>
                      <a:ext cx="1389606" cy="324224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>
                      <a:solidFill>
                        <a:schemeClr val="dk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나눔스퀘어 ExtraBold"/>
                          <a:ea typeface="나눔스퀘어 ExtraBold"/>
                        </a:rPr>
                        <a:t>PC</a:t>
                      </a:r>
                      <a:endParaRPr lang="en-US" altLang="ko-KR">
                        <a:solidFill>
                          <a:srgbClr val="000000"/>
                        </a:solidFill>
                        <a:latin typeface="나눔스퀘어 ExtraBold"/>
                        <a:ea typeface="나눔스퀘어 ExtraBold"/>
                      </a:endParaRPr>
                    </a:p>
                  </p:txBody>
                </p:sp>
                <p:sp>
                  <p:nvSpPr>
                    <p:cNvPr id="12" name="모서리가 둥근 직사각형 10"/>
                    <p:cNvSpPr/>
                    <p:nvPr/>
                  </p:nvSpPr>
                  <p:spPr>
                    <a:xfrm>
                      <a:off x="1283852" y="3977927"/>
                      <a:ext cx="1389606" cy="1069931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>
                      <a:solidFill>
                        <a:schemeClr val="dk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나눔스퀘어 ExtraBold"/>
                          <a:ea typeface="나눔스퀘어 ExtraBold"/>
                        </a:rPr>
                        <a:t>ALU</a:t>
                      </a:r>
                      <a:endParaRPr lang="en-US" altLang="ko-KR">
                        <a:solidFill>
                          <a:srgbClr val="000000"/>
                        </a:solidFill>
                        <a:latin typeface="나눔스퀘어 ExtraBold"/>
                        <a:ea typeface="나눔스퀘어 ExtraBold"/>
                      </a:endParaRPr>
                    </a:p>
                  </p:txBody>
                </p:sp>
                <p:sp>
                  <p:nvSpPr>
                    <p:cNvPr id="13" name="모서리가 둥근 직사각형 11"/>
                    <p:cNvSpPr/>
                    <p:nvPr/>
                  </p:nvSpPr>
                  <p:spPr>
                    <a:xfrm>
                      <a:off x="3863170" y="2903559"/>
                      <a:ext cx="1389606" cy="1069931"/>
                    </a:xfrm>
                    <a:prstGeom prst="roundRect">
                      <a:avLst>
                        <a:gd name="adj" fmla="val 16667"/>
                      </a:avLst>
                    </a:prstGeom>
                    <a:noFill/>
                    <a:ln>
                      <a:solidFill>
                        <a:schemeClr val="dk1"/>
                      </a:solidFill>
                      <a:prstDash val="sysDash"/>
                    </a:ln>
                  </p:spPr>
                  <p:style>
                    <a:lnRef idx="2">
                      <a:schemeClr val="accent1">
                        <a:shade val="2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lvl="0" algn="ctr">
                        <a:defRPr/>
                      </a:pPr>
                      <a:r>
                        <a:rPr lang="en-US" altLang="ko-KR">
                          <a:solidFill>
                            <a:srgbClr val="000000"/>
                          </a:solidFill>
                          <a:latin typeface="나눔스퀘어 ExtraBold"/>
                          <a:ea typeface="나눔스퀘어 ExtraBold"/>
                        </a:rPr>
                        <a:t>CU</a:t>
                      </a:r>
                      <a:endParaRPr lang="en-US" altLang="ko-KR">
                        <a:solidFill>
                          <a:srgbClr val="000000"/>
                        </a:solidFill>
                        <a:latin typeface="나눔스퀘어 ExtraBold"/>
                        <a:ea typeface="나눔스퀘어 Extra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1300">
                          <a:solidFill>
                            <a:srgbClr val="737373"/>
                          </a:solidFill>
                          <a:latin typeface="나눔스퀘어 ExtraBold"/>
                          <a:ea typeface="나눔스퀘어 ExtraBold"/>
                        </a:rPr>
                        <a:t>Control Unit</a:t>
                      </a:r>
                      <a:endParaRPr lang="en-US" altLang="ko-KR" sz="1300">
                        <a:solidFill>
                          <a:srgbClr val="737373"/>
                        </a:solidFill>
                        <a:latin typeface="나눔스퀘어 ExtraBold"/>
                        <a:ea typeface="나눔스퀘어 ExtraBold"/>
                      </a:endParaRPr>
                    </a:p>
                  </p:txBody>
                </p:sp>
                <p:sp>
                  <p:nvSpPr>
                    <p:cNvPr id="14" name="가로 글상자 12"/>
                    <p:cNvSpPr txBox="1"/>
                    <p:nvPr/>
                  </p:nvSpPr>
                  <p:spPr>
                    <a:xfrm>
                      <a:off x="4668881" y="1844326"/>
                      <a:ext cx="724161" cy="367078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en-US" altLang="ko-KR">
                          <a:latin typeface="나눔스퀘어 ExtraBold"/>
                          <a:ea typeface="나눔스퀘어 ExtraBold"/>
                        </a:rPr>
                        <a:t>CPU</a:t>
                      </a:r>
                      <a:endParaRPr lang="en-US" altLang="ko-KR">
                        <a:latin typeface="나눔스퀘어 ExtraBold"/>
                        <a:ea typeface="나눔스퀘어 ExtraBold"/>
                      </a:endParaRPr>
                    </a:p>
                  </p:txBody>
                </p:sp>
                <p:cxnSp>
                  <p:nvCxnSpPr>
                    <p:cNvPr id="15" name="화살표 13"/>
                    <p:cNvCxnSpPr/>
                    <p:nvPr/>
                  </p:nvCxnSpPr>
                  <p:spPr>
                    <a:xfrm rot="16200000" flipH="1" flipV="1">
                      <a:off x="1642689" y="3530756"/>
                      <a:ext cx="3216318" cy="36"/>
                    </a:xfrm>
                    <a:prstGeom prst="straightConnector1">
                      <a:avLst/>
                    </a:prstGeom>
                    <a:ln w="19050">
                      <a:solidFill>
                        <a:schemeClr val="dk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화살표 14"/>
                    <p:cNvCxnSpPr>
                      <a:endCxn id="35" idx="3"/>
                    </p:cNvCxnSpPr>
                    <p:nvPr/>
                  </p:nvCxnSpPr>
                  <p:spPr>
                    <a:xfrm rot="10800000">
                      <a:off x="2662429" y="2442114"/>
                      <a:ext cx="588438" cy="204662"/>
                    </a:xfrm>
                    <a:prstGeom prst="straightConnector1">
                      <a:avLst/>
                    </a:prstGeom>
                    <a:ln w="19050">
                      <a:solidFill>
                        <a:schemeClr val="dk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화살표 16"/>
                    <p:cNvCxnSpPr>
                      <a:endCxn id="13" idx="1"/>
                    </p:cNvCxnSpPr>
                    <p:nvPr/>
                  </p:nvCxnSpPr>
                  <p:spPr>
                    <a:xfrm>
                      <a:off x="3250868" y="3429000"/>
                      <a:ext cx="612302" cy="9525"/>
                    </a:xfrm>
                    <a:prstGeom prst="straightConnector1">
                      <a:avLst/>
                    </a:prstGeom>
                    <a:ln w="19050">
                      <a:solidFill>
                        <a:schemeClr val="dk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화살표 17"/>
                    <p:cNvCxnSpPr>
                      <a:endCxn id="12" idx="3"/>
                    </p:cNvCxnSpPr>
                    <p:nvPr/>
                  </p:nvCxnSpPr>
                  <p:spPr>
                    <a:xfrm rot="10800000">
                      <a:off x="2673460" y="4512893"/>
                      <a:ext cx="577370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dk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가로 글상자 18"/>
                    <p:cNvSpPr txBox="1"/>
                    <p:nvPr/>
                  </p:nvSpPr>
                  <p:spPr>
                    <a:xfrm>
                      <a:off x="6970155" y="3254456"/>
                      <a:ext cx="1507037" cy="396224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lvl="0">
                        <a:defRPr/>
                      </a:pPr>
                      <a:r>
                        <a:rPr lang="ko-KR" altLang="en-US" sz="2000">
                          <a:latin typeface="나눔스퀘어 ExtraBold"/>
                          <a:ea typeface="나눔스퀘어 ExtraBold"/>
                        </a:rPr>
                        <a:t>시스템 버스</a:t>
                      </a:r>
                      <a:endParaRPr lang="ko-KR" altLang="en-US" sz="2000">
                        <a:latin typeface="나눔스퀘어 ExtraBold"/>
                        <a:ea typeface="나눔스퀘어 ExtraBold"/>
                      </a:endParaRPr>
                    </a:p>
                  </p:txBody>
                </p:sp>
                <p:cxnSp>
                  <p:nvCxnSpPr>
                    <p:cNvPr id="20" name="화살표 19"/>
                    <p:cNvCxnSpPr/>
                    <p:nvPr/>
                  </p:nvCxnSpPr>
                  <p:spPr>
                    <a:xfrm>
                      <a:off x="5639322" y="3429000"/>
                      <a:ext cx="998167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dk1"/>
                      </a:solidFill>
                      <a:headEnd type="arrow"/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0" name="모서리가 둥근 직사각형 33"/>
                  <p:cNvSpPr/>
                  <p:nvPr/>
                </p:nvSpPr>
                <p:spPr>
                  <a:xfrm>
                    <a:off x="7417219" y="3429000"/>
                    <a:ext cx="1666874" cy="683043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9050">
                    <a:solidFill>
                      <a:schemeClr val="dk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  <p:cxnSp>
              <p:nvCxnSpPr>
                <p:cNvPr id="31" name="화살표 36"/>
                <p:cNvCxnSpPr/>
                <p:nvPr/>
              </p:nvCxnSpPr>
              <p:spPr>
                <a:xfrm>
                  <a:off x="8991645" y="3898734"/>
                  <a:ext cx="998167" cy="0"/>
                </a:xfrm>
                <a:prstGeom prst="straightConnector1">
                  <a:avLst/>
                </a:prstGeom>
                <a:ln w="19050">
                  <a:solidFill>
                    <a:schemeClr val="dk1"/>
                  </a:solidFill>
                  <a:headEnd type="arrow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" name=""/>
                <p:cNvGrpSpPr/>
                <p:nvPr/>
              </p:nvGrpSpPr>
              <p:grpSpPr>
                <a:xfrm rot="0">
                  <a:off x="10141460" y="2753647"/>
                  <a:ext cx="1854868" cy="2456447"/>
                  <a:chOff x="10141460" y="2829847"/>
                  <a:chExt cx="1854868" cy="2456447"/>
                </a:xfrm>
              </p:grpSpPr>
              <p:sp>
                <p:nvSpPr>
                  <p:cNvPr id="33" name="가로 글상자 37"/>
                  <p:cNvSpPr txBox="1"/>
                  <p:nvPr/>
                </p:nvSpPr>
                <p:spPr>
                  <a:xfrm>
                    <a:off x="10354812" y="3832143"/>
                    <a:ext cx="1507037" cy="39522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lvl="0">
                      <a:defRPr/>
                    </a:pPr>
                    <a:r>
                      <a:rPr lang="ko-KR" altLang="en-US" sz="2000">
                        <a:latin typeface="나눔스퀘어 ExtraBold"/>
                        <a:ea typeface="나눔스퀘어 ExtraBold"/>
                      </a:rPr>
                      <a:t>메인 메모리</a:t>
                    </a:r>
                    <a:endParaRPr lang="ko-KR" altLang="en-US" sz="2000">
                      <a:latin typeface="나눔스퀘어 ExtraBold"/>
                      <a:ea typeface="나눔스퀘어 ExtraBold"/>
                    </a:endParaRPr>
                  </a:p>
                </p:txBody>
              </p:sp>
              <p:sp>
                <p:nvSpPr>
                  <p:cNvPr id="34" name="모서리가 둥근 직사각형 38"/>
                  <p:cNvSpPr/>
                  <p:nvPr/>
                </p:nvSpPr>
                <p:spPr>
                  <a:xfrm>
                    <a:off x="10141460" y="2829847"/>
                    <a:ext cx="1854868" cy="2456447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9050">
                    <a:solidFill>
                      <a:schemeClr val="dk1"/>
                    </a:solidFill>
                    <a:prstDash val="sysDash"/>
                  </a:ln>
                </p:spPr>
                <p:style>
                  <a:lnRef idx="2">
                    <a:schemeClr val="accent1">
                      <a:shade val="2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lvl="0" algn="ctr">
                      <a:defRPr/>
                    </a:pPr>
                    <a:endParaRPr lang="ko-KR" altLang="en-US"/>
                  </a:p>
                </p:txBody>
              </p:sp>
            </p:grpSp>
          </p:grpSp>
          <p:sp>
            <p:nvSpPr>
              <p:cNvPr id="35" name="모서리가 둥근 직사각형 6"/>
              <p:cNvSpPr/>
              <p:nvPr/>
            </p:nvSpPr>
            <p:spPr>
              <a:xfrm>
                <a:off x="1057530" y="2772796"/>
                <a:ext cx="1389606" cy="324224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>
                    <a:solidFill>
                      <a:srgbClr val="000000"/>
                    </a:solidFill>
                    <a:latin typeface="나눔스퀘어 ExtraBold"/>
                    <a:ea typeface="나눔스퀘어 ExtraBold"/>
                  </a:rPr>
                  <a:t>IR</a:t>
                </a:r>
                <a:endParaRPr lang="en-US" altLang="ko-KR">
                  <a:solidFill>
                    <a:srgbClr val="000000"/>
                  </a:solidFill>
                  <a:latin typeface="나눔스퀘어 ExtraBold"/>
                  <a:ea typeface="나눔스퀘어 ExtraBold"/>
                </a:endParaRPr>
              </a:p>
            </p:txBody>
          </p:sp>
          <p:sp>
            <p:nvSpPr>
              <p:cNvPr id="42" name="모서리가 둥근 직사각형 6"/>
              <p:cNvSpPr/>
              <p:nvPr/>
            </p:nvSpPr>
            <p:spPr>
              <a:xfrm>
                <a:off x="1059035" y="3152586"/>
                <a:ext cx="1389606" cy="324224"/>
              </a:xfrm>
              <a:prstGeom prst="roundRect">
                <a:avLst>
                  <a:gd name="adj" fmla="val 16667"/>
                </a:avLst>
              </a:prstGeom>
              <a:noFill/>
              <a:ln>
                <a:solidFill>
                  <a:schemeClr val="dk1"/>
                </a:solidFill>
                <a:prstDash val="sysDash"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r>
                  <a:rPr lang="en-US" altLang="ko-KR">
                    <a:solidFill>
                      <a:schemeClr val="dk1"/>
                    </a:solidFill>
                    <a:latin typeface="나눔스퀘어 ExtraBold"/>
                    <a:ea typeface="나눔스퀘어 ExtraBold"/>
                  </a:rPr>
                  <a:t>MAR</a:t>
                </a:r>
                <a:endParaRPr lang="en-US" altLang="ko-KR">
                  <a:solidFill>
                    <a:schemeClr val="dk1"/>
                  </a:solidFill>
                  <a:latin typeface="나눔스퀘어 ExtraBold"/>
                  <a:ea typeface="나눔스퀘어 ExtraBold"/>
                </a:endParaRPr>
              </a:p>
            </p:txBody>
          </p:sp>
        </p:grpSp>
        <p:sp>
          <p:nvSpPr>
            <p:cNvPr id="51" name="모서리가 둥근 직사각형 6"/>
            <p:cNvSpPr/>
            <p:nvPr/>
          </p:nvSpPr>
          <p:spPr>
            <a:xfrm>
              <a:off x="992950" y="3922937"/>
              <a:ext cx="1389606" cy="324224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chemeClr val="dk1"/>
              </a:solidFill>
              <a:prstDash val="sysDash"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srgbClr val="ff0000"/>
                  </a:solidFill>
                  <a:latin typeface="나눔스퀘어 ExtraBold"/>
                  <a:ea typeface="나눔스퀘어 ExtraBold"/>
                </a:rPr>
                <a:t>MBR</a:t>
              </a:r>
              <a:endParaRPr lang="en-US" altLang="ko-KR">
                <a:solidFill>
                  <a:srgbClr val="ff0000"/>
                </a:solidFill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55" name="구부러진 화살표 연결선 54"/>
            <p:cNvCxnSpPr>
              <a:stCxn id="51" idx="2"/>
              <a:endCxn id="34" idx="2"/>
            </p:cNvCxnSpPr>
            <p:nvPr/>
          </p:nvCxnSpPr>
          <p:spPr>
            <a:xfrm rot="5400000" flipV="1">
              <a:off x="5427416" y="507494"/>
              <a:ext cx="1357721" cy="8837055"/>
            </a:xfrm>
            <a:prstGeom prst="curvedConnector3">
              <a:avLst>
                <a:gd name="adj1" fmla="val 145228"/>
              </a:avLst>
            </a:prstGeom>
            <a:ln w="28575">
              <a:solidFill>
                <a:schemeClr val="accent1">
                  <a:satMod val="105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타원 52"/>
            <p:cNvSpPr/>
            <p:nvPr/>
          </p:nvSpPr>
          <p:spPr>
            <a:xfrm>
              <a:off x="5644816" y="5713621"/>
              <a:ext cx="1315953" cy="95249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sz="2000" b="1">
                  <a:latin typeface="나눔스퀘어 Bold"/>
                  <a:ea typeface="나눔스퀘어 Bold"/>
                </a:rPr>
                <a:t>Data</a:t>
              </a:r>
              <a:endParaRPr lang="en-US" altLang="ko-KR" sz="2000" b="1">
                <a:latin typeface="나눔스퀘어 Bold"/>
                <a:ea typeface="나눔스퀘어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65044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3"/>
            <a:ext cx="5568866" cy="500574"/>
            <a:chOff x="276225" y="251823"/>
            <a:chExt cx="4703059" cy="500574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9" y="251823"/>
              <a:ext cx="4598285" cy="498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메모리에서 데이터 읽어오는 과정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직사각형 4"/>
          <p:cNvSpPr/>
          <p:nvPr/>
        </p:nvSpPr>
        <p:spPr>
          <a:xfrm>
            <a:off x="459506" y="1020577"/>
            <a:ext cx="6234768" cy="796793"/>
          </a:xfrm>
          <a:prstGeom prst="rect">
            <a:avLst/>
          </a:prstGeom>
          <a:noFill/>
          <a:ln>
            <a:noFill/>
          </a:ln>
        </p:spPr>
        <p:txBody>
          <a:bodyPr wrap="square" tIns="144018">
            <a:spAutoFit/>
          </a:bodyPr>
          <a:p>
            <a:pPr marL="257040" lvl="0" indent="-25704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Bold"/>
                <a:ea typeface="나눔스퀘어 Bold"/>
              </a:rPr>
              <a:t>CPU가 실행할 프로그램은 1000 ~1500번지까지 저장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Bold"/>
              <a:ea typeface="나눔스퀘어 Bold"/>
            </a:endParaRPr>
          </a:p>
          <a:p>
            <a:pPr marL="257040" lvl="0" indent="-257040" algn="l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sz="20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나눔스퀘어 Bold"/>
                <a:ea typeface="나눔스퀘어 Bold"/>
              </a:rPr>
              <a:t>1000번지에는 1101가 저장되어 있음</a:t>
            </a:r>
            <a:endParaRPr xmlns:mc="http://schemas.openxmlformats.org/markup-compatibility/2006" xmlns:hp="http://schemas.haansoft.com/office/presentation/8.0" sz="2000" b="0" i="0" strike="noStrike" mc:Ignorable="hp" hp:hslEmbossed="0">
              <a:solidFill>
                <a:srgbClr val="000000">
                  <a:alpha val="100000"/>
                </a:srgbClr>
              </a:solidFill>
              <a:latin typeface="나눔스퀘어 Bold"/>
              <a:ea typeface="나눔스퀘어 Bold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t="11270" b="14470"/>
          <a:stretch>
            <a:fillRect/>
          </a:stretch>
        </p:blipFill>
        <p:spPr>
          <a:xfrm>
            <a:off x="6938201" y="1839035"/>
            <a:ext cx="3673915" cy="4309386"/>
          </a:xfrm>
          <a:prstGeom prst="rect">
            <a:avLst/>
          </a:prstGeom>
        </p:spPr>
      </p:pic>
      <p:sp>
        <p:nvSpPr>
          <p:cNvPr id="7" name="가로 글상자 37"/>
          <p:cNvSpPr txBox="1"/>
          <p:nvPr/>
        </p:nvSpPr>
        <p:spPr>
          <a:xfrm>
            <a:off x="7553964" y="1323723"/>
            <a:ext cx="1507037" cy="3952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나눔스퀘어 ExtraBold"/>
                <a:ea typeface="나눔스퀘어 ExtraBold"/>
              </a:rPr>
              <a:t>메인 메모리</a:t>
            </a:r>
            <a:endParaRPr lang="ko-KR" altLang="en-US" sz="2000">
              <a:latin typeface="나눔스퀘어 ExtraBold"/>
              <a:ea typeface="나눔스퀘어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15893888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0">
            <a:off x="295275" y="251823"/>
            <a:ext cx="5568866" cy="500574"/>
            <a:chOff x="276225" y="251823"/>
            <a:chExt cx="4703059" cy="500574"/>
          </a:xfrm>
        </p:grpSpPr>
        <p:sp>
          <p:nvSpPr>
            <p:cNvPr id="3" name="가로 글상자 2"/>
            <p:cNvSpPr txBox="1"/>
            <p:nvPr/>
          </p:nvSpPr>
          <p:spPr>
            <a:xfrm>
              <a:off x="380999" y="251823"/>
              <a:ext cx="4598285" cy="4987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2700">
                  <a:latin typeface="나눔스퀘어 ExtraBold"/>
                  <a:ea typeface="나눔스퀘어 ExtraBold"/>
                </a:rPr>
                <a:t>메모리에서 데이터 읽어오는 과정</a:t>
              </a:r>
              <a:endParaRPr lang="ko-KR" altLang="en-US" sz="2700">
                <a:latin typeface="나눔스퀘어 ExtraBold"/>
                <a:ea typeface="나눔스퀘어 ExtraBold"/>
              </a:endParaRPr>
            </a:p>
          </p:txBody>
        </p:sp>
        <p:cxnSp>
          <p:nvCxnSpPr>
            <p:cNvPr id="4" name="선 3"/>
            <p:cNvCxnSpPr/>
            <p:nvPr/>
          </p:nvCxnSpPr>
          <p:spPr>
            <a:xfrm>
              <a:off x="276225" y="752397"/>
              <a:ext cx="4290511" cy="0"/>
            </a:xfrm>
            <a:prstGeom prst="line">
              <a:avLst/>
            </a:prstGeom>
            <a:ln w="28575">
              <a:solidFill>
                <a:schemeClr val="dk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1588" y="1244760"/>
            <a:ext cx="9853363" cy="528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11790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306</ep:Words>
  <ep:PresentationFormat>화면 슬라이드 쇼(4:3)</ep:PresentationFormat>
  <ep:Paragraphs>62</ep:Paragraphs>
  <ep:Slides>20</ep:Slides>
  <ep:Notes>15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한컴오피스</vt:lpstr>
      <vt:lpstr>CPU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2025-03-03T06:54:46.463</dcterms:created>
  <dc:creator>User</dc:creator>
  <cp:lastModifiedBy>User</cp:lastModifiedBy>
  <dcterms:modified xsi:type="dcterms:W3CDTF">2025-03-03T09:49:19.584</dcterms:modified>
  <cp:revision>98</cp:revision>
  <dc:title>CPU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