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F970F99-86E4-4305-8AA4-637F15660801}">
  <a:tblStyle styleId="{4F970F99-86E4-4305-8AA4-637F156608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Average-regular.fntdata"/><Relationship Id="rId25" Type="http://schemas.openxmlformats.org/officeDocument/2006/relationships/slide" Target="slides/slide19.xml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1ca8f1d3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1ca8f1d3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1ca8f1d3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1ca8f1d3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1ca8f1d3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1ca8f1d3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1ca8f1d3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1ca8f1d3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1ca8f1d3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1ca8f1d3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1ca8f1d3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1ca8f1d3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1ca8f1d3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1ca8f1d3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1ca8f1d3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1ca8f1d3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1c83d399d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1c83d399d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1ca8f1d3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1ca8f1d3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c83d399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c83d399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1c83d399d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1c83d399d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1c83d399d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1c83d399d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1c83d399d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1c83d399d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1c83d399d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1c83d399d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1ca8f1d3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1ca8f1d3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1ca8f1d3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1ca8f1d3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1ca8f1d3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1ca8f1d3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A9999"/>
                </a:solidFill>
              </a:rPr>
              <a:t>Steel Defect Detection</a:t>
            </a:r>
            <a:endParaRPr>
              <a:solidFill>
                <a:srgbClr val="EA9999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STEEL TO SUPREME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Result</a:t>
            </a:r>
            <a:endParaRPr/>
          </a:p>
        </p:txBody>
      </p:sp>
      <p:sp>
        <p:nvSpPr>
          <p:cNvPr id="132" name="Google Shape;132;p22"/>
          <p:cNvSpPr txBox="1"/>
          <p:nvPr/>
        </p:nvSpPr>
        <p:spPr>
          <a:xfrm>
            <a:off x="311700" y="1068975"/>
            <a:ext cx="70251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-"/>
            </a:pPr>
            <a:r>
              <a:rPr lang="ko" sz="1200">
                <a:solidFill>
                  <a:schemeClr val="accent6"/>
                </a:solidFill>
              </a:rPr>
              <a:t>결함 클래스 별 이미지 수 시각화</a:t>
            </a:r>
            <a:endParaRPr sz="1200">
              <a:solidFill>
                <a:schemeClr val="accent6"/>
              </a:solidFill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000" y="1622475"/>
            <a:ext cx="3288251" cy="19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Result</a:t>
            </a: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311700" y="1068975"/>
            <a:ext cx="70251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-"/>
            </a:pPr>
            <a:r>
              <a:rPr lang="ko" sz="1200">
                <a:solidFill>
                  <a:schemeClr val="accent6"/>
                </a:solidFill>
              </a:rPr>
              <a:t>EncodedPixels 컬럼 : 결함 위치 정보를 Run-Length Encoding(RLE, 비손실 압축 방법)한 정보</a:t>
            </a:r>
            <a:endParaRPr sz="1200">
              <a:solidFill>
                <a:schemeClr val="accent6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250" y="1510100"/>
            <a:ext cx="40576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2250" y="2908425"/>
            <a:ext cx="3038475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311700" y="2474800"/>
            <a:ext cx="70251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-"/>
            </a:pPr>
            <a:r>
              <a:rPr lang="ko" sz="1200">
                <a:solidFill>
                  <a:schemeClr val="accent6"/>
                </a:solidFill>
              </a:rPr>
              <a:t>RLE된 정보를 Decoding</a:t>
            </a:r>
            <a:endParaRPr sz="1200">
              <a:solidFill>
                <a:schemeClr val="accent6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Result</a:t>
            </a:r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311700" y="1068975"/>
            <a:ext cx="70251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-"/>
            </a:pPr>
            <a:r>
              <a:rPr lang="ko" sz="1200">
                <a:solidFill>
                  <a:schemeClr val="accent6"/>
                </a:solidFill>
              </a:rPr>
              <a:t>디코딩한 정보는 철강 이미지에서 결함의 위치 정보를 나타냄</a:t>
            </a:r>
            <a:endParaRPr sz="1200">
              <a:solidFill>
                <a:schemeClr val="accent6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250" y="1544325"/>
            <a:ext cx="389572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Result</a:t>
            </a:r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311700" y="1125646"/>
            <a:ext cx="702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6"/>
                </a:solidFill>
              </a:rPr>
              <a:t>2-2. 데이터 전처리</a:t>
            </a:r>
            <a:endParaRPr sz="1200">
              <a:solidFill>
                <a:schemeClr val="accent6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-"/>
            </a:pPr>
            <a:r>
              <a:rPr lang="ko" sz="1200">
                <a:solidFill>
                  <a:schemeClr val="accent6"/>
                </a:solidFill>
              </a:rPr>
              <a:t>모델 설계 : Mask R-CNN 모델</a:t>
            </a:r>
            <a:r>
              <a:rPr lang="ko" sz="1200">
                <a:solidFill>
                  <a:schemeClr val="accent6"/>
                </a:solidFill>
              </a:rPr>
              <a:t>에 철강 이미지 데이터를 학습 시키기 위한 환경 설정</a:t>
            </a:r>
            <a:endParaRPr sz="1200">
              <a:solidFill>
                <a:schemeClr val="accent6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725" y="1874068"/>
            <a:ext cx="3066764" cy="2343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Result</a:t>
            </a:r>
            <a:endParaRPr/>
          </a:p>
        </p:txBody>
      </p:sp>
      <p:sp>
        <p:nvSpPr>
          <p:cNvPr id="162" name="Google Shape;162;p26"/>
          <p:cNvSpPr txBox="1"/>
          <p:nvPr/>
        </p:nvSpPr>
        <p:spPr>
          <a:xfrm>
            <a:off x="311700" y="1125645"/>
            <a:ext cx="70251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-"/>
            </a:pPr>
            <a:r>
              <a:rPr lang="ko" sz="1200">
                <a:solidFill>
                  <a:schemeClr val="accent6"/>
                </a:solidFill>
              </a:rPr>
              <a:t>학습시</a:t>
            </a:r>
            <a:r>
              <a:rPr lang="ko" sz="1200">
                <a:solidFill>
                  <a:schemeClr val="accent6"/>
                </a:solidFill>
              </a:rPr>
              <a:t>킬 데이터셋 불러오기</a:t>
            </a:r>
            <a:endParaRPr sz="1200">
              <a:solidFill>
                <a:schemeClr val="accent6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225" y="1681068"/>
            <a:ext cx="40767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9225" y="2858920"/>
            <a:ext cx="407670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Result</a:t>
            </a:r>
            <a:endParaRPr/>
          </a:p>
        </p:txBody>
      </p:sp>
      <p:sp>
        <p:nvSpPr>
          <p:cNvPr id="170" name="Google Shape;170;p27"/>
          <p:cNvSpPr txBox="1"/>
          <p:nvPr/>
        </p:nvSpPr>
        <p:spPr>
          <a:xfrm>
            <a:off x="311700" y="1125645"/>
            <a:ext cx="70251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-"/>
            </a:pPr>
            <a:r>
              <a:rPr lang="ko" sz="1200">
                <a:solidFill>
                  <a:schemeClr val="accent6"/>
                </a:solidFill>
              </a:rPr>
              <a:t>모델 생</a:t>
            </a:r>
            <a:r>
              <a:rPr lang="ko" sz="1200">
                <a:solidFill>
                  <a:schemeClr val="accent6"/>
                </a:solidFill>
              </a:rPr>
              <a:t>성 및 학습</a:t>
            </a:r>
            <a:endParaRPr sz="1200">
              <a:solidFill>
                <a:schemeClr val="accent6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775" y="1696545"/>
            <a:ext cx="380047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8775" y="3295470"/>
            <a:ext cx="380047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Result</a:t>
            </a:r>
            <a:endParaRPr/>
          </a:p>
        </p:txBody>
      </p:sp>
      <p:sp>
        <p:nvSpPr>
          <p:cNvPr id="178" name="Google Shape;178;p28"/>
          <p:cNvSpPr txBox="1"/>
          <p:nvPr/>
        </p:nvSpPr>
        <p:spPr>
          <a:xfrm>
            <a:off x="311700" y="1125645"/>
            <a:ext cx="70251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-"/>
            </a:pPr>
            <a:r>
              <a:rPr lang="ko" sz="1200">
                <a:solidFill>
                  <a:schemeClr val="accent6"/>
                </a:solidFill>
              </a:rPr>
              <a:t>테스트 - 결함 감지</a:t>
            </a:r>
            <a:endParaRPr sz="1200">
              <a:solidFill>
                <a:schemeClr val="accent6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</a:endParaRPr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725" y="1652070"/>
            <a:ext cx="411480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7650" y="3826670"/>
            <a:ext cx="30289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Result</a:t>
            </a:r>
            <a:endParaRPr/>
          </a:p>
        </p:txBody>
      </p:sp>
      <p:sp>
        <p:nvSpPr>
          <p:cNvPr id="186" name="Google Shape;186;p29"/>
          <p:cNvSpPr txBox="1"/>
          <p:nvPr/>
        </p:nvSpPr>
        <p:spPr>
          <a:xfrm>
            <a:off x="311700" y="1125646"/>
            <a:ext cx="702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6"/>
                </a:solidFill>
              </a:rPr>
              <a:t>2-3. 데이터 분</a:t>
            </a:r>
            <a:r>
              <a:rPr lang="ko" sz="1200">
                <a:solidFill>
                  <a:schemeClr val="accent6"/>
                </a:solidFill>
              </a:rPr>
              <a:t>석 결과</a:t>
            </a:r>
            <a:endParaRPr sz="1200">
              <a:solidFill>
                <a:schemeClr val="accent6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-"/>
            </a:pPr>
            <a:r>
              <a:rPr lang="ko" sz="1200">
                <a:solidFill>
                  <a:schemeClr val="accent6"/>
                </a:solidFill>
              </a:rPr>
              <a:t>웹에서 데이터 분석 결과 확인</a:t>
            </a:r>
            <a:endParaRPr sz="1200">
              <a:solidFill>
                <a:schemeClr val="accent6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</a:endParaRPr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025" y="1882471"/>
            <a:ext cx="34290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Suggestion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Epoch 횟</a:t>
            </a:r>
            <a:r>
              <a:rPr lang="ko"/>
              <a:t>수를 늘인다.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Data Generator를 통해 학습 데이터를 늘인다.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Mask R-CNN 외의 모델을 적용해 기존의 모델과 성능을 비교해본다.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U-Net(의료 영상 분석에 많이 사용되는 모델)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위에서 제안한 개선 사항을 통해 모델의 정확도 및 테스트 소요 시간을 줄여 나간다.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Expected Effect</a:t>
            </a:r>
            <a:endParaRPr/>
          </a:p>
        </p:txBody>
      </p:sp>
      <p:sp>
        <p:nvSpPr>
          <p:cNvPr id="199" name="Google Shape;199;p31"/>
          <p:cNvSpPr txBox="1"/>
          <p:nvPr/>
        </p:nvSpPr>
        <p:spPr>
          <a:xfrm>
            <a:off x="4829250" y="3239300"/>
            <a:ext cx="35883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accent6"/>
                </a:solidFill>
              </a:rPr>
              <a:t>철강 결함 식별 성능 향상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00" name="Google Shape;200;p31"/>
          <p:cNvSpPr txBox="1"/>
          <p:nvPr/>
        </p:nvSpPr>
        <p:spPr>
          <a:xfrm>
            <a:off x="878850" y="1737750"/>
            <a:ext cx="35883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accent6"/>
                </a:solidFill>
              </a:rPr>
              <a:t>고주파 카메라 이미지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4422300" y="1724525"/>
            <a:ext cx="35883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EA9999"/>
                </a:solidFill>
              </a:rPr>
              <a:t>알고리즘 강화</a:t>
            </a:r>
            <a:endParaRPr>
              <a:solidFill>
                <a:srgbClr val="EA9999"/>
              </a:solidFill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821550" y="3239300"/>
            <a:ext cx="35883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EA9999"/>
                </a:solidFill>
              </a:rPr>
              <a:t>철강 제조 상향 표준화</a:t>
            </a:r>
            <a:endParaRPr>
              <a:solidFill>
                <a:srgbClr val="EA9999"/>
              </a:solidFill>
            </a:endParaRPr>
          </a:p>
        </p:txBody>
      </p:sp>
      <p:sp>
        <p:nvSpPr>
          <p:cNvPr id="203" name="Google Shape;203;p31"/>
          <p:cNvSpPr/>
          <p:nvPr/>
        </p:nvSpPr>
        <p:spPr>
          <a:xfrm rot="5400000">
            <a:off x="4450800" y="1975175"/>
            <a:ext cx="242400" cy="2097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B45F06"/>
              </a:highlight>
            </a:endParaRPr>
          </a:p>
        </p:txBody>
      </p:sp>
      <p:sp>
        <p:nvSpPr>
          <p:cNvPr id="204" name="Google Shape;204;p31"/>
          <p:cNvSpPr/>
          <p:nvPr/>
        </p:nvSpPr>
        <p:spPr>
          <a:xfrm rot="-5400000">
            <a:off x="4393500" y="3489950"/>
            <a:ext cx="242400" cy="2097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B45F06"/>
              </a:highlight>
            </a:endParaRPr>
          </a:p>
        </p:txBody>
      </p:sp>
      <p:sp>
        <p:nvSpPr>
          <p:cNvPr id="205" name="Google Shape;205;p31"/>
          <p:cNvSpPr/>
          <p:nvPr/>
        </p:nvSpPr>
        <p:spPr>
          <a:xfrm rot="10800000">
            <a:off x="6129900" y="2732550"/>
            <a:ext cx="242400" cy="2097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B45F06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Index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/>
              <a:t>목차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/>
              <a:t>팀 구성원 및 소개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/>
              <a:t>기획 배경 및 목표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/>
              <a:t>추진 일정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/>
              <a:t>결과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/>
              <a:t>기대 효과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about Team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862250" y="1399938"/>
            <a:ext cx="1281300" cy="789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팀장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데이</a:t>
            </a:r>
            <a:r>
              <a:rPr b="1" lang="ko"/>
              <a:t>터 분석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권윤옥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779450" y="2953963"/>
            <a:ext cx="1281300" cy="789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데이터 분석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김수연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2355400" y="2953963"/>
            <a:ext cx="1281300" cy="789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데이</a:t>
            </a:r>
            <a:r>
              <a:rPr b="1" lang="ko"/>
              <a:t>터 분석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이선주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3931350" y="2953963"/>
            <a:ext cx="1281300" cy="789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Back-end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장경석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507300" y="2953963"/>
            <a:ext cx="1281300" cy="789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Back-end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전현진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7083250" y="2953963"/>
            <a:ext cx="1281300" cy="789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Front-end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정혁진</a:t>
            </a:r>
            <a:endParaRPr/>
          </a:p>
        </p:txBody>
      </p:sp>
      <p:cxnSp>
        <p:nvCxnSpPr>
          <p:cNvPr id="78" name="Google Shape;78;p15"/>
          <p:cNvCxnSpPr>
            <a:stCxn id="72" idx="2"/>
          </p:cNvCxnSpPr>
          <p:nvPr/>
        </p:nvCxnSpPr>
        <p:spPr>
          <a:xfrm>
            <a:off x="4502900" y="2189538"/>
            <a:ext cx="0" cy="25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1428925" y="2439274"/>
            <a:ext cx="619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/>
          <p:nvPr/>
        </p:nvCxnSpPr>
        <p:spPr>
          <a:xfrm rot="10800000">
            <a:off x="7620034" y="2439203"/>
            <a:ext cx="0" cy="50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>
            <a:stCxn id="73" idx="0"/>
          </p:cNvCxnSpPr>
          <p:nvPr/>
        </p:nvCxnSpPr>
        <p:spPr>
          <a:xfrm flipH="1" rot="10800000">
            <a:off x="1420100" y="2432263"/>
            <a:ext cx="300" cy="5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5"/>
          <p:cNvCxnSpPr/>
          <p:nvPr/>
        </p:nvCxnSpPr>
        <p:spPr>
          <a:xfrm rot="10800000">
            <a:off x="2996059" y="2439263"/>
            <a:ext cx="0" cy="50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5"/>
          <p:cNvCxnSpPr/>
          <p:nvPr/>
        </p:nvCxnSpPr>
        <p:spPr>
          <a:xfrm rot="10800000">
            <a:off x="4502909" y="2447901"/>
            <a:ext cx="0" cy="50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/>
          <p:nvPr/>
        </p:nvCxnSpPr>
        <p:spPr>
          <a:xfrm rot="10800000">
            <a:off x="6147959" y="2439251"/>
            <a:ext cx="0" cy="50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about Project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ko" sz="2400"/>
              <a:t>철강은 현대에서 가장 중요한 건축 자재 중 하나입니다.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ko" sz="2400"/>
              <a:t>철강 결함 식별을 자동화 하는 것은 생산성에 큰 도움이 됩니다.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ko" sz="2400"/>
              <a:t>철강 회사들은 자동화를 개선하고 효율성을 높이며 생산에</a:t>
            </a:r>
            <a:r>
              <a:rPr lang="ko" sz="2400"/>
              <a:t>서 </a:t>
            </a:r>
            <a:r>
              <a:rPr lang="ko" sz="2400"/>
              <a:t>고품질을 유지하기 위해 기계 학습을 찾고 있습니다.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ko" sz="2400"/>
              <a:t>이를 해결해보고자 프로젝트를 진행하였습니다.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about Schedule</a:t>
            </a:r>
            <a:endParaRPr/>
          </a:p>
        </p:txBody>
      </p:sp>
      <p:graphicFrame>
        <p:nvGraphicFramePr>
          <p:cNvPr id="96" name="Google Shape;96;p17"/>
          <p:cNvGraphicFramePr/>
          <p:nvPr/>
        </p:nvGraphicFramePr>
        <p:xfrm>
          <a:off x="6992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{4F970F99-86E4-4305-8AA4-637F15660801}</a:tableStyleId>
              </a:tblPr>
              <a:tblGrid>
                <a:gridCol w="1923775"/>
                <a:gridCol w="1612025"/>
                <a:gridCol w="4209750"/>
              </a:tblGrid>
              <a:tr h="363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accent6"/>
                          </a:solidFill>
                        </a:rPr>
                        <a:t>구분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accent6"/>
                          </a:solidFill>
                        </a:rPr>
                        <a:t>기간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accent6"/>
                          </a:solidFill>
                        </a:rPr>
                        <a:t>활동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647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accent6"/>
                          </a:solidFill>
                        </a:rPr>
                        <a:t>사</a:t>
                      </a:r>
                      <a:r>
                        <a:rPr lang="ko" sz="1200">
                          <a:solidFill>
                            <a:schemeClr val="accent6"/>
                          </a:solidFill>
                        </a:rPr>
                        <a:t>전 기획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accent6"/>
                          </a:solidFill>
                        </a:rPr>
                        <a:t>3/17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accent6"/>
                          </a:solidFill>
                        </a:rPr>
                        <a:t>프로젝트 기획 및 팀 구성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64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accent6"/>
                          </a:solidFill>
                        </a:rPr>
                        <a:t>3/17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accent6"/>
                          </a:solidFill>
                        </a:rPr>
                        <a:t>프로젝트 주제 선정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25475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accent6"/>
                          </a:solidFill>
                        </a:rPr>
                        <a:t>프로젝트 수행 및 완료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accent6"/>
                          </a:solidFill>
                        </a:rPr>
                        <a:t>3/18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accent6"/>
                          </a:solidFill>
                        </a:rPr>
                        <a:t>프로젝트 수행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200"/>
                        <a:buChar char="-"/>
                      </a:pPr>
                      <a:r>
                        <a:rPr lang="ko" sz="1200">
                          <a:solidFill>
                            <a:schemeClr val="accent6"/>
                          </a:solidFill>
                        </a:rPr>
                        <a:t>데이터 분석 및 딥러닝 모델 선정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200"/>
                        <a:buChar char="-"/>
                      </a:pPr>
                      <a:r>
                        <a:rPr lang="ko" sz="1200">
                          <a:solidFill>
                            <a:schemeClr val="accent6"/>
                          </a:solidFill>
                        </a:rPr>
                        <a:t>웹 어플리케이션 구상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9063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accent6"/>
                          </a:solidFill>
                        </a:rPr>
                        <a:t>3/18 ~ 3/21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accent6"/>
                          </a:solidFill>
                        </a:rPr>
                        <a:t>프로젝트 설계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200"/>
                        <a:buChar char="-"/>
                      </a:pPr>
                      <a:r>
                        <a:rPr lang="ko" sz="1200">
                          <a:solidFill>
                            <a:schemeClr val="accent6"/>
                          </a:solidFill>
                        </a:rPr>
                        <a:t>모델 분석 및 시각화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200"/>
                        <a:buChar char="-"/>
                      </a:pPr>
                      <a:r>
                        <a:rPr lang="ko" sz="1200">
                          <a:solidFill>
                            <a:schemeClr val="accent6"/>
                          </a:solidFill>
                        </a:rPr>
                        <a:t>UI 구상 및 기능 설계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200"/>
                        <a:buChar char="-"/>
                      </a:pPr>
                      <a:r>
                        <a:rPr lang="ko" sz="1200">
                          <a:solidFill>
                            <a:schemeClr val="accent6"/>
                          </a:solidFill>
                        </a:rPr>
                        <a:t>웹 어플리케이션 프레임워크 설계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9063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accent6"/>
                          </a:solidFill>
                        </a:rPr>
                        <a:t>3/22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accent6"/>
                          </a:solidFill>
                        </a:rPr>
                        <a:t>구현 및 테스트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200"/>
                        <a:buChar char="-"/>
                      </a:pPr>
                      <a:r>
                        <a:rPr lang="ko" sz="1200">
                          <a:solidFill>
                            <a:schemeClr val="accent6"/>
                          </a:solidFill>
                        </a:rPr>
                        <a:t>모델 성능 테스트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200"/>
                        <a:buChar char="-"/>
                      </a:pPr>
                      <a:r>
                        <a:rPr lang="ko" sz="1200">
                          <a:solidFill>
                            <a:schemeClr val="accent6"/>
                          </a:solidFill>
                        </a:rPr>
                        <a:t>UI 구현 및 수정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200"/>
                        <a:buChar char="-"/>
                      </a:pPr>
                      <a:r>
                        <a:rPr lang="ko" sz="1200">
                          <a:solidFill>
                            <a:schemeClr val="accent6"/>
                          </a:solidFill>
                        </a:rPr>
                        <a:t>웹 어플리케이션 구현 및 테스트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64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accent6"/>
                          </a:solidFill>
                        </a:rPr>
                        <a:t>3/23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accent6"/>
                          </a:solidFill>
                        </a:rPr>
                        <a:t>최종 발표 - 구축 완료 보고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Result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450" y="2930475"/>
            <a:ext cx="4295775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311700" y="1068975"/>
            <a:ext cx="6337200" cy="18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AutoNum type="arabicPeriod"/>
            </a:pPr>
            <a:r>
              <a:rPr lang="ko" sz="1200">
                <a:solidFill>
                  <a:schemeClr val="accent6"/>
                </a:solidFill>
              </a:rPr>
              <a:t>데이터 수집</a:t>
            </a:r>
            <a:endParaRPr sz="1200">
              <a:solidFill>
                <a:schemeClr val="accent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6"/>
                </a:solidFill>
              </a:rPr>
              <a:t>1-1. 데이터 출처</a:t>
            </a:r>
            <a:endParaRPr sz="1200">
              <a:solidFill>
                <a:schemeClr val="accent6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6"/>
                </a:solidFill>
              </a:rPr>
              <a:t>Kaggle 사이트 “Severstal: Steel Defect Detection”</a:t>
            </a:r>
            <a:endParaRPr sz="1200">
              <a:solidFill>
                <a:schemeClr val="accent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6"/>
                </a:solidFill>
              </a:rPr>
              <a:t>1-2. 데이터 구성</a:t>
            </a:r>
            <a:endParaRPr sz="1200">
              <a:solidFill>
                <a:schemeClr val="accent6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-"/>
            </a:pPr>
            <a:r>
              <a:rPr lang="ko" sz="1200">
                <a:solidFill>
                  <a:schemeClr val="accent6"/>
                </a:solidFill>
              </a:rPr>
              <a:t>train_images : 학습에 필요한 철강 이미지 데이터셋</a:t>
            </a:r>
            <a:endParaRPr sz="1200">
              <a:solidFill>
                <a:schemeClr val="accent6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-"/>
            </a:pPr>
            <a:r>
              <a:rPr lang="ko" sz="1200">
                <a:solidFill>
                  <a:schemeClr val="accent6"/>
                </a:solidFill>
              </a:rPr>
              <a:t>test_imag3s : 학습후 결함 예측에 사용될 이미지 데이터셋</a:t>
            </a:r>
            <a:endParaRPr sz="1200">
              <a:solidFill>
                <a:schemeClr val="accent6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-"/>
            </a:pPr>
            <a:r>
              <a:rPr lang="ko" sz="1200">
                <a:solidFill>
                  <a:schemeClr val="accent6"/>
                </a:solidFill>
              </a:rPr>
              <a:t>train.csv : 학습에 필요한 철강 이미지 ID, Class ID, Encoded Pixels 데이터</a:t>
            </a:r>
            <a:endParaRPr sz="1200">
              <a:solidFill>
                <a:schemeClr val="accent6"/>
              </a:solidFill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1050" y="177213"/>
            <a:ext cx="2611250" cy="478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Result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311700" y="795700"/>
            <a:ext cx="7025100" cy="9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6"/>
                </a:solidFill>
              </a:rPr>
              <a:t>  2.	데이터 분석</a:t>
            </a:r>
            <a:endParaRPr sz="1200">
              <a:solidFill>
                <a:schemeClr val="accent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6"/>
                </a:solidFill>
              </a:rPr>
              <a:t>2-1. 데이터 분석 모델 선정</a:t>
            </a:r>
            <a:endParaRPr sz="1200">
              <a:solidFill>
                <a:schemeClr val="accent6"/>
              </a:solidFill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-"/>
            </a:pPr>
            <a:r>
              <a:rPr lang="ko" sz="1200">
                <a:solidFill>
                  <a:schemeClr val="accent6"/>
                </a:solidFill>
              </a:rPr>
              <a:t>Mask R-CNN : Faster R-CNN(Object Detection)을 확장해 Instance Segmentation에 적용</a:t>
            </a:r>
            <a:endParaRPr sz="1200">
              <a:solidFill>
                <a:schemeClr val="accent6"/>
              </a:solidFill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41275"/>
            <a:ext cx="5493399" cy="18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Result</a:t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311700" y="795700"/>
            <a:ext cx="7025100" cy="9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6"/>
                </a:solidFill>
              </a:rPr>
              <a:t>  2.	데이터 분석</a:t>
            </a:r>
            <a:endParaRPr sz="1200">
              <a:solidFill>
                <a:schemeClr val="accent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6"/>
                </a:solidFill>
              </a:rPr>
              <a:t>2-1. 데이터 분석 모델 선정</a:t>
            </a:r>
            <a:endParaRPr sz="1200">
              <a:solidFill>
                <a:schemeClr val="accent6"/>
              </a:solidFill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-"/>
            </a:pPr>
            <a:r>
              <a:rPr lang="ko" sz="1200">
                <a:solidFill>
                  <a:schemeClr val="accent6"/>
                </a:solidFill>
              </a:rPr>
              <a:t>Mask R-CNN : Faster R-CNN(Object Detection)을 확장해 Instance Segmentation에 적용</a:t>
            </a:r>
            <a:endParaRPr sz="1200">
              <a:solidFill>
                <a:schemeClr val="accent6"/>
              </a:solidFill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41275"/>
            <a:ext cx="5493399" cy="18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2425" y="2710825"/>
            <a:ext cx="5769875" cy="21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Result</a:t>
            </a:r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311700" y="1068975"/>
            <a:ext cx="70251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6"/>
                </a:solidFill>
              </a:rPr>
              <a:t>2-2. 데이</a:t>
            </a:r>
            <a:r>
              <a:rPr lang="ko" sz="1200">
                <a:solidFill>
                  <a:schemeClr val="accent6"/>
                </a:solidFill>
              </a:rPr>
              <a:t>터 전처리</a:t>
            </a:r>
            <a:endParaRPr sz="1200">
              <a:solidFill>
                <a:schemeClr val="accent6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-"/>
            </a:pPr>
            <a:r>
              <a:rPr lang="ko" sz="1200">
                <a:solidFill>
                  <a:schemeClr val="accent6"/>
                </a:solidFill>
              </a:rPr>
              <a:t>Image ID</a:t>
            </a:r>
            <a:r>
              <a:rPr lang="ko" sz="1200">
                <a:solidFill>
                  <a:schemeClr val="accent6"/>
                </a:solidFill>
              </a:rPr>
              <a:t>를 기준으로 데이터를 그룹화 -&gt; 하나의 철강 이미지에 여러 가지 결함을 한번에 확인</a:t>
            </a:r>
            <a:endParaRPr sz="1200">
              <a:solidFill>
                <a:schemeClr val="accent6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-"/>
            </a:pPr>
            <a:r>
              <a:rPr lang="ko" sz="1200">
                <a:solidFill>
                  <a:schemeClr val="accent6"/>
                </a:solidFill>
              </a:rPr>
              <a:t>‘Distinct Defect Types’ 컬럼을 추가하고 결함의 갯수를 표현</a:t>
            </a:r>
            <a:endParaRPr sz="1200">
              <a:solidFill>
                <a:schemeClr val="accent6"/>
              </a:solidFill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275" y="1979800"/>
            <a:ext cx="40767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