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8" r:id="rId10"/>
    <p:sldId id="289" r:id="rId11"/>
    <p:sldId id="290" r:id="rId12"/>
    <p:sldId id="287" r:id="rId13"/>
    <p:sldId id="281" r:id="rId14"/>
    <p:sldId id="282" r:id="rId15"/>
    <p:sldId id="283" r:id="rId16"/>
    <p:sldId id="293" r:id="rId17"/>
    <p:sldId id="284" r:id="rId18"/>
    <p:sldId id="285" r:id="rId19"/>
    <p:sldId id="291" r:id="rId20"/>
    <p:sldId id="29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88"/>
      </p:cViewPr>
      <p:guideLst>
        <p:guide orient="horz" pos="215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endParaRPr lang="ko-KR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D63D5444-F62C-42C3-A75A-D9DBA807730F}" type="datetime1">
              <a:rPr lang="en-US" altLang="ko-KR">
                <a:latin typeface="맑은 고딕"/>
              </a:rPr>
              <a:pPr lvl="0">
                <a:defRPr lang="ko-KR" altLang="en-US"/>
              </a:pPr>
              <a:t>7/12/2017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endParaRPr lang="ko-KR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84A4F617-7A30-41D4-AB86-5D833C98E18B}" type="slidenum">
              <a:rPr lang="ko-KR">
                <a:latin typeface="맑은 고딕"/>
              </a:rPr>
              <a:pPr lvl="0">
                <a:defRPr lang="ko-KR" altLang="en-US"/>
              </a:pPr>
              <a:t>‹#›</a:t>
            </a:fld>
            <a:endParaRPr lang="ko-KR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2CAA1FA-7B6A-47D2-8D61-F225D71B51FF}" type="datetime1">
              <a:rPr lang="en-US" altLang="ko-KR"/>
              <a:pPr lvl="0">
                <a:defRPr lang="ko-KR" altLang="en-US"/>
              </a:pPr>
              <a:t>7/12/2017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>
              <a:defRPr lang="ko-KR" altLang="en-US"/>
            </a:pPr>
            <a:r>
              <a:rPr lang="ko-KR"/>
              <a:t>마스터 텍스트 스타일을 편집합니다</a:t>
            </a:r>
          </a:p>
          <a:p>
            <a:pPr lvl="1" latinLnBrk="1">
              <a:defRPr lang="ko-KR" altLang="en-US"/>
            </a:pPr>
            <a:r>
              <a:rPr lang="ko-KR"/>
              <a:t>둘째 수준</a:t>
            </a:r>
          </a:p>
          <a:p>
            <a:pPr lvl="2" latinLnBrk="1">
              <a:defRPr lang="ko-KR" altLang="en-US"/>
            </a:pPr>
            <a:r>
              <a:rPr lang="ko-KR"/>
              <a:t>셋째 수준</a:t>
            </a:r>
          </a:p>
          <a:p>
            <a:pPr lvl="3" latinLnBrk="1">
              <a:defRPr lang="ko-KR" altLang="en-US"/>
            </a:pPr>
            <a:r>
              <a:rPr lang="ko-KR"/>
              <a:t>넷째 수준</a:t>
            </a:r>
          </a:p>
          <a:p>
            <a:pPr lvl="4" latinLnBrk="1">
              <a:defRPr lang="ko-KR" altLang="en-US"/>
            </a:pPr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B9A179D-2D27-49E2-B022-8EDDA2EFE682}" type="slidenum">
              <a:rPr lang="en-US" altLang="ko-KR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12-Jul-17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4.jpeg"/><Relationship Id="rId7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5.wdp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microsoft.com/office/2007/relationships/hdphoto" Target="../media/hdphoto3.wdp"/><Relationship Id="rId10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comments" Target="../comments/comment2.xml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vCj9frrW8k" TargetMode="External"/><Relationship Id="rId6" Type="http://schemas.openxmlformats.org/officeDocument/2006/relationships/image" Target="../media/image30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.kr/url?sa=t&amp;rct=j&amp;q=&amp;esrc=s&amp;source=web&amp;cd=3&amp;ved=0ahUKEwi0nNOY14LVAhUFUbwKHe3DBrYQFggyMAI&amp;url=http://nms.csail.mit.edu/s3/2013/papers/p9.pdf&amp;usg=AFQjCNHcWI5bJmxc9i_YGB1tvJoeEwdLBg&amp;cad=rj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12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5" Type="http://schemas.microsoft.com/office/2007/relationships/hdphoto" Target="../media/hdphoto5.wdp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338" y="4508500"/>
            <a:ext cx="5120640" cy="160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lang="ko-KR" altLang="en-US"/>
            </a:pPr>
            <a:r>
              <a:rPr lang="en-US" altLang="ko-KR" sz="1900">
                <a:solidFill>
                  <a:schemeClr val="bg1"/>
                </a:solidFill>
              </a:rPr>
              <a:t>CCIT </a:t>
            </a:r>
            <a:r>
              <a:rPr lang="ko-KR" altLang="en-US" sz="1900">
                <a:solidFill>
                  <a:schemeClr val="bg1"/>
                </a:solidFill>
              </a:rPr>
              <a:t>정보보안</a:t>
            </a:r>
            <a:r>
              <a:rPr lang="en-US" altLang="ko-KR" sz="1900">
                <a:solidFill>
                  <a:schemeClr val="bg1"/>
                </a:solidFill>
              </a:rPr>
              <a:t>SW</a:t>
            </a:r>
            <a:r>
              <a:rPr lang="ko-KR" altLang="en-US" sz="1900">
                <a:solidFill>
                  <a:schemeClr val="bg1"/>
                </a:solidFill>
              </a:rPr>
              <a:t>전공</a:t>
            </a:r>
            <a:endParaRPr lang="en-US" altLang="ko-KR" sz="190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defRPr lang="ko-KR" altLang="en-US"/>
            </a:pPr>
            <a:endParaRPr lang="ko-KR" altLang="en-US" sz="16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defRPr lang="ko-KR" altLang="en-US"/>
            </a:pPr>
            <a:r>
              <a:rPr lang="ko-KR" altLang="en-US" sz="1600" dirty="0" err="1">
                <a:solidFill>
                  <a:schemeClr val="bg1"/>
                </a:solidFill>
              </a:rPr>
              <a:t>장한빈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55978" y="-1"/>
            <a:ext cx="1550895" cy="6858000"/>
            <a:chOff x="6355978" y="-1"/>
            <a:chExt cx="1550895" cy="6858000"/>
          </a:xfrm>
          <a:solidFill>
            <a:schemeClr val="bg2">
              <a:lumMod val="10000"/>
            </a:schemeClr>
          </a:solidFill>
        </p:grpSpPr>
        <p:sp>
          <p:nvSpPr>
            <p:cNvPr id="8" name="평행 사변형 7"/>
            <p:cNvSpPr/>
            <p:nvPr/>
          </p:nvSpPr>
          <p:spPr>
            <a:xfrm>
              <a:off x="6763198" y="4356844"/>
              <a:ext cx="1143675" cy="2501155"/>
            </a:xfrm>
            <a:prstGeom prst="parallelogram">
              <a:avLst>
                <a:gd name="adj" fmla="val 67731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6355978" y="-1"/>
              <a:ext cx="1550895" cy="4365810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42192" y="-8967"/>
            <a:ext cx="1550893" cy="6866967"/>
            <a:chOff x="6042192" y="-8967"/>
            <a:chExt cx="1550893" cy="6866967"/>
          </a:xfrm>
          <a:solidFill>
            <a:schemeClr val="tx1">
              <a:lumMod val="50000"/>
            </a:schemeClr>
          </a:solidFill>
        </p:grpSpPr>
        <p:sp>
          <p:nvSpPr>
            <p:cNvPr id="7" name="평행 사변형 6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4448" y="1075742"/>
            <a:ext cx="9260540" cy="1748139"/>
          </a:xfrm>
        </p:spPr>
        <p:txBody>
          <a:bodyPr/>
          <a:lstStyle/>
          <a:p>
            <a:pPr>
              <a:spcAft>
                <a:spcPct val="15000"/>
              </a:spcAft>
              <a:defRPr lang="ko-KR"/>
            </a:pPr>
            <a:r>
              <a:rPr lang="en-US" altLang="ko-KR" b="1" dirty="0">
                <a:solidFill>
                  <a:schemeClr val="bg1"/>
                </a:solidFill>
                <a:latin typeface="+mj-ea"/>
                <a:cs typeface="Arial"/>
              </a:rPr>
              <a:t>CCIT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cs typeface="Arial"/>
              </a:rPr>
              <a:t>네트워크 발표</a:t>
            </a:r>
            <a:br>
              <a:rPr lang="en-US" altLang="ko-KR" b="1" dirty="0">
                <a:solidFill>
                  <a:schemeClr val="bg1"/>
                </a:solidFill>
                <a:latin typeface="+mj-ea"/>
                <a:cs typeface="Arial"/>
              </a:rPr>
            </a:br>
            <a:r>
              <a:rPr lang="en-US" altLang="ko-KR" b="1" dirty="0">
                <a:solidFill>
                  <a:schemeClr val="bg1"/>
                </a:solidFill>
                <a:latin typeface="+mj-ea"/>
                <a:cs typeface="Arial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cs typeface="Arial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cs typeface="Arial"/>
              </a:rPr>
              <a:t>패킷 조작을 통한 통신사 데이터 과금 방지</a:t>
            </a:r>
            <a:endParaRPr lang="ko-KR" altLang="en-US" b="1" dirty="0">
              <a:solidFill>
                <a:schemeClr val="bg1"/>
              </a:solidFill>
              <a:latin typeface="+mj-ea"/>
              <a:cs typeface="Arial"/>
            </a:endParaRPr>
          </a:p>
        </p:txBody>
      </p:sp>
      <p:pic>
        <p:nvPicPr>
          <p:cNvPr id="15" name="그림 개체 틀 1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r="30416"/>
          <a:stretch>
            <a:fillRect/>
          </a:stretch>
        </p:blipFill>
        <p:spPr/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E7A0C5-18E9-44EF-8A4A-EDF91B19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947" y="6349525"/>
            <a:ext cx="1012078" cy="393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Usage Inflation Attack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D84B59-2FD6-48C2-AF10-40B1C07A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1" y="4608064"/>
            <a:ext cx="533333" cy="1625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12A0D7-C15D-49E8-9D88-6D2740945ECB}"/>
              </a:ext>
            </a:extLst>
          </p:cNvPr>
          <p:cNvSpPr txBox="1"/>
          <p:nvPr/>
        </p:nvSpPr>
        <p:spPr>
          <a:xfrm>
            <a:off x="1686237" y="4227818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E7F621-C07F-434A-8EBA-F648C05D5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55" y="4608064"/>
            <a:ext cx="533333" cy="1625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82CAD1-3A2F-4147-B2B4-6127A267E045}"/>
              </a:ext>
            </a:extLst>
          </p:cNvPr>
          <p:cNvSpPr txBox="1"/>
          <p:nvPr/>
        </p:nvSpPr>
        <p:spPr>
          <a:xfrm>
            <a:off x="6961967" y="4329417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64F595B-7FBB-414E-AAA2-1BB876D59EF7}"/>
              </a:ext>
            </a:extLst>
          </p:cNvPr>
          <p:cNvSpPr/>
          <p:nvPr/>
        </p:nvSpPr>
        <p:spPr>
          <a:xfrm>
            <a:off x="814812" y="3213980"/>
            <a:ext cx="1129876" cy="832919"/>
          </a:xfrm>
          <a:prstGeom prst="wedgeRoundRectCallout">
            <a:avLst>
              <a:gd name="adj1" fmla="val 34614"/>
              <a:gd name="adj2" fmla="val 74039"/>
              <a:gd name="adj3" fmla="val 16667"/>
            </a:avLst>
          </a:prstGeom>
          <a:solidFill>
            <a:schemeClr val="tx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바둑이 저자식 예전부터 맘에 안들었어</a:t>
            </a:r>
            <a:r>
              <a:rPr lang="en-US" altLang="ko-KR" sz="1000"/>
              <a:t>..</a:t>
            </a:r>
            <a:endParaRPr lang="ko-KR" altLang="en-US" sz="10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6DFE190-ABC3-4D08-89CF-C27ED1FE2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4698749"/>
            <a:ext cx="657961" cy="6579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1A9A3A3-57E9-4C9E-81F1-5C3FF997FE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1661" y1="77419" x2="49446" y2="58602"/>
                        <a14:foregroundMark x1="69373" y1="20968" x2="69373" y2="13978"/>
                        <a14:foregroundMark x1="55351" y1="32796" x2="37638" y2="38172"/>
                        <a14:foregroundMark x1="51661" y1="90323" x2="48339" y2="90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4" y="2566390"/>
            <a:ext cx="914511" cy="6276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863E57-E6C1-4CA8-9859-58F37ABC68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88" y="2291448"/>
            <a:ext cx="1449675" cy="1449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BE6E496-6BD3-4725-9DE1-ACF1F3DF2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02" y="4762801"/>
            <a:ext cx="657961" cy="657961"/>
          </a:xfrm>
          <a:prstGeom prst="rect">
            <a:avLst/>
          </a:prstGeom>
        </p:spPr>
      </p:pic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id="{3B03BC16-B4A1-4ABC-A804-F0AE70AB8E23}"/>
              </a:ext>
            </a:extLst>
          </p:cNvPr>
          <p:cNvSpPr/>
          <p:nvPr/>
        </p:nvSpPr>
        <p:spPr>
          <a:xfrm>
            <a:off x="3564713" y="3286677"/>
            <a:ext cx="4779595" cy="122740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id="{FFF61880-5763-4B77-B48C-449CDAB74ADD}"/>
              </a:ext>
            </a:extLst>
          </p:cNvPr>
          <p:cNvSpPr/>
          <p:nvPr/>
        </p:nvSpPr>
        <p:spPr>
          <a:xfrm>
            <a:off x="3684760" y="2128644"/>
            <a:ext cx="1665838" cy="994802"/>
          </a:xfrm>
          <a:prstGeom prst="cloudCallout">
            <a:avLst>
              <a:gd name="adj1" fmla="val 21408"/>
              <a:gd name="adj2" fmla="val 6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Packet</a:t>
            </a:r>
          </a:p>
          <a:p>
            <a:pPr algn="ctr"/>
            <a:r>
              <a:rPr lang="en-US" altLang="ko-KR" sz="1000"/>
              <a:t>(Seq Num : 4294967295)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110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과금 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77692" y="4236871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520245" y="4285342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6B2E3F-7AD6-4C57-923F-6C7B8B68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0" y="4802040"/>
            <a:ext cx="6096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06FD9-5772-45FC-82E9-510D16F4F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0" y="2512512"/>
            <a:ext cx="903499" cy="9034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B7539E-F64A-432E-91A7-549275142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0667" y1="56000" x2="84889" y2="54667"/>
                        <a14:foregroundMark x1="85778" y1="54667" x2="83111" y2="80889"/>
                        <a14:foregroundMark x1="83111" y1="80889" x2="15111" y2="77778"/>
                        <a14:foregroundMark x1="15111" y1="77778" x2="9333" y2="54667"/>
                        <a14:foregroundMark x1="9778" y1="61778" x2="16444" y2="56000"/>
                        <a14:foregroundMark x1="20889" y1="52444" x2="48444" y2="76444"/>
                        <a14:foregroundMark x1="20000" y1="53333" x2="29778" y2="79556"/>
                        <a14:foregroundMark x1="20889" y1="60444" x2="66222" y2="63556"/>
                        <a14:foregroundMark x1="41333" y1="56889" x2="72889" y2="68444"/>
                        <a14:foregroundMark x1="64000" y1="61778" x2="80889" y2="72889"/>
                        <a14:foregroundMark x1="84889" y1="55111" x2="59556" y2="76444"/>
                        <a14:foregroundMark x1="68444" y1="59556" x2="35556" y2="77778"/>
                        <a14:foregroundMark x1="49333" y1="59556" x2="25778" y2="72000"/>
                        <a14:foregroundMark x1="21778" y1="56000" x2="44889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54" y="2346901"/>
            <a:ext cx="1239887" cy="12398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9F1283-6873-46CD-9CF3-9935E8DC0A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0" y="4628863"/>
            <a:ext cx="375614" cy="3575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C3ADD1B-0D0A-4D3E-8FBC-F8DC4EF43C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7" y="4470008"/>
            <a:ext cx="705615" cy="7056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362073E-1807-46EB-997E-70B150C896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41" y="4181848"/>
            <a:ext cx="1589387" cy="8940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31CABBD-CC67-49F7-8116-D8E19FBCE4B9}"/>
              </a:ext>
            </a:extLst>
          </p:cNvPr>
          <p:cNvSpPr txBox="1"/>
          <p:nvPr/>
        </p:nvSpPr>
        <p:spPr>
          <a:xfrm>
            <a:off x="2387279" y="38651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D75983-26DD-4BFB-8FE3-C9E4C2AB6FE1}"/>
              </a:ext>
            </a:extLst>
          </p:cNvPr>
          <p:cNvSpPr txBox="1"/>
          <p:nvPr/>
        </p:nvSpPr>
        <p:spPr>
          <a:xfrm>
            <a:off x="7513631" y="38079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2500BA5-67D5-4088-9B13-8E0648765E0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4" y="4181848"/>
            <a:ext cx="1589387" cy="89403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6A7AAA7-5E98-4808-B3F2-B8868D11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64" y="4892725"/>
            <a:ext cx="609600" cy="6096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E177C7A-21AC-4676-A515-386EF7BBF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68" y="5361996"/>
            <a:ext cx="609600" cy="6096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EFD2D76-95A6-41E8-9AEE-C458D89C6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7" y="5831267"/>
            <a:ext cx="609600" cy="6096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ECEFFE0-E4E1-457A-B068-9731149A3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1" y="5075878"/>
            <a:ext cx="609600" cy="6096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D6C06C4-1880-4431-8542-7E64ABD7A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25" y="5545149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FBC1012-80C9-44E9-828D-F2350DF3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84" y="6014420"/>
            <a:ext cx="609600" cy="6096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04B3303-C93A-4DDD-9C29-8F4FB8E7F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4" y="4560373"/>
            <a:ext cx="609600" cy="6096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DB28E6F-15FA-4807-88B1-FBE5A3275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88" y="5029644"/>
            <a:ext cx="609600" cy="6096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FE64A18-1FF2-4DD7-9D21-13080DDFF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7" y="5498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966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그렇다면 모든 나라에서 이러한 취약점이 존재할까</a:t>
            </a:r>
            <a:r>
              <a:rPr lang="en-US" altLang="ko-KR"/>
              <a:t>?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ko-KR" altLang="en-US" sz="1000"/>
              <a:t>논문에 따르면 아래 그림과 같이 국내 통신사는 </a:t>
            </a:r>
            <a:r>
              <a:rPr lang="en-US" altLang="ko-KR" sz="1000"/>
              <a:t>TCP Restransmission</a:t>
            </a:r>
            <a:r>
              <a:rPr lang="ko-KR" altLang="en-US" sz="1000"/>
              <a:t>에 대해 과금을 하지 않는 반면 해외 통신사 </a:t>
            </a:r>
            <a:r>
              <a:rPr lang="en-US" altLang="ko-KR" sz="1000"/>
              <a:t>(AT&amp;T,Verizon)</a:t>
            </a:r>
            <a:r>
              <a:rPr lang="ko-KR" altLang="en-US" sz="1000"/>
              <a:t>등은 모든 패킷에 대해 과금 정책을 시행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9AA2FC-B2CE-47CD-9775-E3C6801B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87" y="2979433"/>
            <a:ext cx="3494025" cy="2817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23D51-1C91-42F9-B30D-D7641988FD7C}"/>
              </a:ext>
            </a:extLst>
          </p:cNvPr>
          <p:cNvSpPr txBox="1"/>
          <p:nvPr/>
        </p:nvSpPr>
        <p:spPr>
          <a:xfrm>
            <a:off x="2358643" y="600778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국내 통신사의 과금 시스템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35A524-DB65-4D93-B704-5FEF1C216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510" y="3791958"/>
            <a:ext cx="4799657" cy="1495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7ED3B2-E144-4B01-BD89-C717007E798B}"/>
              </a:ext>
            </a:extLst>
          </p:cNvPr>
          <p:cNvSpPr txBox="1"/>
          <p:nvPr/>
        </p:nvSpPr>
        <p:spPr>
          <a:xfrm>
            <a:off x="6571584" y="6007789"/>
            <a:ext cx="445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논문에서 언급한 해외 통신사의 과금 정책</a:t>
            </a:r>
          </a:p>
        </p:txBody>
      </p:sp>
    </p:spTree>
    <p:extLst>
      <p:ext uri="{BB962C8B-B14F-4D97-AF65-F5344CB8AC3E}">
        <p14:creationId xmlns:p14="http://schemas.microsoft.com/office/powerpoint/2010/main" val="30614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3740126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3862458"/>
            <a:ext cx="1131574" cy="11315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876" y="1671330"/>
            <a:ext cx="982311" cy="11556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3" y="3614012"/>
            <a:ext cx="839512" cy="13800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897945" y="4009292"/>
            <a:ext cx="578182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97945" y="4839286"/>
            <a:ext cx="573961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87732" y="5553165"/>
            <a:ext cx="5883000" cy="623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9476" y="5553165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3045652" y="5553165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4715752" y="5553165"/>
            <a:ext cx="2576636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20" name="설명선 1 19"/>
          <p:cNvSpPr/>
          <p:nvPr/>
        </p:nvSpPr>
        <p:spPr>
          <a:xfrm>
            <a:off x="882648" y="5225180"/>
            <a:ext cx="6893168" cy="1436401"/>
          </a:xfrm>
          <a:prstGeom prst="borderCallout1">
            <a:avLst>
              <a:gd name="adj1" fmla="val -7693"/>
              <a:gd name="adj2" fmla="val 37177"/>
              <a:gd name="adj3" fmla="val -84354"/>
              <a:gd name="adj4" fmla="val 62075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32848" y="4994032"/>
            <a:ext cx="1792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flipH="1" flipV="1">
            <a:off x="2501048" y="2441094"/>
            <a:ext cx="2724567" cy="1343989"/>
          </a:xfrm>
          <a:prstGeom prst="bentUpArrow">
            <a:avLst>
              <a:gd name="adj1" fmla="val 15579"/>
              <a:gd name="adj2" fmla="val 27094"/>
              <a:gd name="adj3" fmla="val 27093"/>
            </a:avLst>
          </a:prstGeom>
          <a:solidFill>
            <a:srgbClr val="FFFF00"/>
          </a:solidFill>
          <a:ln cap="flat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2736095"/>
            <a:ext cx="871866" cy="871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97945" y="172831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과금을 위해 패킷 감시 </a:t>
            </a:r>
          </a:p>
        </p:txBody>
      </p:sp>
    </p:spTree>
    <p:extLst>
      <p:ext uri="{BB962C8B-B14F-4D97-AF65-F5344CB8AC3E}">
        <p14:creationId xmlns:p14="http://schemas.microsoft.com/office/powerpoint/2010/main" val="18976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설명선: 굽은 이중선(테두리 및 강조선) 49">
            <a:extLst>
              <a:ext uri="{FF2B5EF4-FFF2-40B4-BE49-F238E27FC236}">
                <a16:creationId xmlns:a16="http://schemas.microsoft.com/office/drawing/2014/main" id="{9CB3E1F7-59F3-4D3B-BCD0-889F7C6B2444}"/>
              </a:ext>
            </a:extLst>
          </p:cNvPr>
          <p:cNvSpPr/>
          <p:nvPr/>
        </p:nvSpPr>
        <p:spPr>
          <a:xfrm rot="16200000">
            <a:off x="391138" y="1398395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-4666"/>
              <a:gd name="adj4" fmla="val -10003"/>
              <a:gd name="adj5" fmla="val -3554"/>
              <a:gd name="adj6" fmla="val -249721"/>
              <a:gd name="adj7" fmla="val 68191"/>
              <a:gd name="adj8" fmla="val -322118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3862458"/>
            <a:ext cx="1131574" cy="11315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876" y="1671330"/>
            <a:ext cx="982311" cy="11556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3" y="3614012"/>
            <a:ext cx="839512" cy="13800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6873200" y="3919258"/>
            <a:ext cx="2254081" cy="2025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97946" y="4819768"/>
            <a:ext cx="2225597" cy="1951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9782" y="5670191"/>
            <a:ext cx="5883000" cy="623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81526" y="5670191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857702" y="5670191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9527802" y="5670191"/>
            <a:ext cx="2576636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20" name="설명선 1 19"/>
          <p:cNvSpPr/>
          <p:nvPr/>
        </p:nvSpPr>
        <p:spPr>
          <a:xfrm>
            <a:off x="6092030" y="5561382"/>
            <a:ext cx="6099969" cy="912725"/>
          </a:xfrm>
          <a:prstGeom prst="borderCallout1">
            <a:avLst>
              <a:gd name="adj1" fmla="val -13756"/>
              <a:gd name="adj2" fmla="val 52127"/>
              <a:gd name="adj3" fmla="val -138205"/>
              <a:gd name="adj4" fmla="val 30406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1626" y="5270521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Origin 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flipH="1" flipV="1">
            <a:off x="2501048" y="2441094"/>
            <a:ext cx="2724567" cy="1343989"/>
          </a:xfrm>
          <a:prstGeom prst="bentUpArrow">
            <a:avLst>
              <a:gd name="adj1" fmla="val 15579"/>
              <a:gd name="adj2" fmla="val 27094"/>
              <a:gd name="adj3" fmla="val 27093"/>
            </a:avLst>
          </a:prstGeom>
          <a:solidFill>
            <a:srgbClr val="FFFF00"/>
          </a:solidFill>
          <a:ln cap="flat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2736095"/>
            <a:ext cx="871866" cy="871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97945" y="172831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과금을 위해 패킷 감시 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897945" y="3919258"/>
            <a:ext cx="2225598" cy="2025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771127" y="4719389"/>
            <a:ext cx="2356155" cy="2054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3" y="3789353"/>
            <a:ext cx="1188561" cy="11885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A04DA9-5DD3-482B-B98E-8434C9CBB4B5}"/>
              </a:ext>
            </a:extLst>
          </p:cNvPr>
          <p:cNvSpPr/>
          <p:nvPr/>
        </p:nvSpPr>
        <p:spPr>
          <a:xfrm>
            <a:off x="2401460" y="5878316"/>
            <a:ext cx="2933748" cy="42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D19B89-AA2D-456B-92A9-8A2621813A4E}"/>
              </a:ext>
            </a:extLst>
          </p:cNvPr>
          <p:cNvSpPr/>
          <p:nvPr/>
        </p:nvSpPr>
        <p:spPr>
          <a:xfrm>
            <a:off x="2412410" y="5878316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A91F6-4A10-4467-B33D-69CF739E7A5C}"/>
              </a:ext>
            </a:extLst>
          </p:cNvPr>
          <p:cNvSpPr/>
          <p:nvPr/>
        </p:nvSpPr>
        <p:spPr>
          <a:xfrm>
            <a:off x="3246896" y="5878316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346D7F-48BA-44B8-82A6-71DC705D592B}"/>
              </a:ext>
            </a:extLst>
          </p:cNvPr>
          <p:cNvSpPr/>
          <p:nvPr/>
        </p:nvSpPr>
        <p:spPr>
          <a:xfrm>
            <a:off x="4071940" y="5878316"/>
            <a:ext cx="1284923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34" name="설명선 1 19">
            <a:extLst>
              <a:ext uri="{FF2B5EF4-FFF2-40B4-BE49-F238E27FC236}">
                <a16:creationId xmlns:a16="http://schemas.microsoft.com/office/drawing/2014/main" id="{2B386178-BE8E-494A-8DC0-0B3E7646C9A9}"/>
              </a:ext>
            </a:extLst>
          </p:cNvPr>
          <p:cNvSpPr/>
          <p:nvPr/>
        </p:nvSpPr>
        <p:spPr>
          <a:xfrm>
            <a:off x="452673" y="5561382"/>
            <a:ext cx="5628493" cy="916235"/>
          </a:xfrm>
          <a:prstGeom prst="borderCallout1">
            <a:avLst>
              <a:gd name="adj1" fmla="val -13756"/>
              <a:gd name="adj2" fmla="val 52127"/>
              <a:gd name="adj3" fmla="val -135013"/>
              <a:gd name="adj4" fmla="val 62359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80A2E2-BF04-40A3-A3D2-BD9A4DB4CAF9}"/>
              </a:ext>
            </a:extLst>
          </p:cNvPr>
          <p:cNvSpPr txBox="1"/>
          <p:nvPr/>
        </p:nvSpPr>
        <p:spPr>
          <a:xfrm>
            <a:off x="1729929" y="5270521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1">
                    <a:lumMod val="50000"/>
                  </a:schemeClr>
                </a:solidFill>
              </a:rPr>
              <a:t>Modified </a:t>
            </a:r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84A5F0-C8BB-4201-B00B-B120EAE787AB}"/>
              </a:ext>
            </a:extLst>
          </p:cNvPr>
          <p:cNvSpPr/>
          <p:nvPr/>
        </p:nvSpPr>
        <p:spPr>
          <a:xfrm>
            <a:off x="854628" y="5878315"/>
            <a:ext cx="1592820" cy="421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AA240F-ADEC-4B11-BE49-AD04BA5B2BC1}"/>
              </a:ext>
            </a:extLst>
          </p:cNvPr>
          <p:cNvSpPr/>
          <p:nvPr/>
        </p:nvSpPr>
        <p:spPr>
          <a:xfrm>
            <a:off x="795535" y="5878315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C6B6ED-6993-4C83-B5C7-776B70D7C15B}"/>
              </a:ext>
            </a:extLst>
          </p:cNvPr>
          <p:cNvSpPr/>
          <p:nvPr/>
        </p:nvSpPr>
        <p:spPr>
          <a:xfrm>
            <a:off x="1614897" y="5878315"/>
            <a:ext cx="825044" cy="42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01C3B-5C55-4471-8B03-F33B401EC59B}"/>
              </a:ext>
            </a:extLst>
          </p:cNvPr>
          <p:cNvSpPr/>
          <p:nvPr/>
        </p:nvSpPr>
        <p:spPr>
          <a:xfrm>
            <a:off x="2447448" y="5747575"/>
            <a:ext cx="2984631" cy="662278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7A62D-5354-40DD-AC3B-46BC8B7C199F}"/>
              </a:ext>
            </a:extLst>
          </p:cNvPr>
          <p:cNvSpPr txBox="1"/>
          <p:nvPr/>
        </p:nvSpPr>
        <p:spPr>
          <a:xfrm>
            <a:off x="3237051" y="5570050"/>
            <a:ext cx="18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Origin Packet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6" name="설명선: 굽은 이중선(테두리 및 강조선) 45">
            <a:extLst>
              <a:ext uri="{FF2B5EF4-FFF2-40B4-BE49-F238E27FC236}">
                <a16:creationId xmlns:a16="http://schemas.microsoft.com/office/drawing/2014/main" id="{1A2C81FF-FD19-469A-86AD-A3BE74638C74}"/>
              </a:ext>
            </a:extLst>
          </p:cNvPr>
          <p:cNvSpPr/>
          <p:nvPr/>
        </p:nvSpPr>
        <p:spPr>
          <a:xfrm rot="16200000">
            <a:off x="441067" y="2597172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52943"/>
              <a:gd name="adj4" fmla="val -126775"/>
              <a:gd name="adj5" fmla="val 116729"/>
              <a:gd name="adj6" fmla="val -212283"/>
              <a:gd name="adj7" fmla="val 115671"/>
              <a:gd name="adj8" fmla="val -212478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C57E51-0EC5-4B60-8ACD-E84B76E3961C}"/>
              </a:ext>
            </a:extLst>
          </p:cNvPr>
          <p:cNvSpPr txBox="1"/>
          <p:nvPr/>
        </p:nvSpPr>
        <p:spPr>
          <a:xfrm>
            <a:off x="191029" y="2804391"/>
            <a:ext cx="143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Seq Num : 1</a:t>
            </a:r>
          </a:p>
          <a:p>
            <a:r>
              <a:rPr lang="en-US" altLang="ko-KR" sz="1000"/>
              <a:t>Ack Num : 1</a:t>
            </a:r>
          </a:p>
          <a:p>
            <a:r>
              <a:rPr lang="en-US" altLang="ko-KR" sz="1000"/>
              <a:t>Src Port : User Choice</a:t>
            </a:r>
          </a:p>
          <a:p>
            <a:r>
              <a:rPr lang="en-US" altLang="ko-KR" sz="1000"/>
              <a:t>Dest Port : User Choice</a:t>
            </a:r>
          </a:p>
          <a:p>
            <a:endParaRPr lang="ko-KR" altLang="en-US" sz="1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CB74B9-C716-4B10-A696-A219C834AB92}"/>
              </a:ext>
            </a:extLst>
          </p:cNvPr>
          <p:cNvSpPr/>
          <p:nvPr/>
        </p:nvSpPr>
        <p:spPr>
          <a:xfrm>
            <a:off x="795535" y="5745377"/>
            <a:ext cx="1656634" cy="664476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022F72-BA7C-4A97-8B2B-D62ED11959B2}"/>
              </a:ext>
            </a:extLst>
          </p:cNvPr>
          <p:cNvSpPr txBox="1"/>
          <p:nvPr/>
        </p:nvSpPr>
        <p:spPr>
          <a:xfrm>
            <a:off x="894405" y="5560711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Fake Header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3A7E59-3A47-4470-87E8-C90E80985FFC}"/>
              </a:ext>
            </a:extLst>
          </p:cNvPr>
          <p:cNvSpPr txBox="1"/>
          <p:nvPr/>
        </p:nvSpPr>
        <p:spPr>
          <a:xfrm>
            <a:off x="191029" y="1615155"/>
            <a:ext cx="137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Src IP :  Mobile IP</a:t>
            </a:r>
          </a:p>
          <a:p>
            <a:endParaRPr lang="en-US" altLang="ko-KR" sz="1000"/>
          </a:p>
          <a:p>
            <a:r>
              <a:rPr lang="en-US" altLang="ko-KR" sz="1000"/>
              <a:t>Dest IP :  Tunneling Server IP</a:t>
            </a:r>
          </a:p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217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설명선: 굽은 이중선(테두리 및 강조선) 49">
            <a:extLst>
              <a:ext uri="{FF2B5EF4-FFF2-40B4-BE49-F238E27FC236}">
                <a16:creationId xmlns:a16="http://schemas.microsoft.com/office/drawing/2014/main" id="{9CB3E1F7-59F3-4D3B-BCD0-889F7C6B2444}"/>
              </a:ext>
            </a:extLst>
          </p:cNvPr>
          <p:cNvSpPr/>
          <p:nvPr/>
        </p:nvSpPr>
        <p:spPr>
          <a:xfrm rot="16200000">
            <a:off x="1785373" y="1731811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49778"/>
              <a:gd name="adj4" fmla="val -130340"/>
              <a:gd name="adj5" fmla="val 149648"/>
              <a:gd name="adj6" fmla="val -127601"/>
              <a:gd name="adj7" fmla="val 149223"/>
              <a:gd name="adj8" fmla="val -126013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A04DA9-5DD3-482B-B98E-8434C9CBB4B5}"/>
              </a:ext>
            </a:extLst>
          </p:cNvPr>
          <p:cNvSpPr/>
          <p:nvPr/>
        </p:nvSpPr>
        <p:spPr>
          <a:xfrm>
            <a:off x="5297027" y="3890414"/>
            <a:ext cx="2933748" cy="42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D19B89-AA2D-456B-92A9-8A2621813A4E}"/>
              </a:ext>
            </a:extLst>
          </p:cNvPr>
          <p:cNvSpPr/>
          <p:nvPr/>
        </p:nvSpPr>
        <p:spPr>
          <a:xfrm>
            <a:off x="5307977" y="3890414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A91F6-4A10-4467-B33D-69CF739E7A5C}"/>
              </a:ext>
            </a:extLst>
          </p:cNvPr>
          <p:cNvSpPr/>
          <p:nvPr/>
        </p:nvSpPr>
        <p:spPr>
          <a:xfrm>
            <a:off x="6142463" y="3890414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346D7F-48BA-44B8-82A6-71DC705D592B}"/>
              </a:ext>
            </a:extLst>
          </p:cNvPr>
          <p:cNvSpPr/>
          <p:nvPr/>
        </p:nvSpPr>
        <p:spPr>
          <a:xfrm>
            <a:off x="6967507" y="3890414"/>
            <a:ext cx="1284923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34" name="설명선 1 19">
            <a:extLst>
              <a:ext uri="{FF2B5EF4-FFF2-40B4-BE49-F238E27FC236}">
                <a16:creationId xmlns:a16="http://schemas.microsoft.com/office/drawing/2014/main" id="{2B386178-BE8E-494A-8DC0-0B3E7646C9A9}"/>
              </a:ext>
            </a:extLst>
          </p:cNvPr>
          <p:cNvSpPr/>
          <p:nvPr/>
        </p:nvSpPr>
        <p:spPr>
          <a:xfrm>
            <a:off x="3348240" y="3573480"/>
            <a:ext cx="5628493" cy="916235"/>
          </a:xfrm>
          <a:prstGeom prst="borderCallout1">
            <a:avLst>
              <a:gd name="adj1" fmla="val -910"/>
              <a:gd name="adj2" fmla="val 95075"/>
              <a:gd name="adj3" fmla="val -629"/>
              <a:gd name="adj4" fmla="val 94851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80A2E2-BF04-40A3-A3D2-BD9A4DB4CAF9}"/>
              </a:ext>
            </a:extLst>
          </p:cNvPr>
          <p:cNvSpPr txBox="1"/>
          <p:nvPr/>
        </p:nvSpPr>
        <p:spPr>
          <a:xfrm>
            <a:off x="4625496" y="3282619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1">
                    <a:lumMod val="50000"/>
                  </a:schemeClr>
                </a:solidFill>
              </a:rPr>
              <a:t>Modified </a:t>
            </a:r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84A5F0-C8BB-4201-B00B-B120EAE787AB}"/>
              </a:ext>
            </a:extLst>
          </p:cNvPr>
          <p:cNvSpPr/>
          <p:nvPr/>
        </p:nvSpPr>
        <p:spPr>
          <a:xfrm>
            <a:off x="3750195" y="3890413"/>
            <a:ext cx="1592820" cy="421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AA240F-ADEC-4B11-BE49-AD04BA5B2BC1}"/>
              </a:ext>
            </a:extLst>
          </p:cNvPr>
          <p:cNvSpPr/>
          <p:nvPr/>
        </p:nvSpPr>
        <p:spPr>
          <a:xfrm>
            <a:off x="3691102" y="3890413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C6B6ED-6993-4C83-B5C7-776B70D7C15B}"/>
              </a:ext>
            </a:extLst>
          </p:cNvPr>
          <p:cNvSpPr/>
          <p:nvPr/>
        </p:nvSpPr>
        <p:spPr>
          <a:xfrm>
            <a:off x="4510464" y="3890413"/>
            <a:ext cx="825044" cy="42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01C3B-5C55-4471-8B03-F33B401EC59B}"/>
              </a:ext>
            </a:extLst>
          </p:cNvPr>
          <p:cNvSpPr/>
          <p:nvPr/>
        </p:nvSpPr>
        <p:spPr>
          <a:xfrm>
            <a:off x="5343015" y="3759673"/>
            <a:ext cx="2984631" cy="662278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7A62D-5354-40DD-AC3B-46BC8B7C199F}"/>
              </a:ext>
            </a:extLst>
          </p:cNvPr>
          <p:cNvSpPr txBox="1"/>
          <p:nvPr/>
        </p:nvSpPr>
        <p:spPr>
          <a:xfrm>
            <a:off x="6132618" y="3582148"/>
            <a:ext cx="18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Origin Packet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6" name="설명선: 굽은 이중선(테두리 및 강조선) 45">
            <a:extLst>
              <a:ext uri="{FF2B5EF4-FFF2-40B4-BE49-F238E27FC236}">
                <a16:creationId xmlns:a16="http://schemas.microsoft.com/office/drawing/2014/main" id="{1A2C81FF-FD19-469A-86AD-A3BE74638C74}"/>
              </a:ext>
            </a:extLst>
          </p:cNvPr>
          <p:cNvSpPr/>
          <p:nvPr/>
        </p:nvSpPr>
        <p:spPr>
          <a:xfrm rot="16200000">
            <a:off x="3555459" y="1731811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49778"/>
              <a:gd name="adj4" fmla="val -48333"/>
              <a:gd name="adj5" fmla="val 90141"/>
              <a:gd name="adj6" fmla="val -49160"/>
              <a:gd name="adj7" fmla="val 90349"/>
              <a:gd name="adj8" fmla="val -127796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C57E51-0EC5-4B60-8ACD-E84B76E3961C}"/>
              </a:ext>
            </a:extLst>
          </p:cNvPr>
          <p:cNvSpPr txBox="1"/>
          <p:nvPr/>
        </p:nvSpPr>
        <p:spPr>
          <a:xfrm>
            <a:off x="3305421" y="1939030"/>
            <a:ext cx="143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Seq Num : 1</a:t>
            </a:r>
          </a:p>
          <a:p>
            <a:r>
              <a:rPr lang="en-US" altLang="ko-KR" sz="1000"/>
              <a:t>Ack Num : 1</a:t>
            </a:r>
          </a:p>
          <a:p>
            <a:r>
              <a:rPr lang="en-US" altLang="ko-KR" sz="1000"/>
              <a:t>Src Port : User Choice</a:t>
            </a:r>
          </a:p>
          <a:p>
            <a:r>
              <a:rPr lang="en-US" altLang="ko-KR" sz="1000"/>
              <a:t>Dest Port : User Choice</a:t>
            </a:r>
          </a:p>
          <a:p>
            <a:endParaRPr lang="ko-KR" altLang="en-US" sz="1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CB74B9-C716-4B10-A696-A219C834AB92}"/>
              </a:ext>
            </a:extLst>
          </p:cNvPr>
          <p:cNvSpPr/>
          <p:nvPr/>
        </p:nvSpPr>
        <p:spPr>
          <a:xfrm>
            <a:off x="3691102" y="3757475"/>
            <a:ext cx="1656634" cy="664476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022F72-BA7C-4A97-8B2B-D62ED11959B2}"/>
              </a:ext>
            </a:extLst>
          </p:cNvPr>
          <p:cNvSpPr txBox="1"/>
          <p:nvPr/>
        </p:nvSpPr>
        <p:spPr>
          <a:xfrm>
            <a:off x="3789972" y="3572809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Fake Header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3A7E59-3A47-4470-87E8-C90E80985FFC}"/>
              </a:ext>
            </a:extLst>
          </p:cNvPr>
          <p:cNvSpPr txBox="1"/>
          <p:nvPr/>
        </p:nvSpPr>
        <p:spPr>
          <a:xfrm>
            <a:off x="1585264" y="1948571"/>
            <a:ext cx="137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Src IP :  Mobile IP</a:t>
            </a:r>
          </a:p>
          <a:p>
            <a:endParaRPr lang="en-US" altLang="ko-KR" sz="1000"/>
          </a:p>
          <a:p>
            <a:r>
              <a:rPr lang="en-US" altLang="ko-KR" sz="1000"/>
              <a:t>Dest IP :  Tunneling Server IP</a:t>
            </a:r>
          </a:p>
          <a:p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143523-8FF2-436C-A862-8D8E26E6269B}"/>
              </a:ext>
            </a:extLst>
          </p:cNvPr>
          <p:cNvSpPr/>
          <p:nvPr/>
        </p:nvSpPr>
        <p:spPr>
          <a:xfrm>
            <a:off x="1439501" y="5187636"/>
            <a:ext cx="9596673" cy="133991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핸드폰은 실제로 서비스</a:t>
            </a:r>
            <a:r>
              <a:rPr lang="en-US" altLang="ko-KR"/>
              <a:t>(Youtube, Naver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과 직접 통신을 하는 것 같지만 실제로는 </a:t>
            </a:r>
            <a:r>
              <a:rPr lang="en-US" altLang="ko-KR"/>
              <a:t>Tunneling Server</a:t>
            </a:r>
            <a:r>
              <a:rPr lang="ko-KR" altLang="en-US"/>
              <a:t>와 통신을 하고 있고</a:t>
            </a:r>
            <a:r>
              <a:rPr lang="en-US" altLang="ko-KR"/>
              <a:t>, </a:t>
            </a:r>
            <a:r>
              <a:rPr lang="ko-KR" altLang="en-US"/>
              <a:t>통신사는 </a:t>
            </a:r>
            <a:r>
              <a:rPr lang="en-US" altLang="ko-KR"/>
              <a:t>Server</a:t>
            </a:r>
            <a:r>
              <a:rPr lang="ko-KR" altLang="en-US"/>
              <a:t>랑 통신하는 패킷의 내용으로 과금을 하기 때문에 과금 정책의 취약점을 이용해 데이터를 과금 없이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6936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10350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6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32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gvCj9frrW8k">
            <a:hlinkClick r:id="" action="ppaction://media"/>
            <a:extLst>
              <a:ext uri="{FF2B5EF4-FFF2-40B4-BE49-F238E27FC236}">
                <a16:creationId xmlns:a16="http://schemas.microsoft.com/office/drawing/2014/main" id="{371C999B-3EA0-4CF6-8E11-D12B79C2AB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700482" y="1682382"/>
            <a:ext cx="6779077" cy="5084309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82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149520" y="3128991"/>
            <a:ext cx="589296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취약점에 대한 패치</a:t>
            </a: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615803" y="2204403"/>
            <a:ext cx="6162675" cy="48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txBody>
          <a:bodyPr lIns="14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8000" indent="-216000">
              <a:defRPr/>
            </a:pPr>
            <a:endParaRPr kumimoji="0" lang="ko-KR" altLang="en-US" sz="2000" b="1" spc="-8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798365" y="2269490"/>
            <a:ext cx="5821363" cy="385763"/>
          </a:xfrm>
          <a:prstGeom prst="rect">
            <a:avLst/>
          </a:prstGeom>
          <a:extLst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609600" indent="-609600" defTabSz="4476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000" b="1" dirty="0">
                <a:latin typeface="+mj-ea"/>
                <a:cs typeface="Arial" panose="020B0604020202020204" pitchFamily="34" charset="0"/>
              </a:rPr>
              <a:t>Ⅰ.	</a:t>
            </a:r>
            <a:r>
              <a:rPr lang="ko-KR" altLang="en-US" sz="2000" b="1" dirty="0">
                <a:latin typeface="+mj-ea"/>
                <a:cs typeface="Arial" panose="020B0604020202020204" pitchFamily="34" charset="0"/>
              </a:rPr>
              <a:t>통신사의 데이터 과금 방식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936750" y="1604963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96620" y="609600"/>
            <a:ext cx="246734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  <a:ea typeface="가는각진제목체" panose="02030600000101010101" pitchFamily="18" charset="-127"/>
              </a:rPr>
              <a:t>Con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가는각진제목체" panose="02030600000101010101" pitchFamily="18" charset="-127"/>
              </a:rPr>
              <a:t>tents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44688" y="1130300"/>
            <a:ext cx="1342230" cy="390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2615803" y="4390390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2826940" y="4399915"/>
            <a:ext cx="582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Ⅳ</a:t>
            </a:r>
            <a:r>
              <a:rPr lang="en-US" altLang="ko-KR" sz="2000" b="1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    </a:t>
            </a:r>
            <a:r>
              <a:rPr lang="ko-KR" altLang="en-US" sz="2000" b="1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향후 계획</a:t>
            </a:r>
            <a:r>
              <a:rPr lang="en-US" altLang="ko-KR" sz="2000" b="1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(</a:t>
            </a:r>
            <a:r>
              <a:rPr lang="ko-KR" altLang="en-US" sz="2000" b="1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취약점 패치</a:t>
            </a:r>
            <a:r>
              <a:rPr lang="en-US" altLang="ko-KR" sz="2000" b="1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)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615803" y="3661728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2826940" y="3671253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Ⅲ.   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시연 영상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2615803" y="2933065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8000" indent="-216000">
              <a:defRPr/>
            </a:pPr>
            <a:endParaRPr kumimoji="0" lang="ko-KR" altLang="en-US" sz="2000" b="1" spc="-8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794" y="3488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2817812" y="2966720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Ⅱ</a:t>
            </a: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	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프로그램 동작 원리</a:t>
            </a:r>
          </a:p>
        </p:txBody>
      </p:sp>
      <p:sp>
        <p:nvSpPr>
          <p:cNvPr id="23" name="제목 2">
            <a:extLst>
              <a:ext uri="{FF2B5EF4-FFF2-40B4-BE49-F238E27FC236}">
                <a16:creationId xmlns:a16="http://schemas.microsoft.com/office/drawing/2014/main" id="{F5A0DF4A-FF3F-4516-AF9C-4472512194B9}"/>
              </a:ext>
            </a:extLst>
          </p:cNvPr>
          <p:cNvSpPr txBox="1">
            <a:spLocks/>
          </p:cNvSpPr>
          <p:nvPr/>
        </p:nvSpPr>
        <p:spPr>
          <a:xfrm>
            <a:off x="2606675" y="504019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B9C0C56A-C8CD-4C24-BBF4-64E0E1C110D2}"/>
              </a:ext>
            </a:extLst>
          </p:cNvPr>
          <p:cNvSpPr txBox="1">
            <a:spLocks/>
          </p:cNvSpPr>
          <p:nvPr/>
        </p:nvSpPr>
        <p:spPr bwMode="auto">
          <a:xfrm>
            <a:off x="2817812" y="5049719"/>
            <a:ext cx="582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Ⅴ.    Q&amp;A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3286916" y="1521070"/>
            <a:ext cx="1" cy="4004899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53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32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3200" b="1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chemeClr val="tx2"/>
                </a:solidFill>
              </a:rPr>
              <a:t>처음 이 취약점을 접했을 때는 이미 논문으로 발표된 상태</a:t>
            </a:r>
            <a:endParaRPr lang="en-US" altLang="ko-KR">
              <a:solidFill>
                <a:schemeClr val="tx2"/>
              </a:solidFill>
            </a:endParaRPr>
          </a:p>
          <a:p>
            <a:pPr lvl="3"/>
            <a:r>
              <a:rPr lang="en-US" altLang="ko-KR">
                <a:solidFill>
                  <a:schemeClr val="tx2"/>
                </a:solidFill>
              </a:rPr>
              <a:t>※</a:t>
            </a:r>
            <a:r>
              <a:rPr lang="ko-KR" altLang="en-US">
                <a:solidFill>
                  <a:schemeClr val="tx2"/>
                </a:solidFill>
              </a:rPr>
              <a:t>논문 발표일 </a:t>
            </a:r>
            <a:r>
              <a:rPr lang="en-US" altLang="ko-KR">
                <a:solidFill>
                  <a:schemeClr val="tx2"/>
                </a:solidFill>
              </a:rPr>
              <a:t>: </a:t>
            </a:r>
            <a:r>
              <a:rPr lang="ko-KR" altLang="en-US">
                <a:solidFill>
                  <a:schemeClr val="tx2"/>
                </a:solidFill>
              </a:rPr>
              <a:t> </a:t>
            </a:r>
            <a:r>
              <a:rPr lang="en-US" altLang="ko-KR">
                <a:solidFill>
                  <a:schemeClr val="tx2"/>
                </a:solidFill>
              </a:rPr>
              <a:t>2013</a:t>
            </a:r>
            <a:r>
              <a:rPr lang="ko-KR" altLang="en-US">
                <a:solidFill>
                  <a:schemeClr val="tx2"/>
                </a:solidFill>
              </a:rPr>
              <a:t>년 </a:t>
            </a:r>
            <a:endParaRPr lang="en-US" altLang="ko-KR">
              <a:solidFill>
                <a:schemeClr val="tx2"/>
              </a:solidFill>
            </a:endParaRPr>
          </a:p>
          <a:p>
            <a:pPr lvl="3"/>
            <a:endParaRPr lang="en-US" altLang="ko-KR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chemeClr val="tx2"/>
                </a:solidFill>
              </a:rPr>
              <a:t>논문을 발표한 교수진</a:t>
            </a:r>
            <a:r>
              <a:rPr lang="en-US" altLang="ko-KR">
                <a:solidFill>
                  <a:schemeClr val="tx2"/>
                </a:solidFill>
              </a:rPr>
              <a:t>(</a:t>
            </a:r>
            <a:r>
              <a:rPr lang="ko-KR" altLang="en-US">
                <a:solidFill>
                  <a:schemeClr val="tx2"/>
                </a:solidFill>
              </a:rPr>
              <a:t>석</a:t>
            </a:r>
            <a:r>
              <a:rPr lang="en-US" altLang="ko-KR">
                <a:solidFill>
                  <a:schemeClr val="tx2"/>
                </a:solidFill>
              </a:rPr>
              <a:t>,</a:t>
            </a:r>
            <a:r>
              <a:rPr lang="ko-KR" altLang="en-US">
                <a:solidFill>
                  <a:schemeClr val="tx2"/>
                </a:solidFill>
              </a:rPr>
              <a:t>박사</a:t>
            </a:r>
            <a:r>
              <a:rPr lang="en-US" altLang="ko-KR">
                <a:solidFill>
                  <a:schemeClr val="tx2"/>
                </a:solidFill>
              </a:rPr>
              <a:t>)</a:t>
            </a:r>
            <a:r>
              <a:rPr lang="ko-KR" altLang="en-US">
                <a:solidFill>
                  <a:schemeClr val="tx2"/>
                </a:solidFill>
              </a:rPr>
              <a:t>들이 이미 해당 취약점에 대한 분석 시스템 및 보안 대책을 제출 </a:t>
            </a:r>
            <a:endParaRPr lang="en-US" altLang="ko-KR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chemeClr val="tx2"/>
                </a:solidFill>
              </a:rPr>
              <a:t>비용이나 시스템 운영 문제로 인해 </a:t>
            </a:r>
            <a:r>
              <a:rPr lang="ko-KR" altLang="en-US">
                <a:solidFill>
                  <a:srgbClr val="FF0000"/>
                </a:solidFill>
              </a:rPr>
              <a:t>사실상 보안 대책 적용이 어려움</a:t>
            </a:r>
            <a:endParaRPr lang="en-US" altLang="ko-KR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ko-KR" altLang="en-US">
                <a:solidFill>
                  <a:srgbClr val="FF0000"/>
                </a:solidFill>
              </a:rPr>
              <a:t>년</a:t>
            </a:r>
            <a:r>
              <a:rPr lang="ko-KR" altLang="en-US">
                <a:solidFill>
                  <a:schemeClr val="tx2"/>
                </a:solidFill>
              </a:rPr>
              <a:t>이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chemeClr val="tx2"/>
                </a:solidFill>
              </a:rPr>
              <a:t>지난 지금 </a:t>
            </a:r>
            <a:r>
              <a:rPr lang="ko-KR" altLang="en-US">
                <a:solidFill>
                  <a:srgbClr val="FF0000"/>
                </a:solidFill>
              </a:rPr>
              <a:t>여전히 취약점이 존재</a:t>
            </a:r>
            <a:r>
              <a:rPr lang="en-US" altLang="ko-KR">
                <a:solidFill>
                  <a:schemeClr val="tx2"/>
                </a:solidFill>
              </a:rPr>
              <a:t>(</a:t>
            </a:r>
            <a:r>
              <a:rPr lang="ko-KR" altLang="en-US">
                <a:solidFill>
                  <a:schemeClr val="tx2"/>
                </a:solidFill>
              </a:rPr>
              <a:t>국내에서는 앞으로도 이러한 취약점이 존재 할 것 으로 예상</a:t>
            </a:r>
            <a:r>
              <a:rPr lang="en-US" altLang="ko-KR">
                <a:solidFill>
                  <a:schemeClr val="tx2"/>
                </a:solidFill>
              </a:rPr>
              <a:t>)</a:t>
            </a:r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15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502573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10350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74802-D781-498F-80E8-1EAF579ADF8D}"/>
              </a:ext>
            </a:extLst>
          </p:cNvPr>
          <p:cNvSpPr txBox="1"/>
          <p:nvPr/>
        </p:nvSpPr>
        <p:spPr>
          <a:xfrm>
            <a:off x="6391747" y="4380064"/>
            <a:ext cx="5863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아이콘 및 이미지 출처 </a:t>
            </a:r>
            <a:r>
              <a:rPr lang="en-US" altLang="ko-KR"/>
              <a:t>: google.com</a:t>
            </a:r>
          </a:p>
          <a:p>
            <a:pPr algn="r"/>
            <a:r>
              <a:rPr lang="ko-KR" altLang="en-US"/>
              <a:t>참고 학술 자료 </a:t>
            </a:r>
            <a:r>
              <a:rPr lang="en-US" altLang="ko-KR"/>
              <a:t>:  </a:t>
            </a:r>
            <a:r>
              <a:rPr lang="en-US" altLang="ko-KR">
                <a:hlinkClick r:id="rId2"/>
              </a:rPr>
              <a:t>Impact of Malicious TCP Retransmission on Cellular Traffic Accounting</a:t>
            </a:r>
            <a:endParaRPr lang="en-US" altLang="ko-KR"/>
          </a:p>
          <a:p>
            <a:pPr algn="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42667-34E1-48E3-8D72-C9D9673B67DA}"/>
              </a:ext>
            </a:extLst>
          </p:cNvPr>
          <p:cNvSpPr txBox="1"/>
          <p:nvPr/>
        </p:nvSpPr>
        <p:spPr>
          <a:xfrm>
            <a:off x="286693" y="4499847"/>
            <a:ext cx="305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Thanks To: </a:t>
            </a:r>
          </a:p>
          <a:p>
            <a:r>
              <a:rPr lang="ko-KR" altLang="en-US"/>
              <a:t>이경문 교수님 </a:t>
            </a:r>
            <a:r>
              <a:rPr lang="en-US" altLang="ko-KR"/>
              <a:t>, </a:t>
            </a:r>
            <a:r>
              <a:rPr lang="ko-KR" altLang="en-US"/>
              <a:t>강진오 학생 </a:t>
            </a:r>
          </a:p>
        </p:txBody>
      </p:sp>
    </p:spTree>
    <p:extLst>
      <p:ext uri="{BB962C8B-B14F-4D97-AF65-F5344CB8AC3E}">
        <p14:creationId xmlns:p14="http://schemas.microsoft.com/office/powerpoint/2010/main" val="23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69712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UDP </a:t>
            </a:r>
            <a:r>
              <a:rPr lang="ko-KR" altLang="en-US" dirty="0"/>
              <a:t>통신 외 기타 프로토콜  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송 수신된 패킷의 데이터 길이를 측정하여 길이만큼 데이터 과금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TCP </a:t>
            </a:r>
            <a:r>
              <a:rPr lang="ko-KR" altLang="en-US" dirty="0">
                <a:solidFill>
                  <a:srgbClr val="FF0000"/>
                </a:solidFill>
              </a:rPr>
              <a:t>통신</a:t>
            </a:r>
            <a:endParaRPr lang="en-US" altLang="ko-KR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FF0000"/>
                </a:solidFill>
              </a:rPr>
              <a:t>송 수신된 패킷의 데이터 길이를 알 수 있는 특별한 값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Seq</a:t>
            </a:r>
            <a:r>
              <a:rPr lang="en-US" altLang="ko-KR" dirty="0">
                <a:solidFill>
                  <a:srgbClr val="FF0000"/>
                </a:solidFill>
              </a:rPr>
              <a:t> Number)</a:t>
            </a:r>
            <a:r>
              <a:rPr lang="ko-KR" altLang="en-US" dirty="0">
                <a:solidFill>
                  <a:srgbClr val="FF0000"/>
                </a:solidFill>
              </a:rPr>
              <a:t>를 통해  </a:t>
            </a:r>
            <a:r>
              <a:rPr lang="ko-KR" altLang="en-US">
                <a:solidFill>
                  <a:srgbClr val="FF0000"/>
                </a:solidFill>
              </a:rPr>
              <a:t>데이터 과금</a:t>
            </a:r>
            <a:endParaRPr lang="en-US" altLang="ko-KR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>
                <a:solidFill>
                  <a:srgbClr val="FF0000"/>
                </a:solidFill>
              </a:rPr>
              <a:t>재 송신 된 패킷</a:t>
            </a:r>
            <a:r>
              <a:rPr lang="en-US" altLang="ko-KR">
                <a:solidFill>
                  <a:srgbClr val="FF0000"/>
                </a:solidFill>
              </a:rPr>
              <a:t>(Retransmisson)</a:t>
            </a:r>
            <a:r>
              <a:rPr lang="ko-KR" altLang="en-US">
                <a:solidFill>
                  <a:srgbClr val="FF0000"/>
                </a:solidFill>
              </a:rPr>
              <a:t>에 대해 추가 과금을 부여하지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3CDA8F-1D8F-4642-8F2D-E7E33EAB0C30}"/>
              </a:ext>
            </a:extLst>
          </p:cNvPr>
          <p:cNvSpPr/>
          <p:nvPr/>
        </p:nvSpPr>
        <p:spPr>
          <a:xfrm>
            <a:off x="1604502" y="3827224"/>
            <a:ext cx="9388443" cy="169299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85968-2468-4885-A924-9F27FD73AC05}"/>
              </a:ext>
            </a:extLst>
          </p:cNvPr>
          <p:cNvSpPr txBox="1"/>
          <p:nvPr/>
        </p:nvSpPr>
        <p:spPr>
          <a:xfrm>
            <a:off x="1705081" y="3642558"/>
            <a:ext cx="13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취약점</a:t>
            </a:r>
          </a:p>
        </p:txBody>
      </p:sp>
    </p:spTree>
    <p:extLst>
      <p:ext uri="{BB962C8B-B14F-4D97-AF65-F5344CB8AC3E}">
        <p14:creationId xmlns:p14="http://schemas.microsoft.com/office/powerpoint/2010/main" val="19970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1411" y1="41764" x2="27708" y2="32113"/>
                        <a14:foregroundMark x1="20403" y1="36273" x2="23426" y2="32779"/>
                        <a14:foregroundMark x1="23174" y1="32280" x2="21159" y2="32779"/>
                        <a14:foregroundMark x1="23426" y1="51581" x2="19647" y2="49584"/>
                        <a14:foregroundMark x1="26952" y1="72546" x2="19899" y2="78369"/>
                        <a14:foregroundMark x1="31486" y1="67221" x2="30227" y2="55241"/>
                        <a14:foregroundMark x1="41058" y1="56240" x2="36776" y2="50915"/>
                        <a14:foregroundMark x1="20403" y1="92512" x2="18640" y2="91015"/>
                        <a14:foregroundMark x1="26196" y1="71714" x2="23426" y2="72546"/>
                        <a14:foregroundMark x1="21914" y1="75541" x2="21914" y2="75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27" y="1952596"/>
            <a:ext cx="2817409" cy="42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Packet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컴퓨터 네트워크에서 데이터를 전달하는 블록 단위를 말함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TCP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Transmission Control Protocol</a:t>
            </a:r>
            <a:r>
              <a:rPr lang="ko-KR" altLang="en-US" dirty="0"/>
              <a:t>의 약자로 전송 제어 프로토콜을 뜻한다</a:t>
            </a:r>
            <a:r>
              <a:rPr lang="en-US" altLang="ko-KR" dirty="0"/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흐름제어</a:t>
            </a:r>
            <a:r>
              <a:rPr lang="en-US" altLang="ko-KR" dirty="0">
                <a:solidFill>
                  <a:srgbClr val="FF0000"/>
                </a:solidFill>
              </a:rPr>
              <a:t>,  </a:t>
            </a:r>
            <a:r>
              <a:rPr lang="ko-KR" altLang="en-US" dirty="0" err="1">
                <a:solidFill>
                  <a:srgbClr val="FF0000"/>
                </a:solidFill>
              </a:rPr>
              <a:t>오류제어</a:t>
            </a:r>
            <a:r>
              <a:rPr lang="ko-KR" altLang="en-US" dirty="0" err="1"/>
              <a:t>가</a:t>
            </a:r>
            <a:r>
              <a:rPr lang="ko-KR" altLang="en-US" dirty="0"/>
              <a:t> 가능하여 </a:t>
            </a:r>
            <a:r>
              <a:rPr lang="ko-KR" altLang="en-US" dirty="0">
                <a:solidFill>
                  <a:srgbClr val="FF0000"/>
                </a:solidFill>
              </a:rPr>
              <a:t>신뢰성 있는 연결</a:t>
            </a:r>
            <a:r>
              <a:rPr lang="ko-KR" altLang="en-US" dirty="0"/>
              <a:t>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하게 해준다</a:t>
            </a:r>
            <a:r>
              <a:rPr lang="en-US" altLang="ko-KR" dirty="0"/>
              <a:t>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패킷의 전송이 누락되거나 잘 못 되었을 경우 전송한 패킷을 온전히 받을 수 있도록 </a:t>
            </a:r>
            <a:r>
              <a:rPr lang="ko-KR" altLang="en-US" dirty="0">
                <a:solidFill>
                  <a:srgbClr val="FF0000"/>
                </a:solidFill>
              </a:rPr>
              <a:t>재 전송한다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46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360985" y="2475914"/>
            <a:ext cx="0" cy="3390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25398" y="2475914"/>
            <a:ext cx="0" cy="3390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0244" y="2053332"/>
            <a:ext cx="270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,YouTube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40" y="2053332"/>
            <a:ext cx="21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570829" y="2760124"/>
            <a:ext cx="2644726" cy="450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0129" y="3877503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6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 </a:t>
            </a:r>
          </a:p>
          <a:p>
            <a:r>
              <a:rPr lang="en-US" altLang="ko-KR" sz="1000" dirty="0"/>
              <a:t>Data : </a:t>
            </a:r>
            <a:r>
              <a:rPr lang="en-US" altLang="ko-KR" sz="1000" dirty="0" err="1"/>
              <a:t>bbbbb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570829" y="3559126"/>
            <a:ext cx="2631829" cy="257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0129" y="3211440"/>
            <a:ext cx="13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6</a:t>
            </a:r>
            <a:endParaRPr lang="ko-KR" altLang="en-US" sz="1000" dirty="0"/>
          </a:p>
        </p:txBody>
      </p:sp>
      <p:sp>
        <p:nvSpPr>
          <p:cNvPr id="24" name="구름 모양 설명선 23"/>
          <p:cNvSpPr/>
          <p:nvPr/>
        </p:nvSpPr>
        <p:spPr>
          <a:xfrm>
            <a:off x="1920112" y="2835514"/>
            <a:ext cx="2181793" cy="980845"/>
          </a:xfrm>
          <a:prstGeom prst="cloudCallout">
            <a:avLst>
              <a:gd name="adj1" fmla="val 57315"/>
              <a:gd name="adj2" fmla="val 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Ack</a:t>
            </a:r>
            <a:r>
              <a:rPr lang="ko-KR" altLang="en-US" sz="1000" dirty="0"/>
              <a:t>가 </a:t>
            </a:r>
            <a:r>
              <a:rPr lang="en-US" altLang="ko-KR" sz="1000" dirty="0"/>
              <a:t>6</a:t>
            </a:r>
            <a:r>
              <a:rPr lang="ko-KR" altLang="en-US" sz="1000" dirty="0"/>
              <a:t>인걸 보니 내가 보낸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잘 도착했네</a:t>
            </a:r>
            <a:r>
              <a:rPr lang="en-US" altLang="ko-KR" sz="1000" dirty="0"/>
              <a:t>.</a:t>
            </a:r>
            <a:r>
              <a:rPr lang="ko-KR" altLang="en-US" sz="1000" dirty="0"/>
              <a:t> 다시 보낼 필요는 없겠군</a:t>
            </a:r>
          </a:p>
        </p:txBody>
      </p:sp>
      <p:sp>
        <p:nvSpPr>
          <p:cNvPr id="26" name="구름 모양 설명선 25"/>
          <p:cNvSpPr/>
          <p:nvPr/>
        </p:nvSpPr>
        <p:spPr>
          <a:xfrm>
            <a:off x="7874324" y="2630705"/>
            <a:ext cx="2181793" cy="980845"/>
          </a:xfrm>
          <a:prstGeom prst="cloudCallout">
            <a:avLst>
              <a:gd name="adj1" fmla="val -63258"/>
              <a:gd name="adj2" fmla="val 41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왔으니 </a:t>
            </a:r>
            <a:r>
              <a:rPr lang="en-US" altLang="ko-KR" sz="1000" dirty="0"/>
              <a:t>5</a:t>
            </a:r>
            <a:r>
              <a:rPr lang="ko-KR" altLang="en-US" sz="1000" dirty="0"/>
              <a:t>개를 잘 받았다고 </a:t>
            </a:r>
            <a:r>
              <a:rPr lang="en-US" altLang="ko-KR" sz="1000" dirty="0" err="1"/>
              <a:t>Ack</a:t>
            </a:r>
            <a:r>
              <a:rPr lang="ko-KR" altLang="en-US" sz="1000" dirty="0"/>
              <a:t>를 통해 </a:t>
            </a:r>
            <a:r>
              <a:rPr lang="ko-KR" altLang="en-US" sz="1000" dirty="0" err="1"/>
              <a:t>알려줘야지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620066" y="4422484"/>
            <a:ext cx="1840589" cy="1333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20751" y="2393091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 </a:t>
            </a:r>
          </a:p>
          <a:p>
            <a:r>
              <a:rPr lang="en-US" altLang="ko-KR" sz="1000" dirty="0"/>
              <a:t>Data : </a:t>
            </a:r>
            <a:r>
              <a:rPr lang="en-US" altLang="ko-KR" sz="1000" dirty="0" err="1"/>
              <a:t>aaaaa</a:t>
            </a:r>
            <a:endParaRPr lang="ko-KR" altLang="en-US" sz="1000" dirty="0"/>
          </a:p>
        </p:txBody>
      </p:sp>
      <p:sp>
        <p:nvSpPr>
          <p:cNvPr id="33" name="곱셈 기호 32"/>
          <p:cNvSpPr/>
          <p:nvPr/>
        </p:nvSpPr>
        <p:spPr>
          <a:xfrm>
            <a:off x="6237811" y="4385799"/>
            <a:ext cx="298204" cy="3233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구름 모양 설명선 33"/>
          <p:cNvSpPr/>
          <p:nvPr/>
        </p:nvSpPr>
        <p:spPr>
          <a:xfrm>
            <a:off x="1845084" y="3932061"/>
            <a:ext cx="2181793" cy="980845"/>
          </a:xfrm>
          <a:prstGeom prst="cloudCallout">
            <a:avLst>
              <a:gd name="adj1" fmla="val 57315"/>
              <a:gd name="adj2" fmla="val 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데이터를 보냈는데 아무런 응답이 없네</a:t>
            </a:r>
            <a:r>
              <a:rPr lang="en-US" altLang="ko-KR" sz="1000" dirty="0"/>
              <a:t>? </a:t>
            </a:r>
            <a:r>
              <a:rPr lang="ko-KR" altLang="en-US" sz="1000" dirty="0"/>
              <a:t>도착이 </a:t>
            </a:r>
            <a:r>
              <a:rPr lang="ko-KR" altLang="en-US" sz="1000" dirty="0" err="1"/>
              <a:t>안되었나</a:t>
            </a:r>
            <a:r>
              <a:rPr lang="ko-KR" altLang="en-US" sz="1000" dirty="0"/>
              <a:t> 보네 다시 보내야지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0129" y="4581643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Seq</a:t>
            </a:r>
            <a:r>
              <a:rPr lang="en-US" altLang="ko-KR" sz="1000" dirty="0">
                <a:solidFill>
                  <a:srgbClr val="FF0000"/>
                </a:solidFill>
              </a:rPr>
              <a:t> : 6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Ack</a:t>
            </a:r>
            <a:r>
              <a:rPr lang="en-US" altLang="ko-KR" sz="1000" dirty="0">
                <a:solidFill>
                  <a:srgbClr val="FF0000"/>
                </a:solidFill>
              </a:rPr>
              <a:t> : 1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Data : </a:t>
            </a:r>
            <a:r>
              <a:rPr lang="en-US" altLang="ko-KR" sz="1000" dirty="0" err="1">
                <a:solidFill>
                  <a:srgbClr val="FF0000"/>
                </a:solidFill>
              </a:rPr>
              <a:t>bbbbb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570829" y="4958416"/>
            <a:ext cx="2644726" cy="450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557932" y="5512414"/>
            <a:ext cx="2644726" cy="2473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0129" y="5735442"/>
            <a:ext cx="13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11</a:t>
            </a:r>
            <a:endParaRPr lang="ko-KR" altLang="en-US" sz="1000" dirty="0"/>
          </a:p>
        </p:txBody>
      </p:sp>
      <p:sp>
        <p:nvSpPr>
          <p:cNvPr id="42" name="구름 모양 설명선 41"/>
          <p:cNvSpPr/>
          <p:nvPr/>
        </p:nvSpPr>
        <p:spPr>
          <a:xfrm>
            <a:off x="7832475" y="4368219"/>
            <a:ext cx="2181793" cy="980845"/>
          </a:xfrm>
          <a:prstGeom prst="cloudCallout">
            <a:avLst>
              <a:gd name="adj1" fmla="val -63258"/>
              <a:gd name="adj2" fmla="val 41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왔으니 </a:t>
            </a:r>
            <a:r>
              <a:rPr lang="en-US" altLang="ko-KR" sz="1000" dirty="0"/>
              <a:t>5</a:t>
            </a:r>
            <a:r>
              <a:rPr lang="ko-KR" altLang="en-US" sz="1000" dirty="0"/>
              <a:t>개를 잘 받았다고 </a:t>
            </a:r>
            <a:r>
              <a:rPr lang="en-US" altLang="ko-KR" sz="1000" dirty="0" err="1"/>
              <a:t>Ack</a:t>
            </a:r>
            <a:r>
              <a:rPr lang="ko-KR" altLang="en-US" sz="1000" dirty="0"/>
              <a:t>를 통해 </a:t>
            </a:r>
            <a:r>
              <a:rPr lang="ko-KR" altLang="en-US" sz="1000" dirty="0" err="1"/>
              <a:t>알려줘야지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43" name="구름 모양 설명선 42"/>
          <p:cNvSpPr/>
          <p:nvPr/>
        </p:nvSpPr>
        <p:spPr>
          <a:xfrm>
            <a:off x="1840917" y="4958416"/>
            <a:ext cx="2181793" cy="980845"/>
          </a:xfrm>
          <a:prstGeom prst="cloudCallout">
            <a:avLst>
              <a:gd name="adj1" fmla="val 58605"/>
              <a:gd name="adj2" fmla="val 35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Ack</a:t>
            </a:r>
            <a:r>
              <a:rPr lang="ko-KR" altLang="en-US" sz="1000" dirty="0"/>
              <a:t>가 </a:t>
            </a:r>
            <a:r>
              <a:rPr lang="en-US" altLang="ko-KR" sz="1000" dirty="0"/>
              <a:t>11</a:t>
            </a:r>
            <a:r>
              <a:rPr lang="ko-KR" altLang="en-US" sz="1000" dirty="0"/>
              <a:t>인걸 보니 내가 보낸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잘 도착했네</a:t>
            </a:r>
            <a:r>
              <a:rPr lang="en-US" altLang="ko-KR" sz="1000" dirty="0"/>
              <a:t>.</a:t>
            </a:r>
            <a:r>
              <a:rPr lang="ko-KR" altLang="en-US" sz="1000" dirty="0"/>
              <a:t> 다시 보낼 필요는 없겠군</a:t>
            </a:r>
          </a:p>
        </p:txBody>
      </p:sp>
      <p:sp>
        <p:nvSpPr>
          <p:cNvPr id="44" name="포인트가 5개인 별 43"/>
          <p:cNvSpPr/>
          <p:nvPr/>
        </p:nvSpPr>
        <p:spPr>
          <a:xfrm>
            <a:off x="5250369" y="4554732"/>
            <a:ext cx="234461" cy="25201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442D2883-6DA9-42DB-BB11-70EC9F4A4188}"/>
              </a:ext>
            </a:extLst>
          </p:cNvPr>
          <p:cNvSpPr/>
          <p:nvPr/>
        </p:nvSpPr>
        <p:spPr>
          <a:xfrm>
            <a:off x="6593472" y="4617443"/>
            <a:ext cx="643481" cy="577804"/>
          </a:xfrm>
          <a:prstGeom prst="borderCallout2">
            <a:avLst>
              <a:gd name="adj1" fmla="val 50825"/>
              <a:gd name="adj2" fmla="val -3405"/>
              <a:gd name="adj3" fmla="val 20344"/>
              <a:gd name="adj4" fmla="val -44106"/>
              <a:gd name="adj5" fmla="val 33301"/>
              <a:gd name="adj6" fmla="val -96872"/>
            </a:avLst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195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과금 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031A70-2191-47A7-B97A-362CC612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59" y="4065836"/>
            <a:ext cx="1102560" cy="11025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79E485-291C-480B-AE02-414BA4A10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39" y="3804416"/>
            <a:ext cx="1184042" cy="11840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93240F-8BE5-4B90-868B-01FA7C7B5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97" y="3583738"/>
            <a:ext cx="1625397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69476" y="4327556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400652" y="4338470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3825AD7-0D53-4C39-B94F-07014A372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90" y="3908383"/>
            <a:ext cx="1102560" cy="11025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166BEEE-ED01-42E2-8F9C-41FFE7D5E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70" y="3646963"/>
            <a:ext cx="1184042" cy="11840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9BF6B60-DCFE-4F4E-BA41-576450A16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28" y="3426285"/>
            <a:ext cx="1625397" cy="16253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7208E61-ED87-4052-A21A-48F665B595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84" y="3627170"/>
            <a:ext cx="609600" cy="609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75C2C9D-1922-4CA6-8341-2DC065A6E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60" y="3258862"/>
            <a:ext cx="609600" cy="609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1D4540F-0245-4EF8-9FF5-48B3CFEAE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6" y="3281725"/>
            <a:ext cx="609600" cy="60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960F6C6-8C23-4B1F-B103-65B2EB6244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2" y="2262246"/>
            <a:ext cx="1449675" cy="14496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98E78F9-57BF-4987-BE28-9FBC9ADDAC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6000" r="69800">
                        <a14:foregroundMark x1="52200" y1="19400" x2="46000" y2="16400"/>
                        <a14:foregroundMark x1="46000" y1="16400" x2="46000" y2="16400"/>
                        <a14:foregroundMark x1="40400" y1="16400" x2="39800" y2="23800"/>
                        <a14:foregroundMark x1="42200" y1="25600" x2="59800" y2="22000"/>
                        <a14:foregroundMark x1="61000" y1="35600" x2="39800" y2="38800"/>
                        <a14:foregroundMark x1="36600" y1="33200" x2="48600" y2="32000"/>
                        <a14:foregroundMark x1="51000" y1="31400" x2="61000" y2="29400"/>
                        <a14:foregroundMark x1="41600" y1="44400" x2="61600" y2="38800"/>
                        <a14:foregroundMark x1="37800" y1="28800" x2="60400" y2="27000"/>
                        <a14:backgroundMark x1="34800" y1="25000" x2="39200" y2="13800"/>
                        <a14:backgroundMark x1="63400" y1="15600" x2="71000" y2="45000"/>
                        <a14:backgroundMark x1="59800" y1="17600" x2="70400" y2="44400"/>
                        <a14:backgroundMark x1="61000" y1="50000" x2="70400" y2="27000"/>
                        <a14:backgroundMark x1="39800" y1="50000" x2="28600" y2="23200"/>
                        <a14:backgroundMark x1="34800" y1="58200" x2="36000" y2="16400"/>
                        <a14:backgroundMark x1="37800" y1="25000" x2="39800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78" y="2262246"/>
            <a:ext cx="1449675" cy="1449675"/>
          </a:xfrm>
          <a:prstGeom prst="rect">
            <a:avLst/>
          </a:prstGeom>
        </p:spPr>
      </p:pic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B3D81CB6-AEDC-41B7-A102-60736F0C79F7}"/>
              </a:ext>
            </a:extLst>
          </p:cNvPr>
          <p:cNvSpPr/>
          <p:nvPr/>
        </p:nvSpPr>
        <p:spPr>
          <a:xfrm>
            <a:off x="6520245" y="3023857"/>
            <a:ext cx="1030345" cy="780559"/>
          </a:xfrm>
          <a:prstGeom prst="cloudCallout">
            <a:avLst>
              <a:gd name="adj1" fmla="val 52976"/>
              <a:gd name="adj2" fmla="val 52061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id="{6E52FA4F-A22B-45DA-9FE1-9B79F07567B2}"/>
              </a:ext>
            </a:extLst>
          </p:cNvPr>
          <p:cNvSpPr/>
          <p:nvPr/>
        </p:nvSpPr>
        <p:spPr>
          <a:xfrm>
            <a:off x="8718445" y="2325235"/>
            <a:ext cx="1030345" cy="780559"/>
          </a:xfrm>
          <a:prstGeom prst="cloudCallout">
            <a:avLst>
              <a:gd name="adj1" fmla="val -1502"/>
              <a:gd name="adj2" fmla="val 6597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  <p:sp>
        <p:nvSpPr>
          <p:cNvPr id="26" name="생각 풍선: 구름 모양 25">
            <a:extLst>
              <a:ext uri="{FF2B5EF4-FFF2-40B4-BE49-F238E27FC236}">
                <a16:creationId xmlns:a16="http://schemas.microsoft.com/office/drawing/2014/main" id="{6DCA2342-A286-4629-8DD1-AF2CDC855001}"/>
              </a:ext>
            </a:extLst>
          </p:cNvPr>
          <p:cNvSpPr/>
          <p:nvPr/>
        </p:nvSpPr>
        <p:spPr>
          <a:xfrm>
            <a:off x="9848188" y="2325235"/>
            <a:ext cx="1030345" cy="780559"/>
          </a:xfrm>
          <a:prstGeom prst="cloudCallout">
            <a:avLst>
              <a:gd name="adj1" fmla="val -12925"/>
              <a:gd name="adj2" fmla="val 75258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449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과금 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과금 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77692" y="4236871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520245" y="4285342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6B2E3F-7AD6-4C57-923F-6C7B8B68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0" y="4802040"/>
            <a:ext cx="609600" cy="609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534F6E-D7C8-4221-88F9-CAFB74A5E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94" y="5271311"/>
            <a:ext cx="609600" cy="609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6EC22C0-6517-488C-B621-338830004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53" y="5740582"/>
            <a:ext cx="609600" cy="6096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59A6FEA-CFC9-4E06-AB37-6E135F9CD2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4" y="4181848"/>
            <a:ext cx="1589387" cy="8940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9566DE4-B3B6-4498-B3E9-7DA26690F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64" y="4892725"/>
            <a:ext cx="609600" cy="609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6B826C4-D1E8-4FAC-8B0F-5A49A6266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68" y="5361996"/>
            <a:ext cx="609600" cy="60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936B300-1FDE-453F-B406-DE3FD8949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7" y="5831267"/>
            <a:ext cx="609600" cy="6096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8909BBC-5619-4AB5-AFA9-0F849EB1C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1" y="5075878"/>
            <a:ext cx="609600" cy="6096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B3DBC84-8C27-4A0F-8934-1B08B6033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25" y="5545149"/>
            <a:ext cx="609600" cy="6096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2507132-6E35-4BA2-B79F-3402CDAAD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84" y="6014420"/>
            <a:ext cx="609600" cy="6096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3DEE4D5-AD9F-40F0-83EB-5A2466391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4" y="4560373"/>
            <a:ext cx="609600" cy="6096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F3FB7F7-1371-4873-83BC-63229C9A5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88" y="5029644"/>
            <a:ext cx="609600" cy="6096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7426B65-450E-4168-89E3-CF9A66FD0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7" y="5498915"/>
            <a:ext cx="6096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06FD9-5772-45FC-82E9-510D16F4F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0" y="2512512"/>
            <a:ext cx="903499" cy="9034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B7539E-F64A-432E-91A7-549275142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0667" y1="56000" x2="84889" y2="54667"/>
                        <a14:foregroundMark x1="85778" y1="54667" x2="83111" y2="80889"/>
                        <a14:foregroundMark x1="83111" y1="80889" x2="15111" y2="77778"/>
                        <a14:foregroundMark x1="15111" y1="77778" x2="9333" y2="54667"/>
                        <a14:foregroundMark x1="9778" y1="61778" x2="16444" y2="56000"/>
                        <a14:foregroundMark x1="20889" y1="52444" x2="48444" y2="76444"/>
                        <a14:foregroundMark x1="20000" y1="53333" x2="29778" y2="79556"/>
                        <a14:foregroundMark x1="20889" y1="60444" x2="66222" y2="63556"/>
                        <a14:foregroundMark x1="41333" y1="56889" x2="72889" y2="68444"/>
                        <a14:foregroundMark x1="64000" y1="61778" x2="80889" y2="72889"/>
                        <a14:foregroundMark x1="84889" y1="55111" x2="59556" y2="76444"/>
                        <a14:foregroundMark x1="68444" y1="59556" x2="35556" y2="77778"/>
                        <a14:foregroundMark x1="49333" y1="59556" x2="25778" y2="72000"/>
                        <a14:foregroundMark x1="21778" y1="56000" x2="44889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54" y="2346901"/>
            <a:ext cx="1239887" cy="12398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9F1283-6873-46CD-9CF3-9935E8DC0A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0" y="4628863"/>
            <a:ext cx="375614" cy="3575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C3ADD1B-0D0A-4D3E-8FBC-F8DC4EF43C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7" y="4470008"/>
            <a:ext cx="705615" cy="7056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362073E-1807-46EB-997E-70B150C8967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41" y="4181848"/>
            <a:ext cx="1589387" cy="8940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31CABBD-CC67-49F7-8116-D8E19FBCE4B9}"/>
              </a:ext>
            </a:extLst>
          </p:cNvPr>
          <p:cNvSpPr txBox="1"/>
          <p:nvPr/>
        </p:nvSpPr>
        <p:spPr>
          <a:xfrm>
            <a:off x="2387279" y="38651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D75983-26DD-4BFB-8FE3-C9E4C2AB6FE1}"/>
              </a:ext>
            </a:extLst>
          </p:cNvPr>
          <p:cNvSpPr txBox="1"/>
          <p:nvPr/>
        </p:nvSpPr>
        <p:spPr>
          <a:xfrm>
            <a:off x="7513631" y="38079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</p:spTree>
    <p:extLst>
      <p:ext uri="{BB962C8B-B14F-4D97-AF65-F5344CB8AC3E}">
        <p14:creationId xmlns:p14="http://schemas.microsoft.com/office/powerpoint/2010/main" val="41783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와이드스크린</PresentationFormat>
  <Paragraphs>155</Paragraphs>
  <Slides>21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HY견고딕</vt:lpstr>
      <vt:lpstr>가는각진제목체</vt:lpstr>
      <vt:lpstr>굴림</vt:lpstr>
      <vt:lpstr>맑은 고딕</vt:lpstr>
      <vt:lpstr>함초롬돋움</vt:lpstr>
      <vt:lpstr>Arial</vt:lpstr>
      <vt:lpstr>Arial Black</vt:lpstr>
      <vt:lpstr>Book Antiqua</vt:lpstr>
      <vt:lpstr>Wingdings</vt:lpstr>
      <vt:lpstr>영업 방향 16X9</vt:lpstr>
      <vt:lpstr>CCIT 네트워크 발표  - 패킷 조작을 통한 통신사 데이터 과금 방지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254</cp:revision>
  <dcterms:created xsi:type="dcterms:W3CDTF">2017-03-10T06:23:58Z</dcterms:created>
  <dcterms:modified xsi:type="dcterms:W3CDTF">2017-07-12T12:44:05Z</dcterms:modified>
</cp:coreProperties>
</file>