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User" initials="U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968"/>
    <p:restoredTop sz="96508"/>
  </p:normalViewPr>
  <p:slideViewPr>
    <p:cSldViewPr snapToGrid="0" snapToObjects="1">
      <p:cViewPr>
        <p:scale>
          <a:sx n="100" d="100"/>
          <a:sy n="100" d="100"/>
        </p:scale>
        <p:origin x="0" y="0"/>
      </p:cViewPr>
      <p:guideLst>
        <p:guide orient="horz" pos="215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commentAuthors" Target="commentAuthors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2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05-09T15:11:54.996" idx="1">
    <p:pos x="9" y="9"/>
    <p:text>기능명세서
사용자 관점에서 최종제품이 어떤모습이며 어떻게 동작할 것인지를 기술한 문서
요구사항정의서
사용자가 기대하는 인터페이스 요구 사항을 정의한 문서.
ER다이어그램
(ENTITY RELATIONSHIP)
</p:text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51_표지.jp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66712" y="2500306"/>
            <a:ext cx="9715568" cy="875846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6712" y="3429000"/>
            <a:ext cx="9696895" cy="402772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A7FCDAA-255C-47AB-8D77-0B12DE1FC135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5E63BEB-D508-4907-AD93-1A8812E646B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35DB368-5620-4018-8D70-EE7A63E5ABCC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4E1ADB1-91BF-44FF-8ADB-00B2212F53B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2.jpe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고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51_본문.jp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96409" y="114958"/>
            <a:ext cx="11389188" cy="7512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8844" y="1071546"/>
            <a:ext cx="11385283" cy="52136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88844" y="6382681"/>
            <a:ext cx="2000264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EA73D174-AE14-4FE3-80F1-40B8FF7CDBC4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45247" y="6387445"/>
            <a:ext cx="262888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59085" y="638268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rgbClr val="c00000"/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914400" rtl="0" eaLnBrk="1" latinLnBrk="1" hangingPunct="1">
        <a:spcBef>
          <a:spcPct val="20000"/>
        </a:spcBef>
        <a:buClr>
          <a:schemeClr val="accent2">
            <a:lumMod val="75000"/>
          </a:schemeClr>
        </a:buClr>
        <a:buSzPct val="80000"/>
        <a:buFont typeface="Wingdings"/>
        <a:buChar char="¤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0225" indent="-21590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57238" indent="-19685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90600" indent="-214313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85875" indent="-214313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Tahoma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70088" indent="-271463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Tahoma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328863" indent="-271463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Tahoma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689225" indent="-27305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Tahoma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Relationship Id="rId3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3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2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omments" Target="../comments/commen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995575" y="1836073"/>
            <a:ext cx="7459894" cy="957706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altLang="ko-KR" sz="5000"/>
              <a:t>C#</a:t>
            </a:r>
            <a:r>
              <a:rPr lang="ko-KR" altLang="en-US" sz="5000"/>
              <a:t>을 이용한 </a:t>
            </a:r>
            <a:endParaRPr lang="ko-KR" altLang="en-US" sz="5000"/>
          </a:p>
          <a:p>
            <a:pPr algn="r">
              <a:defRPr/>
            </a:pPr>
            <a:r>
              <a:rPr lang="ko-KR" altLang="en-US" sz="5000"/>
              <a:t>키오스크 프로그램 구현</a:t>
            </a:r>
            <a:endParaRPr lang="ko-KR" altLang="en-US" sz="5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67242" y="4565967"/>
            <a:ext cx="3688227" cy="1752600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tx1"/>
                </a:solidFill>
              </a:rPr>
              <a:t>Web</a:t>
            </a:r>
            <a:r>
              <a:rPr lang="ko-KR" altLang="en-US">
                <a:solidFill>
                  <a:schemeClr val="tx1"/>
                </a:solidFill>
              </a:rPr>
              <a:t> 기반 인공지능 </a:t>
            </a:r>
            <a:endParaRPr lang="ko-KR" altLang="en-US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tx1"/>
                </a:solidFill>
              </a:rPr>
              <a:t>개발자 과정 교육생</a:t>
            </a:r>
            <a:endParaRPr lang="ko-KR" altLang="en-US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장호성</a:t>
            </a:r>
            <a:r>
              <a:rPr lang="en-US" altLang="ko-KR"/>
              <a:t>-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209549" y="53711"/>
            <a:ext cx="2628900" cy="3660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연결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5872116" y="0"/>
            <a:ext cx="3171826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ini</a:t>
            </a:r>
            <a:r>
              <a:rPr lang="ko-KR" altLang="en-US"/>
              <a:t>파일로 </a:t>
            </a:r>
            <a:r>
              <a:rPr lang="en-US" altLang="ko-KR"/>
              <a:t>db</a:t>
            </a:r>
            <a:r>
              <a:rPr lang="ko-KR" altLang="en-US"/>
              <a:t>접속정보 관리</a:t>
            </a:r>
            <a:endParaRPr lang="ko-KR" altLang="en-US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549" y="599992"/>
            <a:ext cx="4296374" cy="1181264"/>
          </a:xfrm>
          <a:prstGeom prst="rect">
            <a:avLst/>
          </a:prstGeom>
        </p:spPr>
      </p:pic>
      <p:sp>
        <p:nvSpPr>
          <p:cNvPr id="19" name=""/>
          <p:cNvSpPr/>
          <p:nvPr/>
        </p:nvSpPr>
        <p:spPr>
          <a:xfrm>
            <a:off x="3333749" y="1048650"/>
            <a:ext cx="894751" cy="522975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9549" y="2128697"/>
            <a:ext cx="4296374" cy="2591080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2057400" y="4305300"/>
            <a:ext cx="1104900" cy="414478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72116" y="599992"/>
            <a:ext cx="4858349" cy="4119785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9549" y="4981492"/>
            <a:ext cx="2972401" cy="1076475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09800" y="4981492"/>
            <a:ext cx="3372399" cy="971685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301290" y="4981492"/>
            <a:ext cx="3162782" cy="971685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209549" y="6057967"/>
            <a:ext cx="3876677" cy="3600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프로그램 시작시 </a:t>
            </a:r>
            <a:r>
              <a:rPr lang="en-US" altLang="ko-KR"/>
              <a:t>DB</a:t>
            </a:r>
            <a:r>
              <a:rPr lang="ko-KR" altLang="en-US"/>
              <a:t>연결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209549" y="53711"/>
            <a:ext cx="2628900" cy="3660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0" y="0"/>
            <a:ext cx="2628900" cy="3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상품관리조회</a:t>
            </a: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775" y="613972"/>
            <a:ext cx="5620816" cy="5732533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9" y="3964657"/>
            <a:ext cx="5697797" cy="2893342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36756"/>
            <a:ext cx="5697796" cy="3727901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2247900" y="952500"/>
            <a:ext cx="971550" cy="495300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cxnSp>
        <p:nvCxnSpPr>
          <p:cNvPr id="31" name=""/>
          <p:cNvCxnSpPr>
            <a:stCxn id="28" idx="6"/>
          </p:cNvCxnSpPr>
          <p:nvPr/>
        </p:nvCxnSpPr>
        <p:spPr>
          <a:xfrm>
            <a:off x="3219452" y="1200150"/>
            <a:ext cx="2686048" cy="0"/>
          </a:xfrm>
          <a:prstGeom prst="line">
            <a:avLst/>
          </a:prstGeom>
          <a:ln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6200000" flipH="1" flipV="1">
            <a:off x="3595688" y="3509961"/>
            <a:ext cx="4619624" cy="1"/>
          </a:xfrm>
          <a:prstGeom prst="line">
            <a:avLst/>
          </a:prstGeom>
          <a:ln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>
            <a:off x="5905500" y="5819774"/>
            <a:ext cx="190500" cy="0"/>
          </a:xfrm>
          <a:prstGeom prst="straightConnector1">
            <a:avLst/>
          </a:prstGeom>
          <a:ln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 txBox="1"/>
          <p:nvPr/>
        </p:nvSpPr>
        <p:spPr>
          <a:xfrm>
            <a:off x="10039350" y="182628"/>
            <a:ext cx="2152651" cy="5107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DB</a:t>
            </a:r>
            <a:r>
              <a:rPr lang="ko-KR" altLang="en-US" sz="1400"/>
              <a:t>관련코드는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클래스를 생성해서 작업함</a:t>
            </a:r>
            <a:endParaRPr lang="ko-KR" altLang="en-US" sz="1400"/>
          </a:p>
        </p:txBody>
      </p:sp>
      <p:sp>
        <p:nvSpPr>
          <p:cNvPr id="35" name=""/>
          <p:cNvSpPr/>
          <p:nvPr/>
        </p:nvSpPr>
        <p:spPr>
          <a:xfrm>
            <a:off x="7124400" y="183600"/>
            <a:ext cx="579600" cy="237600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cxnSp>
        <p:nvCxnSpPr>
          <p:cNvPr id="36" name=""/>
          <p:cNvCxnSpPr>
            <a:stCxn id="35" idx="5"/>
          </p:cNvCxnSpPr>
          <p:nvPr/>
        </p:nvCxnSpPr>
        <p:spPr>
          <a:xfrm rot="16200000" flipH="1">
            <a:off x="6812637" y="1192887"/>
            <a:ext cx="4033195" cy="2420230"/>
          </a:xfrm>
          <a:prstGeom prst="straightConnector1">
            <a:avLst/>
          </a:prstGeom>
          <a:ln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209549" y="53711"/>
            <a:ext cx="2628900" cy="3660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0" y="0"/>
            <a:ext cx="2628900" cy="3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상품관리등록</a:t>
            </a: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775" y="613972"/>
            <a:ext cx="5620816" cy="5732533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3181350" y="1007749"/>
            <a:ext cx="971550" cy="361950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cxnSp>
        <p:nvCxnSpPr>
          <p:cNvPr id="38" name=""/>
          <p:cNvCxnSpPr>
            <a:stCxn id="28" idx="6"/>
          </p:cNvCxnSpPr>
          <p:nvPr/>
        </p:nvCxnSpPr>
        <p:spPr>
          <a:xfrm>
            <a:off x="4152901" y="1188724"/>
            <a:ext cx="3314699" cy="0"/>
          </a:xfrm>
          <a:prstGeom prst="straightConnector1">
            <a:avLst/>
          </a:prstGeom>
          <a:ln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67600" y="590125"/>
            <a:ext cx="4105039" cy="5677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209549" y="53711"/>
            <a:ext cx="2628900" cy="3660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0" y="0"/>
            <a:ext cx="2628900" cy="3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상품관리등록</a:t>
            </a:r>
            <a:endParaRPr lang="ko-KR" altLang="en-US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52801" y="365256"/>
            <a:ext cx="4631650" cy="1158367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9258298" y="685107"/>
            <a:ext cx="2390774" cy="5186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등록 </a:t>
            </a:r>
            <a:r>
              <a:rPr lang="en-US" altLang="ko-KR" sz="1400"/>
              <a:t>save4add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수정 </a:t>
            </a:r>
            <a:r>
              <a:rPr lang="en-US" altLang="ko-KR" sz="1400"/>
              <a:t>save4modify</a:t>
            </a:r>
            <a:r>
              <a:rPr lang="ko-KR" altLang="en-US" sz="1400"/>
              <a:t>로 이동</a:t>
            </a:r>
            <a:endParaRPr lang="ko-KR" altLang="en-US" sz="1400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52800" y="1523623"/>
            <a:ext cx="6396272" cy="5172880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7741326" y="4169793"/>
            <a:ext cx="2143125" cy="51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1400"/>
              <a:t>SaveProduct</a:t>
            </a:r>
            <a:r>
              <a:rPr lang="ko-KR" altLang="en-US" sz="1400"/>
              <a:t>에서 </a:t>
            </a:r>
            <a:r>
              <a:rPr lang="en-US" altLang="ko-KR" sz="1400"/>
              <a:t>DB</a:t>
            </a:r>
            <a:r>
              <a:rPr lang="ko-KR" altLang="en-US" sz="1400"/>
              <a:t>관리</a:t>
            </a:r>
            <a:endParaRPr lang="ko-KR" altLang="en-US" sz="1400"/>
          </a:p>
        </p:txBody>
      </p:sp>
      <p:sp>
        <p:nvSpPr>
          <p:cNvPr id="47" name=""/>
          <p:cNvSpPr/>
          <p:nvPr/>
        </p:nvSpPr>
        <p:spPr>
          <a:xfrm>
            <a:off x="7741326" y="3995763"/>
            <a:ext cx="564237" cy="228600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549" y="365256"/>
            <a:ext cx="4604499" cy="6368559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2733674" y="6191678"/>
            <a:ext cx="1095375" cy="504825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209549" y="53711"/>
            <a:ext cx="2628900" cy="3660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0" y="0"/>
            <a:ext cx="2628900" cy="3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상품관리등록</a:t>
            </a: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9496426" y="-299589"/>
            <a:ext cx="2390774" cy="2995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1400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513" y="645454"/>
            <a:ext cx="4624624" cy="5567090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1752599" y="3281362"/>
            <a:ext cx="657226" cy="295275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22136" y="645455"/>
            <a:ext cx="7469863" cy="5567090"/>
          </a:xfrm>
          <a:prstGeom prst="rect">
            <a:avLst/>
          </a:prstGeom>
        </p:spPr>
      </p:pic>
      <p:cxnSp>
        <p:nvCxnSpPr>
          <p:cNvPr id="50" name=""/>
          <p:cNvCxnSpPr/>
          <p:nvPr/>
        </p:nvCxnSpPr>
        <p:spPr>
          <a:xfrm flipV="1">
            <a:off x="7191375" y="3015111"/>
            <a:ext cx="1162050" cy="413889"/>
          </a:xfrm>
          <a:prstGeom prst="straightConnector1">
            <a:avLst/>
          </a:prstGeom>
          <a:ln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"/>
          <p:cNvSpPr txBox="1"/>
          <p:nvPr/>
        </p:nvSpPr>
        <p:spPr>
          <a:xfrm>
            <a:off x="8353426" y="2729361"/>
            <a:ext cx="2338388" cy="6405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쿼리문으로 </a:t>
            </a:r>
            <a:endParaRPr lang="ko-KR" altLang="en-US"/>
          </a:p>
          <a:p>
            <a:pPr>
              <a:defRPr/>
            </a:pPr>
            <a:r>
              <a:rPr lang="ko-KR" altLang="en-US"/>
              <a:t>오라클에 저장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209549" y="53711"/>
            <a:ext cx="2628900" cy="3660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0" y="0"/>
            <a:ext cx="2628900" cy="3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상품관리수정</a:t>
            </a: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775" y="613972"/>
            <a:ext cx="5620816" cy="5732533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3943350" y="1007749"/>
            <a:ext cx="971550" cy="361950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cxnSp>
        <p:nvCxnSpPr>
          <p:cNvPr id="38" name=""/>
          <p:cNvCxnSpPr>
            <a:stCxn id="28" idx="6"/>
          </p:cNvCxnSpPr>
          <p:nvPr/>
        </p:nvCxnSpPr>
        <p:spPr>
          <a:xfrm>
            <a:off x="4914901" y="1188724"/>
            <a:ext cx="1181099" cy="0"/>
          </a:xfrm>
          <a:prstGeom prst="straightConnector1">
            <a:avLst/>
          </a:prstGeom>
          <a:ln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3328" y="0"/>
            <a:ext cx="4631680" cy="4229948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3328" y="4229948"/>
            <a:ext cx="5823084" cy="2628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209549" y="53711"/>
            <a:ext cx="2628900" cy="3660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0" y="0"/>
            <a:ext cx="2628900" cy="3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상품관리수정</a:t>
            </a: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9496426" y="-299589"/>
            <a:ext cx="2390774" cy="2995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1400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549" y="590975"/>
            <a:ext cx="6067426" cy="5398345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2209799" y="1862137"/>
            <a:ext cx="838201" cy="438150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6975" y="590342"/>
            <a:ext cx="5610225" cy="3553241"/>
          </a:xfrm>
          <a:prstGeom prst="rect">
            <a:avLst/>
          </a:prstGeom>
        </p:spPr>
      </p:pic>
      <p:cxnSp>
        <p:nvCxnSpPr>
          <p:cNvPr id="50" name=""/>
          <p:cNvCxnSpPr/>
          <p:nvPr/>
        </p:nvCxnSpPr>
        <p:spPr>
          <a:xfrm flipV="1">
            <a:off x="9496426" y="2500760"/>
            <a:ext cx="1162050" cy="413889"/>
          </a:xfrm>
          <a:prstGeom prst="straightConnector1">
            <a:avLst/>
          </a:prstGeom>
          <a:ln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"/>
          <p:cNvSpPr txBox="1"/>
          <p:nvPr/>
        </p:nvSpPr>
        <p:spPr>
          <a:xfrm>
            <a:off x="10658476" y="1760695"/>
            <a:ext cx="2338388" cy="6410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쿼리문으로 </a:t>
            </a:r>
            <a:endParaRPr lang="ko-KR" altLang="en-US"/>
          </a:p>
          <a:p>
            <a:pPr>
              <a:defRPr/>
            </a:pPr>
            <a:r>
              <a:rPr lang="ko-KR" altLang="en-US"/>
              <a:t>오라클에 저장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209549" y="53711"/>
            <a:ext cx="2628900" cy="3660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0" y="0"/>
            <a:ext cx="2628900" cy="3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상품관리삭제</a:t>
            </a: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775" y="613972"/>
            <a:ext cx="5620816" cy="5732533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4754041" y="1007749"/>
            <a:ext cx="971550" cy="361950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cxnSp>
        <p:nvCxnSpPr>
          <p:cNvPr id="38" name=""/>
          <p:cNvCxnSpPr>
            <a:stCxn id="28" idx="6"/>
          </p:cNvCxnSpPr>
          <p:nvPr/>
        </p:nvCxnSpPr>
        <p:spPr>
          <a:xfrm>
            <a:off x="5725591" y="1188724"/>
            <a:ext cx="370409" cy="0"/>
          </a:xfrm>
          <a:prstGeom prst="straightConnector1">
            <a:avLst/>
          </a:prstGeom>
          <a:ln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4079404"/>
            <a:ext cx="6096000" cy="2152950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613972"/>
            <a:ext cx="6096000" cy="2815028"/>
          </a:xfrm>
          <a:prstGeom prst="rect">
            <a:avLst/>
          </a:prstGeom>
        </p:spPr>
      </p:pic>
      <p:sp>
        <p:nvSpPr>
          <p:cNvPr id="44" name=""/>
          <p:cNvSpPr/>
          <p:nvPr/>
        </p:nvSpPr>
        <p:spPr>
          <a:xfrm>
            <a:off x="8277225" y="1514475"/>
            <a:ext cx="676275" cy="276225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209549" y="53711"/>
            <a:ext cx="2628900" cy="3660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0" y="0"/>
            <a:ext cx="398145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Oracle Sqldeveloper</a:t>
            </a:r>
            <a:r>
              <a:rPr lang="ko-KR" altLang="en-US"/>
              <a:t> </a:t>
            </a:r>
            <a:r>
              <a:rPr lang="en-US" altLang="ko-KR"/>
              <a:t>DB</a:t>
            </a:r>
            <a:r>
              <a:rPr lang="ko-KR" altLang="en-US"/>
              <a:t>관리</a:t>
            </a: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549" y="580083"/>
            <a:ext cx="11343554" cy="6277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209549" y="53711"/>
            <a:ext cx="3333750" cy="3634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장바구니구현</a:t>
            </a:r>
            <a:r>
              <a:rPr lang="en-US" altLang="ko-KR"/>
              <a:t>(</a:t>
            </a:r>
            <a:r>
              <a:rPr lang="ko-KR" altLang="en-US"/>
              <a:t>물품선택목록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549" y="419384"/>
            <a:ext cx="3681874" cy="6438616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4400550" y="54544"/>
            <a:ext cx="2628900" cy="3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333372" y="1282815"/>
            <a:ext cx="676274" cy="696479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00550" y="419800"/>
            <a:ext cx="5582380" cy="4143953"/>
          </a:xfrm>
          <a:prstGeom prst="rect">
            <a:avLst/>
          </a:prstGeom>
        </p:spPr>
      </p:pic>
      <p:sp>
        <p:nvSpPr>
          <p:cNvPr id="25" name=""/>
          <p:cNvSpPr txBox="1"/>
          <p:nvPr/>
        </p:nvSpPr>
        <p:spPr>
          <a:xfrm>
            <a:off x="9001855" y="780963"/>
            <a:ext cx="1962150" cy="10037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dbmanager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readgoods</a:t>
            </a:r>
            <a:r>
              <a:rPr lang="ko-KR" altLang="en-US" sz="1500"/>
              <a:t>사용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(</a:t>
            </a:r>
            <a:r>
              <a:rPr lang="ko-KR" altLang="en-US" sz="1500"/>
              <a:t>카테고리 페이지 구현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</p:txBody>
      </p:sp>
      <p:sp>
        <p:nvSpPr>
          <p:cNvPr id="26" name=""/>
          <p:cNvSpPr/>
          <p:nvPr/>
        </p:nvSpPr>
        <p:spPr>
          <a:xfrm>
            <a:off x="7430400" y="1249200"/>
            <a:ext cx="687600" cy="388800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333372" y="3002422"/>
            <a:ext cx="2057402" cy="6437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Best</a:t>
            </a:r>
            <a:r>
              <a:rPr lang="ko-KR" altLang="en-US"/>
              <a:t>클릭시 </a:t>
            </a:r>
            <a:endParaRPr lang="ko-KR" altLang="en-US"/>
          </a:p>
          <a:p>
            <a:pPr>
              <a:defRPr/>
            </a:pPr>
            <a:r>
              <a:rPr lang="ko-KR" altLang="en-US"/>
              <a:t>물품확인가능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177143" y="700991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 sz="5000"/>
              <a:t>목     차</a:t>
            </a:r>
            <a:endParaRPr lang="ko-KR" altLang="en-US" sz="500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4688201" y="2077447"/>
            <a:ext cx="2815596" cy="4108159"/>
          </a:xfrm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385560" indent="-385560">
              <a:buClr>
                <a:srgbClr val="2929b8"/>
              </a:buClr>
              <a:buSzPct val="100000"/>
              <a:buChar char=""/>
              <a:defRPr/>
            </a:pPr>
            <a:r>
              <a:rPr lang="ko-KR" altLang="en-US" sz="2700">
                <a:solidFill>
                  <a:schemeClr val="tx1"/>
                </a:solidFill>
              </a:rPr>
              <a:t>활용 도구</a:t>
            </a:r>
            <a:endParaRPr lang="ko-KR" altLang="en-US" sz="2700">
              <a:solidFill>
                <a:schemeClr val="tx1"/>
              </a:solidFill>
            </a:endParaRPr>
          </a:p>
          <a:p>
            <a:pPr marL="385560" indent="-385560">
              <a:buClr>
                <a:srgbClr val="2929b8"/>
              </a:buClr>
              <a:buSzPct val="100000"/>
              <a:buChar char=""/>
              <a:defRPr/>
            </a:pPr>
            <a:r>
              <a:rPr lang="ko-KR" altLang="en-US" sz="2700">
                <a:solidFill>
                  <a:schemeClr val="tx1"/>
                </a:solidFill>
              </a:rPr>
              <a:t>프로젝트 개요</a:t>
            </a:r>
            <a:endParaRPr lang="ko-KR" altLang="en-US" sz="2700">
              <a:solidFill>
                <a:schemeClr val="tx1"/>
              </a:solidFill>
            </a:endParaRPr>
          </a:p>
          <a:p>
            <a:pPr marL="385560" indent="-385560">
              <a:buClr>
                <a:srgbClr val="2929b8"/>
              </a:buClr>
              <a:buSzPct val="100000"/>
              <a:buChar char=""/>
              <a:defRPr/>
            </a:pPr>
            <a:r>
              <a:rPr lang="ko-KR" altLang="en-US" sz="2700">
                <a:solidFill>
                  <a:schemeClr val="tx1"/>
                </a:solidFill>
              </a:rPr>
              <a:t>프로젝트 과정</a:t>
            </a:r>
            <a:endParaRPr lang="ko-KR" altLang="en-US" sz="2700">
              <a:solidFill>
                <a:schemeClr val="tx1"/>
              </a:solidFill>
            </a:endParaRPr>
          </a:p>
          <a:p>
            <a:pPr marL="385560" indent="-385560">
              <a:buClr>
                <a:srgbClr val="2929b8"/>
              </a:buClr>
              <a:buSzPct val="100000"/>
              <a:buChar char=""/>
              <a:defRPr/>
            </a:pPr>
            <a:r>
              <a:rPr lang="ko-KR" altLang="en-US" sz="2700">
                <a:solidFill>
                  <a:schemeClr val="tx1"/>
                </a:solidFill>
              </a:rPr>
              <a:t>프로젝트 결과</a:t>
            </a:r>
            <a:endParaRPr lang="ko-KR" altLang="en-US" sz="2700">
              <a:solidFill>
                <a:schemeClr val="tx1"/>
              </a:solidFill>
            </a:endParaRPr>
          </a:p>
          <a:p>
            <a:pPr marL="304800" indent="0">
              <a:buClr>
                <a:srgbClr val="2929b8"/>
              </a:buClr>
              <a:buSzPct val="100000"/>
              <a:buNone/>
              <a:defRPr/>
            </a:pPr>
            <a:r>
              <a:rPr lang="en-US" altLang="ko-KR" sz="2700">
                <a:solidFill>
                  <a:schemeClr val="tx1"/>
                </a:solidFill>
              </a:rPr>
              <a:t>-ui</a:t>
            </a:r>
            <a:r>
              <a:rPr lang="ko-KR" altLang="en-US" sz="2700">
                <a:solidFill>
                  <a:schemeClr val="tx1"/>
                </a:solidFill>
              </a:rPr>
              <a:t>소개</a:t>
            </a:r>
            <a:endParaRPr lang="ko-KR" altLang="en-US" sz="2700">
              <a:solidFill>
                <a:schemeClr val="tx1"/>
              </a:solidFill>
            </a:endParaRPr>
          </a:p>
          <a:p>
            <a:pPr marL="304800" indent="0">
              <a:buClr>
                <a:srgbClr val="2929b8"/>
              </a:buClr>
              <a:buSzPct val="100000"/>
              <a:buNone/>
              <a:defRPr/>
            </a:pPr>
            <a:r>
              <a:rPr lang="en-US" altLang="ko-KR" sz="2700">
                <a:solidFill>
                  <a:schemeClr val="tx1"/>
                </a:solidFill>
              </a:rPr>
              <a:t>-</a:t>
            </a:r>
            <a:r>
              <a:rPr lang="ko-KR" altLang="en-US" sz="2700">
                <a:solidFill>
                  <a:schemeClr val="tx1"/>
                </a:solidFill>
              </a:rPr>
              <a:t>상세기능</a:t>
            </a:r>
            <a:endParaRPr lang="ko-KR" altLang="en-US" sz="2700">
              <a:solidFill>
                <a:schemeClr val="tx1"/>
              </a:solidFill>
            </a:endParaRPr>
          </a:p>
          <a:p>
            <a:pPr marL="385560" indent="-385560">
              <a:buClr>
                <a:srgbClr val="2929b8"/>
              </a:buClr>
              <a:buSzPct val="100000"/>
              <a:buChar char=""/>
              <a:defRPr/>
            </a:pPr>
            <a:r>
              <a:rPr lang="ko-KR" altLang="en-US" sz="2700">
                <a:solidFill>
                  <a:schemeClr val="tx1"/>
                </a:solidFill>
              </a:rPr>
              <a:t>느낀점</a:t>
            </a:r>
            <a:r>
              <a:rPr lang="en-US" altLang="ko-KR" sz="2700">
                <a:solidFill>
                  <a:schemeClr val="tx1"/>
                </a:solidFill>
              </a:rPr>
              <a:t>/</a:t>
            </a:r>
            <a:r>
              <a:rPr lang="ko-KR" altLang="en-US" sz="2700">
                <a:solidFill>
                  <a:schemeClr val="tx1"/>
                </a:solidFill>
              </a:rPr>
              <a:t>보완사항</a:t>
            </a:r>
            <a:endParaRPr lang="ko-KR" altLang="en-US" sz="2700">
              <a:solidFill>
                <a:schemeClr val="tx1"/>
              </a:solidFill>
            </a:endParaRPr>
          </a:p>
          <a:p>
            <a:pPr marL="385560" indent="-385560">
              <a:buClr>
                <a:srgbClr val="2929b8"/>
              </a:buClr>
              <a:buSzPct val="100000"/>
              <a:buChar char=""/>
              <a:defRPr/>
            </a:pPr>
            <a:r>
              <a:rPr lang="ko-KR" altLang="en-US" sz="2700">
                <a:solidFill>
                  <a:schemeClr val="tx1"/>
                </a:solidFill>
              </a:rPr>
              <a:t>시연</a:t>
            </a:r>
            <a:endParaRPr lang="ko-KR" altLang="en-US" sz="2700">
              <a:solidFill>
                <a:schemeClr val="tx1"/>
              </a:solidFill>
            </a:endParaRPr>
          </a:p>
          <a:p>
            <a:pPr>
              <a:buNone/>
              <a:defRPr/>
            </a:pPr>
            <a:endParaRPr lang="ko-KR" altLang="en-US" sz="2700"/>
          </a:p>
          <a:p>
            <a:pPr>
              <a:buNone/>
              <a:defRPr/>
            </a:pPr>
            <a:endParaRPr lang="en-US" altLang="ko-KR" sz="2700"/>
          </a:p>
          <a:p>
            <a:pPr>
              <a:buNone/>
              <a:defRPr/>
            </a:pPr>
            <a:endParaRPr lang="en-US" altLang="ko-KR" sz="2700"/>
          </a:p>
          <a:p>
            <a:pPr>
              <a:buNone/>
              <a:defRPr/>
            </a:pPr>
            <a:endParaRPr lang="en-US" altLang="ko-KR" sz="2700"/>
          </a:p>
          <a:p>
            <a:pPr>
              <a:buNone/>
              <a:defRPr/>
            </a:pPr>
            <a:endParaRPr lang="en-US" altLang="ko-KR" sz="2700"/>
          </a:p>
          <a:p>
            <a:pPr>
              <a:buNone/>
              <a:defRPr/>
            </a:pPr>
            <a:endParaRPr lang="en-US" altLang="ko-KR" sz="2700"/>
          </a:p>
          <a:p>
            <a:pPr>
              <a:buNone/>
              <a:defRPr/>
            </a:pPr>
            <a:endParaRPr lang="en-US" altLang="ko-KR" sz="2700"/>
          </a:p>
          <a:p>
            <a:pPr>
              <a:buNone/>
              <a:defRPr/>
            </a:pPr>
            <a:endParaRPr lang="ko-KR" altLang="en-US" sz="2700"/>
          </a:p>
          <a:p>
            <a:pPr>
              <a:buNone/>
              <a:defRPr/>
            </a:pPr>
            <a:endParaRPr lang="ko-KR" altLang="en-US" sz="2700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209549" y="53711"/>
            <a:ext cx="3333750" cy="3634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장바구니구현</a:t>
            </a:r>
            <a:r>
              <a:rPr lang="en-US" altLang="ko-KR"/>
              <a:t>(</a:t>
            </a:r>
            <a:r>
              <a:rPr lang="ko-KR" altLang="en-US"/>
              <a:t>물품선택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4400550" y="54544"/>
            <a:ext cx="2628900" cy="3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7029450" y="479580"/>
            <a:ext cx="1781175" cy="3186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 sz="1500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548" y="479580"/>
            <a:ext cx="3435898" cy="6045056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28154" y="638887"/>
            <a:ext cx="2267266" cy="771632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209549" y="1985916"/>
            <a:ext cx="840000" cy="531675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209549" y="4810357"/>
            <a:ext cx="1009649" cy="586544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7381874" y="638887"/>
            <a:ext cx="1819276" cy="6381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장바구니에 넣기위해 </a:t>
            </a:r>
            <a:endParaRPr lang="ko-KR" altLang="en-US" sz="1200"/>
          </a:p>
          <a:p>
            <a:pPr>
              <a:defRPr/>
            </a:pPr>
            <a:r>
              <a:rPr lang="ko-KR" altLang="en-US" sz="1200"/>
              <a:t>첫번째 카테고리</a:t>
            </a:r>
            <a:r>
              <a:rPr lang="en-US" altLang="ko-KR" sz="1200"/>
              <a:t>(</a:t>
            </a:r>
            <a:r>
              <a:rPr lang="ko-KR" altLang="en-US" sz="1200"/>
              <a:t>클릭대상</a:t>
            </a:r>
            <a:r>
              <a:rPr lang="en-US" altLang="ko-KR" sz="1200"/>
              <a:t>)</a:t>
            </a:r>
            <a:r>
              <a:rPr lang="ko-KR" altLang="en-US" sz="1200"/>
              <a:t>를 선택</a:t>
            </a:r>
            <a:endParaRPr lang="ko-KR" altLang="en-US" sz="1200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28154" y="1985916"/>
            <a:ext cx="5811259" cy="4001157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10539413" y="1985916"/>
            <a:ext cx="1819276" cy="269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/>
              <a:t>장바구니에 선택목록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209549" y="53711"/>
            <a:ext cx="3333750" cy="3634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장바구니구현</a:t>
            </a:r>
            <a:r>
              <a:rPr lang="en-US" altLang="ko-KR"/>
              <a:t>(</a:t>
            </a:r>
            <a:r>
              <a:rPr lang="ko-KR" altLang="en-US"/>
              <a:t>물품선택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4400550" y="54544"/>
            <a:ext cx="2628900" cy="3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7029450" y="479580"/>
            <a:ext cx="1781175" cy="3186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 sz="1500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548" y="479580"/>
            <a:ext cx="3435898" cy="6045056"/>
          </a:xfrm>
          <a:prstGeom prst="rect">
            <a:avLst/>
          </a:prstGeom>
        </p:spPr>
      </p:pic>
      <p:sp>
        <p:nvSpPr>
          <p:cNvPr id="32" name=""/>
          <p:cNvSpPr/>
          <p:nvPr/>
        </p:nvSpPr>
        <p:spPr>
          <a:xfrm>
            <a:off x="2362200" y="4810357"/>
            <a:ext cx="1181098" cy="476018"/>
          </a:xfrm>
          <a:prstGeom prst="ellipse">
            <a:avLst/>
          </a:prstGeom>
          <a:noFill/>
          <a:ln algn="ctr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62267" y="4705107"/>
            <a:ext cx="4053045" cy="1819529"/>
          </a:xfrm>
          <a:prstGeom prst="rect">
            <a:avLst/>
          </a:prstGeom>
        </p:spPr>
      </p:pic>
      <p:cxnSp>
        <p:nvCxnSpPr>
          <p:cNvPr id="34" name=""/>
          <p:cNvCxnSpPr>
            <a:stCxn id="32" idx="6"/>
          </p:cNvCxnSpPr>
          <p:nvPr/>
        </p:nvCxnSpPr>
        <p:spPr>
          <a:xfrm>
            <a:off x="3543299" y="5048366"/>
            <a:ext cx="618968" cy="0"/>
          </a:xfrm>
          <a:prstGeom prst="straightConnector1">
            <a:avLst/>
          </a:prstGeom>
          <a:ln algn="ctr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 txBox="1"/>
          <p:nvPr/>
        </p:nvSpPr>
        <p:spPr>
          <a:xfrm>
            <a:off x="8215312" y="6074587"/>
            <a:ext cx="1819276" cy="450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DB</a:t>
            </a:r>
            <a:r>
              <a:rPr lang="ko-KR" altLang="en-US" sz="1200"/>
              <a:t>로 보내기 </a:t>
            </a:r>
            <a:endParaRPr lang="ko-KR" altLang="en-US" sz="1200"/>
          </a:p>
          <a:p>
            <a:pPr>
              <a:defRPr/>
            </a:pPr>
            <a:r>
              <a:rPr lang="ko-KR" altLang="en-US" sz="1200"/>
              <a:t>및 카드이미지 출력</a:t>
            </a:r>
            <a:endParaRPr lang="ko-KR" altLang="en-US" sz="1200"/>
          </a:p>
        </p:txBody>
      </p:sp>
      <p:sp>
        <p:nvSpPr>
          <p:cNvPr id="37" name=""/>
          <p:cNvSpPr txBox="1"/>
          <p:nvPr/>
        </p:nvSpPr>
        <p:spPr>
          <a:xfrm>
            <a:off x="6096000" y="116096"/>
            <a:ext cx="3333750" cy="363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카드이미지 대기번호표 출력</a:t>
            </a: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0550" y="638887"/>
            <a:ext cx="2924681" cy="3372321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20037" y="638887"/>
            <a:ext cx="2761997" cy="3372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209549" y="53711"/>
            <a:ext cx="4191001" cy="6397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저장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4400550" y="54544"/>
            <a:ext cx="2628900" cy="3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7029450" y="479580"/>
            <a:ext cx="1781175" cy="3186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 sz="1500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49623"/>
            <a:ext cx="8810626" cy="3515176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3248024" y="1521476"/>
            <a:ext cx="1009649" cy="586544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2408025" y="3309896"/>
            <a:ext cx="1211475" cy="407850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4429299"/>
            <a:ext cx="6097024" cy="2067213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4429299"/>
            <a:ext cx="6096000" cy="2067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209549" y="53711"/>
            <a:ext cx="4191001" cy="6397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저장</a:t>
            </a:r>
            <a:r>
              <a:rPr lang="en-US" altLang="ko-KR"/>
              <a:t>2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4400550" y="54544"/>
            <a:ext cx="2628900" cy="3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7029450" y="479580"/>
            <a:ext cx="1781175" cy="3186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 sz="1500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524" y="597203"/>
            <a:ext cx="5886451" cy="2419698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0524" y="3788136"/>
            <a:ext cx="5886451" cy="2295813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47828" y="693420"/>
            <a:ext cx="5157944" cy="2381836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47828" y="3672490"/>
            <a:ext cx="5157944" cy="2527105"/>
          </a:xfrm>
          <a:prstGeom prst="rect">
            <a:avLst/>
          </a:prstGeom>
        </p:spPr>
      </p:pic>
      <p:cxnSp>
        <p:nvCxnSpPr>
          <p:cNvPr id="44" name=""/>
          <p:cNvCxnSpPr>
            <a:stCxn id="38" idx="3"/>
          </p:cNvCxnSpPr>
          <p:nvPr/>
        </p:nvCxnSpPr>
        <p:spPr>
          <a:xfrm>
            <a:off x="6276976" y="1807052"/>
            <a:ext cx="470852" cy="0"/>
          </a:xfrm>
          <a:prstGeom prst="straightConnector1">
            <a:avLst/>
          </a:prstGeom>
          <a:ln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39" idx="3"/>
            <a:endCxn id="42" idx="1"/>
          </p:cNvCxnSpPr>
          <p:nvPr/>
        </p:nvCxnSpPr>
        <p:spPr>
          <a:xfrm>
            <a:off x="6276976" y="4936043"/>
            <a:ext cx="470852" cy="0"/>
          </a:xfrm>
          <a:prstGeom prst="straightConnector1">
            <a:avLst/>
          </a:prstGeom>
          <a:ln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177143" y="554146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느낀점</a:t>
            </a:r>
            <a:r>
              <a:rPr lang="en-US" altLang="ko-KR"/>
              <a:t>/</a:t>
            </a:r>
            <a:r>
              <a:rPr lang="ko-KR" altLang="en-US"/>
              <a:t>개선사항</a:t>
            </a: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3629025" y="1554270"/>
            <a:ext cx="4933950" cy="4196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  <a:p>
            <a:pPr marL="257040" indent="-257040">
              <a:buClr>
                <a:schemeClr val="accent2"/>
              </a:buClr>
              <a:buFont typeface="Wingdings"/>
              <a:buChar char="§"/>
              <a:defRPr/>
            </a:pPr>
            <a:r>
              <a:rPr lang="ko-KR" altLang="en-US"/>
              <a:t> 수업 들을때는 잘 이해가지 않은 내용들이 프로젝트를 하면서 조금씩 이해가는 부분이 좋았다</a:t>
            </a:r>
            <a:r>
              <a:rPr lang="en-US" altLang="ko-KR"/>
              <a:t>.</a:t>
            </a:r>
            <a:endParaRPr lang="en-US" altLang="ko-KR"/>
          </a:p>
          <a:p>
            <a:pPr marL="257040" indent="-257040">
              <a:buClr>
                <a:schemeClr val="accent2"/>
              </a:buClr>
              <a:buFont typeface="Wingdings"/>
              <a:buChar char="§"/>
              <a:defRPr/>
            </a:pPr>
            <a:endParaRPr lang="en-US" altLang="ko-KR"/>
          </a:p>
          <a:p>
            <a:pPr marL="257040" indent="-257040">
              <a:buClr>
                <a:schemeClr val="accent2"/>
              </a:buClr>
              <a:buFont typeface="Wingdings"/>
              <a:buChar char="§"/>
              <a:defRPr/>
            </a:pPr>
            <a:r>
              <a:rPr lang="ko-KR" altLang="en-US"/>
              <a:t>단순한 프로그램 구현이 아닌 데이터베이스에 데이터를 삽입</a:t>
            </a:r>
            <a:r>
              <a:rPr lang="en-US" altLang="ko-KR"/>
              <a:t>,</a:t>
            </a:r>
            <a:r>
              <a:rPr lang="ko-KR" altLang="en-US"/>
              <a:t>삭제</a:t>
            </a:r>
            <a:r>
              <a:rPr lang="en-US" altLang="ko-KR"/>
              <a:t>,</a:t>
            </a:r>
            <a:r>
              <a:rPr lang="ko-KR" altLang="en-US"/>
              <a:t>수정을 공부할 수 있었다</a:t>
            </a:r>
            <a:r>
              <a:rPr lang="en-US" altLang="ko-KR"/>
              <a:t>.</a:t>
            </a:r>
            <a:endParaRPr lang="en-US" altLang="ko-KR"/>
          </a:p>
          <a:p>
            <a:pPr marL="257040" indent="-257040">
              <a:buClr>
                <a:schemeClr val="accent2"/>
              </a:buClr>
              <a:buFont typeface="Wingdings"/>
              <a:buChar char="§"/>
              <a:defRPr/>
            </a:pPr>
            <a:endParaRPr lang="en-US" altLang="ko-KR"/>
          </a:p>
          <a:p>
            <a:pPr marL="257040" indent="-257040">
              <a:buClr>
                <a:schemeClr val="accent2"/>
              </a:buClr>
              <a:buFont typeface="Wingdings"/>
              <a:buChar char="§"/>
              <a:defRPr/>
            </a:pPr>
            <a:r>
              <a:rPr lang="ko-KR" altLang="en-US"/>
              <a:t>아직 이전에 계획했던 직원관리나 카운터쪽 주문이 미완성이라 이후에도 계속해서 만들예정</a:t>
            </a:r>
            <a:endParaRPr lang="ko-KR" altLang="en-US"/>
          </a:p>
          <a:p>
            <a:pPr marL="257040" indent="-257040">
              <a:buClr>
                <a:schemeClr val="accent2"/>
              </a:buClr>
              <a:buFont typeface="Wingdings"/>
              <a:buChar char="§"/>
              <a:defRPr/>
            </a:pPr>
            <a:endParaRPr lang="ko-KR" altLang="en-US"/>
          </a:p>
          <a:p>
            <a:pPr marL="257040" indent="-257040">
              <a:buClr>
                <a:schemeClr val="accent2"/>
              </a:buClr>
              <a:buFont typeface="Wingdings"/>
              <a:buChar char="§"/>
              <a:defRPr/>
            </a:pPr>
            <a:r>
              <a:rPr lang="en-US" altLang="ko-KR"/>
              <a:t>string</a:t>
            </a:r>
            <a:r>
              <a:rPr lang="ko-KR" altLang="en-US"/>
              <a:t>형식으로 이미지를 저장했는데 </a:t>
            </a:r>
            <a:r>
              <a:rPr lang="en-US" altLang="ko-KR"/>
              <a:t>db</a:t>
            </a:r>
            <a:r>
              <a:rPr lang="ko-KR" altLang="en-US"/>
              <a:t>에서 다시불러낼때 이미지가 잘리는 현상개선할 예정</a:t>
            </a:r>
            <a:endParaRPr lang="ko-KR" altLang="en-US"/>
          </a:p>
          <a:p>
            <a:pPr marL="257040" indent="-257040">
              <a:buClr>
                <a:schemeClr val="accent2"/>
              </a:buClr>
              <a:buFont typeface="Wingdings"/>
              <a:buChar char="§"/>
              <a:defRPr/>
            </a:pPr>
            <a:endParaRPr lang="en-US" altLang="ko-KR"/>
          </a:p>
          <a:p>
            <a:pPr marL="257040" indent="-257040">
              <a:buClr>
                <a:schemeClr val="accent2"/>
              </a:buClr>
              <a:buFont typeface="Wingdings"/>
              <a:buChar char="§"/>
              <a:defRPr/>
            </a:pPr>
            <a:r>
              <a:rPr lang="ko-KR" altLang="en-US"/>
              <a:t>코드를 깔끔하게 정돈할 예정</a:t>
            </a:r>
            <a:endParaRPr lang="ko-KR" altLang="en-US"/>
          </a:p>
          <a:p>
            <a:pPr marL="257040" indent="-257040">
              <a:buClr>
                <a:schemeClr val="accent2"/>
              </a:buClr>
              <a:buFont typeface="Wingdings"/>
              <a:buChar char="§"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177143" y="3429000"/>
            <a:ext cx="7837714" cy="1143000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감사 합니다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3629025" y="1554271"/>
            <a:ext cx="4933950" cy="634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  <p:sp>
        <p:nvSpPr>
          <p:cNvPr id="30" name="제목 1"/>
          <p:cNvSpPr>
            <a:spLocks noGrp="1"/>
          </p:cNvSpPr>
          <p:nvPr/>
        </p:nvSpPr>
        <p:spPr>
          <a:xfrm>
            <a:off x="2177143" y="1871558"/>
            <a:ext cx="7837714" cy="11430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p>
            <a:pPr algn="ctr" defTabSz="914400" rtl="0" eaLnBrk="1" latinLnBrk="1" hangingPunct="1"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6000" b="0" i="0" u="none" strike="noStrike" kern="1200" cap="none" normalizeH="0" baseline="0" mc:Ignorable="hp" hp:hslEmbossed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시        연</a:t>
            </a:r>
            <a:endParaRPr xmlns:mc="http://schemas.openxmlformats.org/markup-compatibility/2006" xmlns:hp="http://schemas.haansoft.com/office/presentation/8.0" lang="ko-KR" altLang="en-US" sz="6000" b="0" i="0" u="none" strike="noStrike" kern="1200" cap="none" normalizeH="0" baseline="0" mc:Ignorable="hp" hp:hslEmbossed="0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177143" y="525571"/>
            <a:ext cx="7837714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활용 도구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819349" y="4471358"/>
            <a:ext cx="2521932" cy="3654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87179" y="2182543"/>
            <a:ext cx="3048425" cy="2715004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6393" y="2100904"/>
            <a:ext cx="2861499" cy="2878282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69867" y="2100904"/>
            <a:ext cx="3440000" cy="731736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98360" y="3250389"/>
            <a:ext cx="3022256" cy="1500245"/>
          </a:xfrm>
          <a:prstGeom prst="rect">
            <a:avLst/>
          </a:prstGeom>
        </p:spPr>
      </p:pic>
      <p:sp>
        <p:nvSpPr>
          <p:cNvPr id="30" name=""/>
          <p:cNvSpPr txBox="1"/>
          <p:nvPr/>
        </p:nvSpPr>
        <p:spPr>
          <a:xfrm>
            <a:off x="4459118" y="5286375"/>
            <a:ext cx="2861499" cy="9029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데이터베이스</a:t>
            </a:r>
            <a:r>
              <a:rPr lang="en-US" altLang="ko-KR"/>
              <a:t>: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oracle db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(sqldeveloper</a:t>
            </a:r>
            <a:r>
              <a:rPr lang="ko-KR" altLang="en-US"/>
              <a:t>사용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898793" y="5286375"/>
            <a:ext cx="28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개발언어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C#</a:t>
            </a: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8080642" y="5286375"/>
            <a:ext cx="2861500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lang="ko-KR" altLang="en-US"/>
              <a:t>코드작성 프로그램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VisualStudio 2022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598488"/>
            <a:ext cx="10972798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프로젝트 개요</a:t>
            </a:r>
            <a:endParaRPr lang="ko-KR" altLang="en-US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 hasCustomPrompt="1"/>
          </p:nvPr>
        </p:nvSpPr>
        <p:spPr/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marL="342720" indent="-342720">
              <a:buClr>
                <a:srgbClr val="2929b8"/>
              </a:buClr>
              <a:buSzPct val="100000"/>
              <a:buChar char=""/>
              <a:defRPr/>
            </a:pPr>
            <a:r>
              <a:rPr lang="en-US" altLang="ko-KR">
                <a:solidFill>
                  <a:schemeClr val="tx1"/>
                </a:solidFill>
              </a:rPr>
              <a:t>C#</a:t>
            </a:r>
            <a:r>
              <a:rPr lang="ko-KR" altLang="en-US">
                <a:solidFill>
                  <a:schemeClr val="tx1"/>
                </a:solidFill>
              </a:rPr>
              <a:t> 프로그램으로 보기쉽고 편리한 </a:t>
            </a:r>
            <a:r>
              <a:rPr lang="en-US" altLang="ko-KR">
                <a:solidFill>
                  <a:schemeClr val="tx1"/>
                </a:solidFill>
              </a:rPr>
              <a:t>Kiosk</a:t>
            </a:r>
            <a:r>
              <a:rPr lang="ko-KR" altLang="en-US">
                <a:solidFill>
                  <a:schemeClr val="tx1"/>
                </a:solidFill>
              </a:rPr>
              <a:t> 구성 구현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Clr>
                <a:srgbClr val="2929b8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</a:rPr>
              <a:t>	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장바구니 기능</a:t>
            </a:r>
            <a:endParaRPr lang="ko-KR" altLang="en-US">
              <a:solidFill>
                <a:schemeClr val="tx1"/>
              </a:solidFill>
            </a:endParaRPr>
          </a:p>
          <a:p>
            <a:pPr marL="342720" indent="-342720">
              <a:buClr>
                <a:srgbClr val="2929b8"/>
              </a:buClr>
              <a:buSzPct val="100000"/>
              <a:buChar char=""/>
              <a:defRPr/>
            </a:pPr>
            <a:r>
              <a:rPr lang="ko-KR" altLang="en-US">
                <a:solidFill>
                  <a:schemeClr val="tx1"/>
                </a:solidFill>
              </a:rPr>
              <a:t> 주문관리 프로그램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Clr>
                <a:srgbClr val="2929b8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</a:rPr>
              <a:t>	</a:t>
            </a:r>
            <a:r>
              <a:rPr lang="en-US" altLang="ko-KR">
                <a:solidFill>
                  <a:schemeClr val="tx1"/>
                </a:solidFill>
              </a:rPr>
              <a:t>- db</a:t>
            </a:r>
            <a:r>
              <a:rPr lang="ko-KR" altLang="en-US">
                <a:solidFill>
                  <a:schemeClr val="tx1"/>
                </a:solidFill>
              </a:rPr>
              <a:t>활용</a:t>
            </a:r>
            <a:r>
              <a:rPr lang="en-US" altLang="ko-KR">
                <a:solidFill>
                  <a:schemeClr val="tx1"/>
                </a:solidFill>
              </a:rPr>
              <a:t>(OracleDB)</a:t>
            </a:r>
            <a:endParaRPr lang="en-US" altLang="ko-KR">
              <a:solidFill>
                <a:schemeClr val="tx1"/>
              </a:solidFill>
            </a:endParaRPr>
          </a:p>
          <a:p>
            <a:pPr>
              <a:buClr>
                <a:srgbClr val="2929b8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</a:rPr>
              <a:t>	-</a:t>
            </a:r>
            <a:r>
              <a:rPr lang="ko-KR" altLang="en-US">
                <a:solidFill>
                  <a:schemeClr val="tx1"/>
                </a:solidFill>
              </a:rPr>
              <a:t>주문목록품목 </a:t>
            </a:r>
            <a:r>
              <a:rPr lang="en-US" altLang="ko-KR">
                <a:solidFill>
                  <a:schemeClr val="tx1"/>
                </a:solidFill>
              </a:rPr>
              <a:t>insert,update,delete</a:t>
            </a:r>
            <a:r>
              <a:rPr lang="ko-KR" altLang="en-US">
                <a:solidFill>
                  <a:schemeClr val="tx1"/>
                </a:solidFill>
              </a:rPr>
              <a:t> 기능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Clr>
                <a:srgbClr val="2929b8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</a:rPr>
              <a:t>	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19349" y="4471358"/>
            <a:ext cx="2521932" cy="3654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2542710" y="463986"/>
            <a:ext cx="7837714" cy="1143000"/>
          </a:xfrm>
        </p:spPr>
        <p:txBody>
          <a:bodyPr vert="horz" lIns="91440" tIns="45720" rIns="91440" bIns="45720" anchor="ctr"/>
          <a:lstStyle/>
          <a:p>
            <a:pPr algn="ctr">
              <a:defRPr/>
            </a:pPr>
            <a:r>
              <a:rPr lang="ko-KR" altLang="en-US"/>
              <a:t>프로젝트 계획과정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sz="quarter" idx="14" hasCustomPrompt="1"/>
          </p:nvPr>
        </p:nvSpPr>
        <p:spPr>
          <a:xfrm>
            <a:off x="3495181" y="1606985"/>
            <a:ext cx="2600819" cy="3429009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342720" indent="-342720">
              <a:buClr>
                <a:schemeClr val="accent2"/>
              </a:buClr>
              <a:buChar char=""/>
              <a:defRPr/>
            </a:pPr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None/>
              <a:defRPr/>
            </a:pP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마인드맵</a:t>
            </a:r>
            <a:endParaRPr lang="ko-KR" altLang="en-US">
              <a:solidFill>
                <a:schemeClr val="tx1"/>
              </a:solidFill>
            </a:endParaRPr>
          </a:p>
          <a:p>
            <a:pPr marL="266700" indent="-306700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lang="ko-KR" altLang="en-US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요구사항정의서</a:t>
            </a:r>
            <a:endParaRPr xmlns:mc="http://schemas.openxmlformats.org/markup-compatibility/2006" xmlns:hp="http://schemas.haansoft.com/office/presentation/8.0" lang="ko-KR" altLang="en-US" b="0" i="0" u="none" strike="noStrike" kern="1200" cap="none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6700" indent="-306700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lang="ko-KR" altLang="en-US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기능명세서</a:t>
            </a:r>
            <a:r>
              <a:rPr xmlns:mc="http://schemas.openxmlformats.org/markup-compatibility/2006" xmlns:hp="http://schemas.haansoft.com/office/presentation/8.0" lang="en-US" altLang="ko-KR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xmlns:mc="http://schemas.openxmlformats.org/markup-compatibility/2006" xmlns:hp="http://schemas.haansoft.com/office/presentation/8.0" lang="en-US" altLang="ko-KR" b="0" i="0" u="none" strike="noStrike" kern="1200" cap="none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"/>
          <p:cNvSpPr/>
          <p:nvPr/>
        </p:nvSpPr>
        <p:spPr>
          <a:xfrm>
            <a:off x="6969980" y="1606986"/>
            <a:ext cx="2600819" cy="3429009"/>
          </a:xfrm>
          <a:prstGeom prst="rect">
            <a:avLst/>
          </a:prstGeom>
        </p:spPr>
        <p:txBody>
          <a:bodyPr vert="horz" lIns="91440" tIns="45720" rIns="91440" bIns="45720"/>
          <a:p>
            <a:pPr marL="302720" indent="-342720" algn="l" defTabSz="9144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Char char=""/>
              <a:defRPr/>
            </a:pPr>
            <a:r>
              <a:rPr xmlns:mc="http://schemas.openxmlformats.org/markup-compatibility/2006" xmlns:hp="http://schemas.haansoft.com/office/presentation/8.0" lang="ko-KR" altLang="en-US" sz="24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설계</a:t>
            </a:r>
            <a:endParaRPr xmlns:mc="http://schemas.openxmlformats.org/markup-compatibility/2006" xmlns:hp="http://schemas.haansoft.com/office/presentation/8.0" lang="ko-KR" altLang="en-US" sz="2400" b="0" i="0" u="none" strike="noStrike" kern="1200" cap="none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6700" indent="-3067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4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-ER</a:t>
            </a:r>
            <a:r>
              <a:rPr xmlns:mc="http://schemas.openxmlformats.org/markup-compatibility/2006" xmlns:hp="http://schemas.haansoft.com/office/presentation/8.0" lang="ko-KR" altLang="en-US" sz="24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다이어그램</a:t>
            </a:r>
            <a:endParaRPr xmlns:mc="http://schemas.openxmlformats.org/markup-compatibility/2006" xmlns:hp="http://schemas.haansoft.com/office/presentation/8.0" lang="ko-KR" altLang="en-US" sz="2400" b="0" i="0" u="none" strike="noStrike" kern="1200" cap="none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66700" indent="-3067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mn-ea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4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-UI</a:t>
            </a:r>
            <a:r>
              <a:rPr xmlns:mc="http://schemas.openxmlformats.org/markup-compatibility/2006" xmlns:hp="http://schemas.haansoft.com/office/presentation/8.0" lang="ko-KR" altLang="en-US" sz="24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설계</a:t>
            </a:r>
            <a:endParaRPr xmlns:mc="http://schemas.openxmlformats.org/markup-compatibility/2006" xmlns:hp="http://schemas.haansoft.com/office/presentation/8.0" lang="ko-KR" altLang="en-US" sz="2400" b="0" i="0" u="none" strike="noStrike" kern="1200" cap="none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2542710" y="463986"/>
            <a:ext cx="7837714" cy="1143000"/>
          </a:xfrm>
        </p:spPr>
        <p:txBody>
          <a:bodyPr vert="horz" lIns="91440" tIns="45720" rIns="91440" bIns="45720" anchor="ctr"/>
          <a:lstStyle/>
          <a:p>
            <a:pPr algn="ctr">
              <a:defRPr/>
            </a:pPr>
            <a:r>
              <a:rPr lang="ko-KR" altLang="en-US"/>
              <a:t>기획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5701" y="1502212"/>
            <a:ext cx="8816998" cy="5133466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667875" y="1502212"/>
            <a:ext cx="2419350" cy="6390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  <a:defRPr/>
            </a:pPr>
            <a:r>
              <a:rPr lang="ko-KR" altLang="en-US"/>
              <a:t>요구사항 작성내용을 </a:t>
            </a:r>
            <a:endParaRPr lang="ko-KR" altLang="en-US"/>
          </a:p>
          <a:p>
            <a:pPr>
              <a:defRPr/>
            </a:pPr>
            <a:r>
              <a:rPr lang="ko-KR" altLang="en-US"/>
              <a:t>마인드맵으로 정리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2177143" y="0"/>
            <a:ext cx="7837714" cy="1143000"/>
          </a:xfrm>
        </p:spPr>
        <p:txBody>
          <a:bodyPr vert="horz" lIns="91440" tIns="45720" rIns="91440" bIns="45720" anchor="ctr"/>
          <a:lstStyle/>
          <a:p>
            <a:pPr algn="ctr">
              <a:defRPr/>
            </a:pPr>
            <a:r>
              <a:rPr lang="ko-KR" altLang="en-US"/>
              <a:t>설계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1632755" y="1143000"/>
            <a:ext cx="2419350" cy="3636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요구사항정의서 작성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2755" y="1506618"/>
            <a:ext cx="8926490" cy="5172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2542710" y="225861"/>
            <a:ext cx="7837714" cy="1143000"/>
          </a:xfrm>
        </p:spPr>
        <p:txBody>
          <a:bodyPr vert="horz" lIns="91440" tIns="45720" rIns="91440" bIns="45720" anchor="ctr"/>
          <a:lstStyle/>
          <a:p>
            <a:pPr algn="ctr">
              <a:defRPr/>
            </a:pPr>
            <a:r>
              <a:rPr lang="ko-KR" altLang="en-US"/>
              <a:t>설계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10126356" y="1768911"/>
            <a:ext cx="2305050" cy="867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/>
              <a:t>MYSQL Workbench</a:t>
            </a:r>
            <a:endParaRPr lang="en-US" altLang="ko-KR" sz="1700"/>
          </a:p>
          <a:p>
            <a:pPr>
              <a:defRPr/>
            </a:pPr>
            <a:r>
              <a:rPr lang="ko-KR" altLang="en-US" sz="1700"/>
              <a:t>데이터베이스 설계</a:t>
            </a:r>
            <a:endParaRPr lang="ko-KR" altLang="en-US" sz="1700"/>
          </a:p>
          <a:p>
            <a:pPr>
              <a:defRPr/>
            </a:pPr>
            <a:r>
              <a:rPr lang="en-US" altLang="ko-KR" sz="1700"/>
              <a:t>-ER</a:t>
            </a:r>
            <a:r>
              <a:rPr lang="ko-KR" altLang="en-US" sz="1700"/>
              <a:t>다이어그램</a:t>
            </a:r>
            <a:endParaRPr lang="ko-KR" altLang="en-US" sz="17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96778" y="1368861"/>
            <a:ext cx="7329578" cy="499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209549" y="53711"/>
            <a:ext cx="2628900" cy="3660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메인화면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549" y="419384"/>
            <a:ext cx="3681874" cy="6438616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4400550" y="54544"/>
            <a:ext cx="2628900" cy="3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상품관리화면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00550" y="633139"/>
            <a:ext cx="7678222" cy="6011105"/>
          </a:xfrm>
          <a:prstGeom prst="rect">
            <a:avLst/>
          </a:prstGeom>
        </p:spPr>
      </p:pic>
      <p:sp>
        <p:nvSpPr>
          <p:cNvPr id="19" name=""/>
          <p:cNvSpPr/>
          <p:nvPr/>
        </p:nvSpPr>
        <p:spPr>
          <a:xfrm>
            <a:off x="2552400" y="6516000"/>
            <a:ext cx="1180800" cy="342000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cxnSp>
        <p:nvCxnSpPr>
          <p:cNvPr id="20" name=""/>
          <p:cNvCxnSpPr>
            <a:stCxn id="19" idx="6"/>
          </p:cNvCxnSpPr>
          <p:nvPr/>
        </p:nvCxnSpPr>
        <p:spPr>
          <a:xfrm>
            <a:off x="3733200" y="6687000"/>
            <a:ext cx="457800" cy="0"/>
          </a:xfrm>
          <a:prstGeom prst="line">
            <a:avLst/>
          </a:prstGeom>
          <a:ln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>
            <a:off x="2561994" y="5058007"/>
            <a:ext cx="3258014" cy="0"/>
          </a:xfrm>
          <a:prstGeom prst="line">
            <a:avLst/>
          </a:prstGeom>
          <a:ln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/>
          <p:nvPr/>
        </p:nvCxnSpPr>
        <p:spPr>
          <a:xfrm>
            <a:off x="4191000" y="3429000"/>
            <a:ext cx="209550" cy="0"/>
          </a:xfrm>
          <a:prstGeom prst="straightConnector1">
            <a:avLst/>
          </a:prstGeom>
          <a:ln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고리">
  <a:themeElements>
    <a:clrScheme name="고리">
      <a:dk1>
        <a:sysClr val="windowText" lastClr="000000"/>
      </a:dk1>
      <a:lt1>
        <a:sysClr val="window" lastClr="ffffff"/>
      </a:lt1>
      <a:dk2>
        <a:srgbClr val="8e93a8"/>
      </a:dk2>
      <a:lt2>
        <a:srgbClr val="eff8ff"/>
      </a:lt2>
      <a:accent1>
        <a:srgbClr val="28ced6"/>
      </a:accent1>
      <a:accent2>
        <a:srgbClr val="5353d9"/>
      </a:accent2>
      <a:accent3>
        <a:srgbClr val="b77dd1"/>
      </a:accent3>
      <a:accent4>
        <a:srgbClr val="e14b4f"/>
      </a:accent4>
      <a:accent5>
        <a:srgbClr val="f8b124"/>
      </a:accent5>
      <a:accent6>
        <a:srgbClr val="4cb733"/>
      </a:accent6>
      <a:hlink>
        <a:srgbClr val="b06602"/>
      </a:hlink>
      <a:folHlink>
        <a:srgbClr val="266335"/>
      </a:folHlink>
    </a:clrScheme>
    <a:fontScheme name="고리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고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177</ep:Words>
  <ep:PresentationFormat>화면 슬라이드 쇼(4:3)</ep:PresentationFormat>
  <ep:Paragraphs>90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고리</vt:lpstr>
      <vt:lpstr>C#을 이용한  키오스크 프로그램 구현</vt:lpstr>
      <vt:lpstr>목     차</vt:lpstr>
      <vt:lpstr>활용 도구</vt:lpstr>
      <vt:lpstr>프로젝트 개요</vt:lpstr>
      <vt:lpstr>프로젝트 계획과정</vt:lpstr>
      <vt:lpstr>기획</vt:lpstr>
      <vt:lpstr>설계</vt:lpstr>
      <vt:lpstr>설계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느낀점/개선사항</vt:lpstr>
      <vt:lpstr>감사 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2023-02-27T06:56:36.379</dcterms:created>
  <dc:creator>User</dc:creator>
  <cp:lastModifiedBy>User</cp:lastModifiedBy>
  <dcterms:modified xsi:type="dcterms:W3CDTF">2023-05-11T07:55:42.898</dcterms:modified>
  <cp:revision>119</cp:revision>
  <dc:title>Visual Studio Code를 활용한 홈페이지 만들기</dc:title>
  <cp:version>0906.0100.01</cp:version>
</cp:coreProperties>
</file>