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63"/>
    <p:restoredTop sz="96391"/>
  </p:normalViewPr>
  <p:slideViewPr>
    <p:cSldViewPr snapToGrid="0" snapToObjects="1">
      <p:cViewPr varScale="1">
        <p:scale>
          <a:sx n="109" d="100"/>
          <a:sy n="109" d="100"/>
        </p:scale>
        <p:origin x="1068" y="9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995575" y="1836073"/>
            <a:ext cx="7459894" cy="957706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PYTHON</a:t>
            </a:r>
            <a:r>
              <a:rPr lang="ko-KR" altLang="en-US"/>
              <a:t>을 이용한 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웹크롤링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242" y="4565967"/>
            <a:ext cx="3688227" cy="1752600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Web</a:t>
            </a:r>
            <a:r>
              <a:rPr lang="ko-KR" altLang="en-US"/>
              <a:t> 기반 인공지능 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개발자 과정 교육생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-</a:t>
            </a:r>
            <a:r>
              <a:rPr lang="ko-KR" altLang="en-US"/>
              <a:t>장호성</a:t>
            </a: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r>
              <a:rPr lang="ko-KR" altLang="en-US" dirty="0"/>
              <a:t>엑셀파일로 결과 출력</a:t>
            </a:r>
          </a:p>
          <a:p>
            <a:pPr marL="266700" indent="-306700">
              <a:buFont typeface="Wingdings"/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r>
              <a:rPr lang="en-US" altLang="ko-KR" dirty="0"/>
              <a:t>Flask</a:t>
            </a:r>
            <a:r>
              <a:rPr lang="ko-KR" altLang="en-US" dirty="0"/>
              <a:t> 활용 </a:t>
            </a:r>
            <a:r>
              <a:rPr lang="en-US" altLang="ko-KR" dirty="0" err="1"/>
              <a:t>Chrom</a:t>
            </a:r>
            <a:r>
              <a:rPr lang="ko-KR" altLang="en-US" dirty="0"/>
              <a:t>환경에서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1766" y="1355490"/>
            <a:ext cx="3711156" cy="36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엑셀 파일로 결과 출력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766" y="1859488"/>
            <a:ext cx="3429478" cy="3429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91946" y="1714725"/>
            <a:ext cx="31571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라이브러리 </a:t>
            </a:r>
            <a:r>
              <a:rPr lang="en-US" altLang="ko-KR"/>
              <a:t>openpyxl</a:t>
            </a:r>
            <a:r>
              <a:rPr lang="ko-KR" altLang="en-US"/>
              <a:t> 사용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1766" y="2202436"/>
            <a:ext cx="6916115" cy="4210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516" y="1744153"/>
            <a:ext cx="3765071" cy="35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엑셀 출력 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516" y="2466569"/>
            <a:ext cx="6304609" cy="143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응용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25F2-CBD8-19C3-C6BD-AA22106D86A5}"/>
              </a:ext>
            </a:extLst>
          </p:cNvPr>
          <p:cNvSpPr txBox="1"/>
          <p:nvPr/>
        </p:nvSpPr>
        <p:spPr>
          <a:xfrm>
            <a:off x="1406769" y="1538654"/>
            <a:ext cx="53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 활용 </a:t>
            </a:r>
            <a:r>
              <a:rPr lang="en-US" altLang="ko-KR" dirty="0" err="1"/>
              <a:t>Chrom</a:t>
            </a:r>
            <a:r>
              <a:rPr lang="ko-KR" altLang="en-US" dirty="0"/>
              <a:t>환경에서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1EDB7-9DB7-309B-8AF7-A1EA28B6E23B}"/>
              </a:ext>
            </a:extLst>
          </p:cNvPr>
          <p:cNvSpPr txBox="1"/>
          <p:nvPr/>
        </p:nvSpPr>
        <p:spPr>
          <a:xfrm>
            <a:off x="9355014" y="2349695"/>
            <a:ext cx="271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보험료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자동으로 연금계산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9B79C2-612F-E623-5D98-0E68243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7" y="1907987"/>
            <a:ext cx="7948247" cy="4800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0383-8915-53E7-C7B2-E588CF30F4DF}"/>
              </a:ext>
            </a:extLst>
          </p:cNvPr>
          <p:cNvSpPr txBox="1"/>
          <p:nvPr/>
        </p:nvSpPr>
        <p:spPr>
          <a:xfrm>
            <a:off x="365913" y="1485900"/>
            <a:ext cx="523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 가져오기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E2BE21-50FB-452F-0C81-A1D13779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2190577"/>
            <a:ext cx="11403016" cy="2935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7823FA-0385-1AFD-354E-9B9F1C3BD207}"/>
              </a:ext>
            </a:extLst>
          </p:cNvPr>
          <p:cNvSpPr txBox="1"/>
          <p:nvPr/>
        </p:nvSpPr>
        <p:spPr>
          <a:xfrm>
            <a:off x="7339712" y="3121861"/>
            <a:ext cx="40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  <a:r>
              <a:rPr lang="en-US" altLang="ko-KR" dirty="0" err="1"/>
              <a:t>insu</a:t>
            </a:r>
            <a:r>
              <a:rPr lang="en-US" altLang="ko-KR" dirty="0"/>
              <a:t>}</a:t>
            </a:r>
            <a:r>
              <a:rPr lang="ko-KR" altLang="en-US" dirty="0"/>
              <a:t>에 보험료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AFA60-915D-78E9-E539-D0BBB8A3FFF4}"/>
              </a:ext>
            </a:extLst>
          </p:cNvPr>
          <p:cNvSpPr txBox="1"/>
          <p:nvPr/>
        </p:nvSpPr>
        <p:spPr>
          <a:xfrm>
            <a:off x="1459671" y="2657469"/>
            <a:ext cx="50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ko-KR" altLang="en-US" dirty="0"/>
              <a:t>함수 </a:t>
            </a:r>
            <a:r>
              <a:rPr lang="en-US" altLang="ko-KR" dirty="0"/>
              <a:t>def </a:t>
            </a:r>
            <a:r>
              <a:rPr lang="ko-KR" altLang="en-US" dirty="0"/>
              <a:t>사용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C4CC3-247F-41B5-1A2F-04A51090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71" y="1876472"/>
            <a:ext cx="5001323" cy="458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70DB5-0211-8A47-28C5-298520649D49}"/>
              </a:ext>
            </a:extLst>
          </p:cNvPr>
          <p:cNvSpPr txBox="1"/>
          <p:nvPr/>
        </p:nvSpPr>
        <p:spPr>
          <a:xfrm>
            <a:off x="1461171" y="1389185"/>
            <a:ext cx="321633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플라스크 라이브러리를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9D593-A0A2-78B3-0A69-D74C3D5A32BE}"/>
              </a:ext>
            </a:extLst>
          </p:cNvPr>
          <p:cNvSpPr txBox="1"/>
          <p:nvPr/>
        </p:nvSpPr>
        <p:spPr>
          <a:xfrm>
            <a:off x="6576646" y="2101341"/>
            <a:ext cx="33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def </a:t>
            </a:r>
            <a:r>
              <a:rPr lang="en-US" altLang="ko-KR" dirty="0" err="1">
                <a:sym typeface="Wingdings" panose="05000000000000000000" pitchFamily="2" charset="2"/>
              </a:rPr>
              <a:t>dusrma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ds</a:t>
            </a:r>
            <a:r>
              <a:rPr lang="ko-KR" altLang="en-US" dirty="0">
                <a:sym typeface="Wingdings" panose="05000000000000000000" pitchFamily="2" charset="2"/>
              </a:rPr>
              <a:t>로 지정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26229-B6F6-17D1-F94D-D25C55C7AEBE}"/>
              </a:ext>
            </a:extLst>
          </p:cNvPr>
          <p:cNvSpPr txBox="1"/>
          <p:nvPr/>
        </p:nvSpPr>
        <p:spPr>
          <a:xfrm>
            <a:off x="6576646" y="4809345"/>
            <a:ext cx="24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form </a:t>
            </a:r>
            <a:r>
              <a:rPr lang="ko-KR" altLang="en-US" dirty="0"/>
              <a:t>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E3FF-B3A1-AD81-D94F-655B8A4694CB}"/>
              </a:ext>
            </a:extLst>
          </p:cNvPr>
          <p:cNvSpPr txBox="1"/>
          <p:nvPr/>
        </p:nvSpPr>
        <p:spPr>
          <a:xfrm>
            <a:off x="773723" y="1214824"/>
            <a:ext cx="461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Chrom</a:t>
            </a:r>
            <a:r>
              <a:rPr lang="ko-KR" altLang="en-US" dirty="0"/>
              <a:t>환경에서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65B1D-D18E-368B-385D-CC160F55403A}"/>
              </a:ext>
            </a:extLst>
          </p:cNvPr>
          <p:cNvSpPr txBox="1"/>
          <p:nvPr/>
        </p:nvSpPr>
        <p:spPr>
          <a:xfrm>
            <a:off x="8554915" y="5111890"/>
            <a:ext cx="391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ko-KR" altLang="en-US" dirty="0"/>
              <a:t>보험료 입력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3224E-0AE8-3C7F-6FC3-D3A19828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" y="1561444"/>
            <a:ext cx="7702061" cy="524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306023" y="1714495"/>
            <a:ext cx="7839569" cy="3429009"/>
          </a:xfrm>
        </p:spPr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 algn="ctr">
              <a:buNone/>
              <a:defRPr/>
            </a:pPr>
            <a:endParaRPr lang="ko-KR" altLang="en-US" sz="8000">
              <a:solidFill>
                <a:srgbClr val="c000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306023" y="1714495"/>
            <a:ext cx="7839569" cy="3429009"/>
          </a:xfrm>
        </p:spPr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 algn="ctr">
              <a:buNone/>
              <a:defRPr/>
            </a:pPr>
            <a:r>
              <a:rPr lang="ko-KR" altLang="en-US" sz="8000">
                <a:solidFill>
                  <a:srgbClr val="c00000"/>
                </a:solidFill>
              </a:rPr>
              <a:t>감사합니다</a:t>
            </a:r>
            <a:endParaRPr lang="ko-KR" altLang="en-US" sz="8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7143" y="70099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5000"/>
              <a:t>목     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688201" y="2077447"/>
            <a:ext cx="2815596" cy="3429009"/>
          </a:xfrm>
        </p:spPr>
        <p:txBody>
          <a:bodyPr/>
          <a:lstStyle/>
          <a:p>
            <a:pPr>
              <a:defRPr/>
            </a:pPr>
            <a:r>
              <a:rPr lang="ko-KR" altLang="en-US" sz="2700"/>
              <a:t>분석 도구</a:t>
            </a:r>
          </a:p>
          <a:p>
            <a:pPr>
              <a:defRPr/>
            </a:pPr>
            <a:r>
              <a:rPr lang="ko-KR" altLang="en-US" sz="2700"/>
              <a:t>분석 동기</a:t>
            </a:r>
          </a:p>
          <a:p>
            <a:pPr>
              <a:defRPr/>
            </a:pPr>
            <a:r>
              <a:rPr lang="ko-KR" altLang="en-US" sz="2700"/>
              <a:t>코드 분석</a:t>
            </a:r>
          </a:p>
          <a:p>
            <a:pPr>
              <a:buNone/>
              <a:defRPr/>
            </a:pPr>
            <a:r>
              <a:rPr lang="ko-KR" altLang="en-US" sz="2700"/>
              <a:t>	 </a:t>
            </a:r>
            <a:r>
              <a:rPr lang="en-US" altLang="ko-KR" sz="2700"/>
              <a:t>-</a:t>
            </a:r>
            <a:r>
              <a:rPr lang="ko-KR" altLang="en-US" sz="2700"/>
              <a:t>응용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분석 도구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1281" y="2571747"/>
            <a:ext cx="3435786" cy="171450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349" y="2576393"/>
            <a:ext cx="2286319" cy="170521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24869" y="2676420"/>
            <a:ext cx="1629002" cy="15051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84898" y="2647841"/>
            <a:ext cx="1810002" cy="156231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819349" y="4471358"/>
            <a:ext cx="2521932" cy="365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701950" y="4654076"/>
            <a:ext cx="3182948" cy="3654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8753279" y="4652333"/>
            <a:ext cx="2572182" cy="36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Chrome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226735" y="4652333"/>
            <a:ext cx="3182948" cy="36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Excel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19348" y="4654076"/>
            <a:ext cx="3182948" cy="36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Visual studio code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분석 주제 및 동기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63769" y="1362815"/>
            <a:ext cx="11403623" cy="4273054"/>
          </a:xfrm>
        </p:spPr>
        <p:txBody>
          <a:bodyPr/>
          <a:lstStyle/>
          <a:p>
            <a:pPr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ko-KR" altLang="en-US" dirty="0"/>
              <a:t>주제 </a:t>
            </a:r>
            <a:r>
              <a:rPr lang="en-US" altLang="ko-KR" dirty="0"/>
              <a:t>:</a:t>
            </a:r>
            <a:r>
              <a:rPr lang="ko-KR" altLang="en-US" dirty="0"/>
              <a:t>  국민연금 지급예상액 분석</a:t>
            </a: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국민 연금에 가입하고 일정기간 이상 납부하여 </a:t>
            </a:r>
            <a:r>
              <a:rPr lang="en-US" altLang="ko-KR" dirty="0"/>
              <a:t>60</a:t>
            </a:r>
            <a:r>
              <a:rPr lang="ko-KR" altLang="en-US" dirty="0"/>
              <a:t>세 이상이면 노령연금을 지급받는데 입금한 연금 금액과 입금 연차별로 받는 월 연금액수가 달라 알아보기가 힘들다 </a:t>
            </a:r>
            <a:r>
              <a:rPr lang="en-US" altLang="ko-KR" dirty="0"/>
              <a:t>.</a:t>
            </a:r>
            <a:r>
              <a:rPr lang="ko-KR" altLang="en-US" dirty="0"/>
              <a:t> 그래서 알아보기 쉽게 웹페이지에 있는 자료를 </a:t>
            </a:r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웹크롤링하여</a:t>
            </a:r>
            <a:r>
              <a:rPr lang="ko-KR" altLang="en-US" dirty="0"/>
              <a:t> 여러가지 방식으로 분석하게 되었다</a:t>
            </a:r>
            <a:r>
              <a:rPr lang="en-US" altLang="ko-KR" dirty="0"/>
              <a:t>.</a:t>
            </a:r>
          </a:p>
          <a:p>
            <a:pPr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6849" y="549712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2400" dirty="0"/>
              <a:t>분석 참고 자료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DACC7-50E7-1618-3D09-707035F6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4" y="1521069"/>
            <a:ext cx="4300544" cy="5336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125EA-5704-B2E4-3CD6-217524635252}"/>
              </a:ext>
            </a:extLst>
          </p:cNvPr>
          <p:cNvSpPr txBox="1"/>
          <p:nvPr/>
        </p:nvSpPr>
        <p:spPr>
          <a:xfrm>
            <a:off x="8572500" y="1855177"/>
            <a:ext cx="230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국민연금공단 </a:t>
            </a:r>
            <a:endParaRPr lang="en-US" altLang="ko-KR" dirty="0"/>
          </a:p>
          <a:p>
            <a:r>
              <a:rPr lang="ko-KR" altLang="en-US" dirty="0"/>
              <a:t>예상연금 간단계산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0868E-290F-C060-B6A0-F31C6F432F11}"/>
              </a:ext>
            </a:extLst>
          </p:cNvPr>
          <p:cNvSpPr txBox="1"/>
          <p:nvPr/>
        </p:nvSpPr>
        <p:spPr>
          <a:xfrm>
            <a:off x="8620616" y="2455341"/>
            <a:ext cx="334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https://www.nps.or.kr/jsppage/app/etc/simpleExpect.jsp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웹 크롤링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4974" y="1726181"/>
            <a:ext cx="9084693" cy="36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Clr>
                <a:srgbClr val="264C72"/>
              </a:buClr>
              <a:buFont typeface="Wingdings"/>
              <a:buNone/>
              <a:defRPr/>
            </a:pPr>
            <a:r>
              <a:rPr lang="ko-KR" altLang="en-US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6C85AE-1A54-26B3-83D3-45B69983C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424"/>
            <a:ext cx="12192000" cy="431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0497" y="1941195"/>
            <a:ext cx="3814992" cy="723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0497" y="1493719"/>
            <a:ext cx="2324425" cy="44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/>
              <a:t> 라이브러리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0497" y="2781408"/>
            <a:ext cx="981497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BeautifulSoup : </a:t>
            </a:r>
            <a:r>
              <a:rPr lang="ko-KR" altLang="en-US"/>
              <a:t>웹페이지의 정보를 쉽게 스크랩할 수 있도록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0497" y="3149073"/>
            <a:ext cx="9902406" cy="64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requests : </a:t>
            </a:r>
            <a:r>
              <a:rPr lang="ko-KR" altLang="en-US"/>
              <a:t>파이썬에서 </a:t>
            </a:r>
            <a:r>
              <a:rPr lang="en-US" altLang="ko-KR"/>
              <a:t>HTTP</a:t>
            </a:r>
            <a:r>
              <a:rPr lang="ko-KR" altLang="en-US"/>
              <a:t>를 호출할때 사용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ex)request.get()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0497" y="4000511"/>
            <a:ext cx="3369694" cy="44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URL </a:t>
            </a:r>
            <a:r>
              <a:rPr lang="ko-KR" altLang="en-US" sz="2400"/>
              <a:t>및 </a:t>
            </a:r>
            <a:r>
              <a:rPr lang="en-US" altLang="ko-KR" sz="2400"/>
              <a:t>HTTP</a:t>
            </a:r>
            <a:r>
              <a:rPr lang="ko-KR" altLang="en-US" sz="2400"/>
              <a:t> 호출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0497" y="4446270"/>
            <a:ext cx="10646434" cy="909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80497" y="5500238"/>
            <a:ext cx="7119218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insu</a:t>
            </a:r>
            <a:r>
              <a:rPr lang="ko-KR" altLang="en-US"/>
              <a:t>는 소득기준 </a:t>
            </a:r>
            <a:r>
              <a:rPr lang="en-US" altLang="ko-KR"/>
              <a:t>100</a:t>
            </a:r>
            <a:r>
              <a:rPr lang="ko-KR" altLang="en-US"/>
              <a:t>만원을 기준 </a:t>
            </a:r>
            <a:r>
              <a:rPr lang="en-US" altLang="ko-KR"/>
              <a:t>90000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518" y="2102779"/>
            <a:ext cx="10720296" cy="2149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3518" y="1610535"/>
            <a:ext cx="4969175" cy="35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연도별 연금값  찾기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518" y="4502809"/>
            <a:ext cx="10720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html</a:t>
            </a:r>
            <a:r>
              <a:rPr lang="ko-KR" altLang="en-US" dirty="0"/>
              <a:t> 변수에 할당된 </a:t>
            </a:r>
            <a:r>
              <a:rPr lang="ko-KR" altLang="en-US" dirty="0" err="1"/>
              <a:t>BeautifulSoup</a:t>
            </a:r>
            <a:r>
              <a:rPr lang="ko-KR" altLang="en-US" dirty="0"/>
              <a:t> 객체 안에서 &lt;</a:t>
            </a:r>
            <a:r>
              <a:rPr lang="ko-KR" altLang="en-US" dirty="0" err="1"/>
              <a:t>dt</a:t>
            </a:r>
            <a:r>
              <a:rPr lang="ko-KR" altLang="en-US" dirty="0"/>
              <a:t>&gt; 태그 중 </a:t>
            </a:r>
            <a:r>
              <a:rPr lang="ko-KR" altLang="en-US" dirty="0" err="1"/>
              <a:t>class</a:t>
            </a:r>
            <a:r>
              <a:rPr lang="ko-KR" altLang="en-US" dirty="0"/>
              <a:t> 속성이 "th1_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th</a:t>
            </a:r>
            <a:r>
              <a:rPr lang="en-US" altLang="ko-KR" dirty="0"/>
              <a:t>()</a:t>
            </a:r>
            <a:r>
              <a:rPr lang="ko-KR" altLang="en-US" dirty="0"/>
              <a:t>"인 태그를 찾고 태그의 다음 요소로 위치한 &lt;</a:t>
            </a:r>
            <a:r>
              <a:rPr lang="ko-KR" altLang="en-US" dirty="0" err="1"/>
              <a:t>dd</a:t>
            </a:r>
            <a:r>
              <a:rPr lang="ko-KR" altLang="en-US" dirty="0"/>
              <a:t>&gt; 태그를 찾은 후 그 안에 있는 &lt;</a:t>
            </a:r>
            <a:r>
              <a:rPr lang="ko-KR" altLang="en-US" dirty="0" err="1"/>
              <a:t>span</a:t>
            </a:r>
            <a:r>
              <a:rPr lang="ko-KR" altLang="en-US" dirty="0"/>
              <a:t>&gt; 태그를 찾아 그 안에 있는 값을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6816" y="1610535"/>
            <a:ext cx="2462123" cy="35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연금값 출력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6816" y="2286007"/>
            <a:ext cx="8160619" cy="7430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6816" y="3246101"/>
            <a:ext cx="3522453" cy="36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연금값 </a:t>
            </a:r>
            <a:r>
              <a:rPr lang="en-US" altLang="ko-KR"/>
              <a:t>print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6816" y="4000511"/>
            <a:ext cx="10566462" cy="663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236</ep:Words>
  <ep:PresentationFormat>와이드스크린</ep:PresentationFormat>
  <ep:Paragraphs>61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교차</vt:lpstr>
      <vt:lpstr>PYTHON을 이용한  웹크롤링 분석</vt:lpstr>
      <vt:lpstr>목     차</vt:lpstr>
      <vt:lpstr>분석 도구</vt:lpstr>
      <vt:lpstr>분석 주제 및 동기</vt:lpstr>
      <vt:lpstr>분석 참고 자료</vt:lpstr>
      <vt:lpstr>웹 크롤링 코드</vt:lpstr>
      <vt:lpstr>웹 크롤링 상세</vt:lpstr>
      <vt:lpstr>웹 크롤링 상세</vt:lpstr>
      <vt:lpstr>웹 크롤링 상세</vt:lpstr>
      <vt:lpstr>웹 크롤링 응용</vt:lpstr>
      <vt:lpstr>웹 크롤링 응용</vt:lpstr>
      <vt:lpstr>웹 크롤링 응용</vt:lpstr>
      <vt:lpstr>웹 크롤링 응용</vt:lpstr>
      <vt:lpstr>웹 크롤링 응용</vt:lpstr>
      <vt:lpstr>웹 크롤링 응용</vt:lpstr>
      <vt:lpstr>웹 크롤링 응용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2023-01-05T06:08:56.000</dcterms:created>
  <dc:creator>User</dc:creator>
  <cp:lastModifiedBy>User</cp:lastModifiedBy>
  <dcterms:modified xsi:type="dcterms:W3CDTF">2023-01-06T06:44:28.153</dcterms:modified>
  <cp:revision>31</cp:revision>
  <dc:title>PYTHON을 이용한  웹크롤링 분석</dc:title>
  <cp:version>0906.0100.01</cp:version>
</cp:coreProperties>
</file>