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2" r:id="rId4"/>
    <p:sldId id="258" r:id="rId5"/>
    <p:sldId id="263" r:id="rId6"/>
    <p:sldId id="267" r:id="rId7"/>
    <p:sldId id="266" r:id="rId8"/>
    <p:sldId id="271" r:id="rId9"/>
    <p:sldId id="272" r:id="rId10"/>
    <p:sldId id="265" r:id="rId11"/>
  </p:sldIdLst>
  <p:sldSz cx="12192000" cy="6858000"/>
  <p:notesSz cx="6858000" cy="9144000"/>
  <p:embeddedFontLst>
    <p:embeddedFont>
      <p:font typeface="210 트리거 L" panose="02020603020101020101" pitchFamily="18" charset="-127"/>
      <p:regular r:id="rId13"/>
    </p:embeddedFont>
    <p:embeddedFont>
      <p:font typeface="a펜고딕B" panose="02020600000000000000" pitchFamily="18" charset="-127"/>
      <p:regular r:id="rId14"/>
    </p:embeddedFont>
    <p:embeddedFont>
      <p:font typeface="Rix비타민 M" panose="02020603020101020101" pitchFamily="18" charset="-127"/>
      <p:regular r:id="rId15"/>
    </p:embeddedFont>
    <p:embeddedFont>
      <p:font typeface="맑은 고딕" panose="020B0503020000020004" pitchFamily="50" charset="-127"/>
      <p:regular r:id="rId16"/>
      <p:bold r:id="rId1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1F4E79"/>
    <a:srgbClr val="2B6CA7"/>
    <a:srgbClr val="DAA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6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35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52794B-69D4-402A-9F5C-AEC88C4C47C1}" type="datetimeFigureOut">
              <a:rPr lang="ko-KR" altLang="en-US" smtClean="0"/>
              <a:pPr/>
              <a:t>2019-11-27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49701-1BFF-4B84-A6E7-ED43A5F0228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9110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60363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7497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tmp"/><Relationship Id="rId3" Type="http://schemas.openxmlformats.org/officeDocument/2006/relationships/image" Target="../media/image5.tmp"/><Relationship Id="rId7" Type="http://schemas.openxmlformats.org/officeDocument/2006/relationships/image" Target="../media/image9.tmp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tmp"/><Relationship Id="rId5" Type="http://schemas.openxmlformats.org/officeDocument/2006/relationships/image" Target="../media/image7.tmp"/><Relationship Id="rId4" Type="http://schemas.openxmlformats.org/officeDocument/2006/relationships/image" Target="../media/image6.tmp"/><Relationship Id="rId9" Type="http://schemas.openxmlformats.org/officeDocument/2006/relationships/image" Target="../media/image11.tmp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>
            <a:extLst>
              <a:ext uri="{FF2B5EF4-FFF2-40B4-BE49-F238E27FC236}">
                <a16:creationId xmlns:a16="http://schemas.microsoft.com/office/drawing/2014/main" id="{6CDFEF7A-78C8-4FF5-9ED4-A4C59D79E575}"/>
              </a:ext>
            </a:extLst>
          </p:cNvPr>
          <p:cNvSpPr/>
          <p:nvPr/>
        </p:nvSpPr>
        <p:spPr>
          <a:xfrm>
            <a:off x="3091173" y="803077"/>
            <a:ext cx="5745155" cy="5222868"/>
          </a:xfrm>
          <a:prstGeom prst="ellipse">
            <a:avLst/>
          </a:prstGeom>
          <a:solidFill>
            <a:srgbClr val="1F4E7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381D6F0B-9925-4275-8B4C-8B51E59E8A52}"/>
              </a:ext>
            </a:extLst>
          </p:cNvPr>
          <p:cNvSpPr/>
          <p:nvPr/>
        </p:nvSpPr>
        <p:spPr>
          <a:xfrm>
            <a:off x="4312355" y="4893733"/>
            <a:ext cx="417689" cy="417689"/>
          </a:xfrm>
          <a:prstGeom prst="ellipse">
            <a:avLst/>
          </a:prstGeom>
          <a:solidFill>
            <a:srgbClr val="1F4E7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10D6EC1C-6F5B-46F1-87B2-5FDB5B97D6C7}"/>
              </a:ext>
            </a:extLst>
          </p:cNvPr>
          <p:cNvSpPr/>
          <p:nvPr/>
        </p:nvSpPr>
        <p:spPr>
          <a:xfrm>
            <a:off x="7377285" y="1682044"/>
            <a:ext cx="225779" cy="225779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3FB9C9CF-F60B-4E1C-B2B3-429F90130B75}"/>
              </a:ext>
            </a:extLst>
          </p:cNvPr>
          <p:cNvSpPr/>
          <p:nvPr/>
        </p:nvSpPr>
        <p:spPr>
          <a:xfrm>
            <a:off x="7114817" y="4340575"/>
            <a:ext cx="750713" cy="750713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2FF3D1A2-9D88-4FC1-A74C-D3759D1533E4}"/>
              </a:ext>
            </a:extLst>
          </p:cNvPr>
          <p:cNvSpPr/>
          <p:nvPr/>
        </p:nvSpPr>
        <p:spPr>
          <a:xfrm>
            <a:off x="7670798" y="2054578"/>
            <a:ext cx="225779" cy="225779"/>
          </a:xfrm>
          <a:prstGeom prst="ellipse">
            <a:avLst/>
          </a:prstGeom>
          <a:solidFill>
            <a:srgbClr val="1F4E7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471614-D75E-42CD-869F-AA5A72D2C4E8}"/>
              </a:ext>
            </a:extLst>
          </p:cNvPr>
          <p:cNvSpPr txBox="1"/>
          <p:nvPr/>
        </p:nvSpPr>
        <p:spPr>
          <a:xfrm>
            <a:off x="4964073" y="4640912"/>
            <a:ext cx="3453712" cy="46166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FFC000"/>
                </a:solidFill>
                <a:latin typeface="210 트리거 L" panose="02020603020101020101" pitchFamily="18" charset="-127"/>
                <a:ea typeface="210 트리거 L" panose="02020603020101020101" pitchFamily="18" charset="-127"/>
              </a:rPr>
              <a:t>5</a:t>
            </a:r>
            <a:r>
              <a:rPr lang="ko-KR" altLang="en-US" sz="2400" dirty="0">
                <a:solidFill>
                  <a:srgbClr val="FFC000"/>
                </a:solidFill>
                <a:latin typeface="210 트리거 L" panose="02020603020101020101" pitchFamily="18" charset="-127"/>
                <a:ea typeface="210 트리거 L" panose="02020603020101020101" pitchFamily="18" charset="-127"/>
              </a:rPr>
              <a:t>조 어동져스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C5D0EF9-16B6-4A9E-A959-9240B55C4F7C}"/>
              </a:ext>
            </a:extLst>
          </p:cNvPr>
          <p:cNvSpPr txBox="1"/>
          <p:nvPr/>
        </p:nvSpPr>
        <p:spPr>
          <a:xfrm>
            <a:off x="3203691" y="2925745"/>
            <a:ext cx="5379172" cy="76944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ko-KR" altLang="en-US" sz="4400" i="1" dirty="0">
                <a:solidFill>
                  <a:srgbClr val="FFC000"/>
                </a:solidFill>
                <a:latin typeface="210 트리거 L" panose="02020603020101020101" pitchFamily="18" charset="-127"/>
                <a:ea typeface="210 트리거 L" panose="02020603020101020101" pitchFamily="18" charset="-127"/>
              </a:rPr>
              <a:t>묻고 전공진입으로 가</a:t>
            </a:r>
            <a:r>
              <a:rPr lang="en-US" altLang="ko-KR" sz="4400" i="1" dirty="0">
                <a:solidFill>
                  <a:srgbClr val="FFC000"/>
                </a:solidFill>
                <a:latin typeface="210 트리거 L" panose="02020603020101020101" pitchFamily="18" charset="-127"/>
                <a:ea typeface="210 트리거 L" panose="02020603020101020101" pitchFamily="18" charset="-127"/>
              </a:rPr>
              <a:t>!</a:t>
            </a:r>
            <a:endParaRPr lang="ko-KR" altLang="en-US" sz="4400" i="1" dirty="0">
              <a:solidFill>
                <a:srgbClr val="FFC000"/>
              </a:solidFill>
              <a:latin typeface="210 트리거 L" panose="02020603020101020101" pitchFamily="18" charset="-127"/>
              <a:ea typeface="210 트리거 L" panose="02020603020101020101" pitchFamily="18" charset="-127"/>
            </a:endParaRPr>
          </a:p>
        </p:txBody>
      </p:sp>
      <p:sp>
        <p:nvSpPr>
          <p:cNvPr id="12" name="이등변 삼각형 11">
            <a:extLst>
              <a:ext uri="{FF2B5EF4-FFF2-40B4-BE49-F238E27FC236}">
                <a16:creationId xmlns:a16="http://schemas.microsoft.com/office/drawing/2014/main" id="{FDC045F3-FF1B-45F0-A32E-A8D7EE09855B}"/>
              </a:ext>
            </a:extLst>
          </p:cNvPr>
          <p:cNvSpPr/>
          <p:nvPr/>
        </p:nvSpPr>
        <p:spPr>
          <a:xfrm flipH="1" flipV="1">
            <a:off x="-2962" y="2345"/>
            <a:ext cx="2706388" cy="2691487"/>
          </a:xfrm>
          <a:prstGeom prst="triangle">
            <a:avLst>
              <a:gd name="adj" fmla="val 10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이등변 삼각형 12">
            <a:extLst>
              <a:ext uri="{FF2B5EF4-FFF2-40B4-BE49-F238E27FC236}">
                <a16:creationId xmlns:a16="http://schemas.microsoft.com/office/drawing/2014/main" id="{F27F9E62-3D23-4F54-9FD9-85CE7A77B183}"/>
              </a:ext>
            </a:extLst>
          </p:cNvPr>
          <p:cNvSpPr/>
          <p:nvPr/>
        </p:nvSpPr>
        <p:spPr>
          <a:xfrm>
            <a:off x="11040532" y="5728574"/>
            <a:ext cx="1151467" cy="1145127"/>
          </a:xfrm>
          <a:prstGeom prst="triangle">
            <a:avLst>
              <a:gd name="adj" fmla="val 100000"/>
            </a:avLst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이등변 삼각형 13">
            <a:extLst>
              <a:ext uri="{FF2B5EF4-FFF2-40B4-BE49-F238E27FC236}">
                <a16:creationId xmlns:a16="http://schemas.microsoft.com/office/drawing/2014/main" id="{66D03454-E49B-4E7B-AD13-A5278623E506}"/>
              </a:ext>
            </a:extLst>
          </p:cNvPr>
          <p:cNvSpPr/>
          <p:nvPr/>
        </p:nvSpPr>
        <p:spPr>
          <a:xfrm flipH="1" flipV="1">
            <a:off x="-1" y="-1"/>
            <a:ext cx="2274987" cy="2262461"/>
          </a:xfrm>
          <a:prstGeom prst="triangle">
            <a:avLst>
              <a:gd name="adj" fmla="val 100000"/>
            </a:avLst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522FFA-279D-4F30-A4D6-B21BAE847830}"/>
              </a:ext>
            </a:extLst>
          </p:cNvPr>
          <p:cNvSpPr txBox="1"/>
          <p:nvPr/>
        </p:nvSpPr>
        <p:spPr>
          <a:xfrm flipH="1">
            <a:off x="8681717" y="5311422"/>
            <a:ext cx="2019233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>
                <a:latin typeface="210 트리거 L" panose="02020603020101020101" pitchFamily="18" charset="-127"/>
                <a:ea typeface="210 트리거 L" panose="02020603020101020101" pitchFamily="18" charset="-127"/>
              </a:rPr>
              <a:t>성균관대학교</a:t>
            </a:r>
            <a:endParaRPr lang="en-US" altLang="ko-KR" sz="2300" dirty="0">
              <a:latin typeface="210 트리거 L" panose="02020603020101020101" pitchFamily="18" charset="-127"/>
              <a:ea typeface="210 트리거 L" panose="02020603020101020101" pitchFamily="18" charset="-127"/>
            </a:endParaRPr>
          </a:p>
          <a:p>
            <a:endParaRPr lang="ko-KR" altLang="en-US" sz="2300" dirty="0">
              <a:latin typeface="210 트리거 L" panose="02020603020101020101" pitchFamily="18" charset="-127"/>
              <a:ea typeface="210 트리거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915817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이등변 삼각형 55">
            <a:extLst>
              <a:ext uri="{FF2B5EF4-FFF2-40B4-BE49-F238E27FC236}">
                <a16:creationId xmlns:a16="http://schemas.microsoft.com/office/drawing/2014/main" id="{79DC5C2B-290B-4861-9CE6-53F0004215C7}"/>
              </a:ext>
            </a:extLst>
          </p:cNvPr>
          <p:cNvSpPr/>
          <p:nvPr/>
        </p:nvSpPr>
        <p:spPr>
          <a:xfrm flipH="1" flipV="1">
            <a:off x="-2962" y="2345"/>
            <a:ext cx="2706388" cy="2691487"/>
          </a:xfrm>
          <a:prstGeom prst="triangle">
            <a:avLst>
              <a:gd name="adj" fmla="val 10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이등변 삼각형 53">
            <a:extLst>
              <a:ext uri="{FF2B5EF4-FFF2-40B4-BE49-F238E27FC236}">
                <a16:creationId xmlns:a16="http://schemas.microsoft.com/office/drawing/2014/main" id="{A0C8F11D-4109-40C5-8DE5-E3CB0FBBE044}"/>
              </a:ext>
            </a:extLst>
          </p:cNvPr>
          <p:cNvSpPr/>
          <p:nvPr/>
        </p:nvSpPr>
        <p:spPr>
          <a:xfrm>
            <a:off x="11040532" y="5728574"/>
            <a:ext cx="1151467" cy="1145127"/>
          </a:xfrm>
          <a:prstGeom prst="triangle">
            <a:avLst>
              <a:gd name="adj" fmla="val 100000"/>
            </a:avLst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이등변 삼각형 54">
            <a:extLst>
              <a:ext uri="{FF2B5EF4-FFF2-40B4-BE49-F238E27FC236}">
                <a16:creationId xmlns:a16="http://schemas.microsoft.com/office/drawing/2014/main" id="{4B88CD9C-6D84-4C09-A519-4E566E5121D5}"/>
              </a:ext>
            </a:extLst>
          </p:cNvPr>
          <p:cNvSpPr/>
          <p:nvPr/>
        </p:nvSpPr>
        <p:spPr>
          <a:xfrm flipH="1" flipV="1">
            <a:off x="-1" y="-1"/>
            <a:ext cx="2274987" cy="2262461"/>
          </a:xfrm>
          <a:prstGeom prst="triangle">
            <a:avLst>
              <a:gd name="adj" fmla="val 100000"/>
            </a:avLst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FFF8F958-F19D-409D-9EA7-9AB0B88C174C}"/>
              </a:ext>
            </a:extLst>
          </p:cNvPr>
          <p:cNvSpPr/>
          <p:nvPr/>
        </p:nvSpPr>
        <p:spPr>
          <a:xfrm>
            <a:off x="669637" y="1917357"/>
            <a:ext cx="3210697" cy="3210697"/>
          </a:xfrm>
          <a:prstGeom prst="ellipse">
            <a:avLst/>
          </a:prstGeom>
          <a:solidFill>
            <a:srgbClr val="1F4E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210 트리거 L" panose="02020603020101020101" pitchFamily="18" charset="-127"/>
                <a:ea typeface="210 트리거 L" panose="02020603020101020101" pitchFamily="18" charset="-127"/>
              </a:rPr>
              <a:t>기대효과 및 개선사항 </a:t>
            </a:r>
            <a:endParaRPr lang="en-US" altLang="ko-KR" sz="2800" dirty="0">
              <a:latin typeface="210 트리거 L" panose="02020603020101020101" pitchFamily="18" charset="-127"/>
              <a:ea typeface="210 트리거 L" panose="02020603020101020101" pitchFamily="18" charset="-127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EEFB371F-FB0A-4981-B856-CEF1199389A3}"/>
              </a:ext>
            </a:extLst>
          </p:cNvPr>
          <p:cNvSpPr/>
          <p:nvPr/>
        </p:nvSpPr>
        <p:spPr>
          <a:xfrm>
            <a:off x="4294094" y="488190"/>
            <a:ext cx="1801906" cy="671263"/>
          </a:xfrm>
          <a:prstGeom prst="roundRect">
            <a:avLst/>
          </a:prstGeom>
          <a:solidFill>
            <a:srgbClr val="1F4E79"/>
          </a:solidFill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n>
                  <a:solidFill>
                    <a:srgbClr val="1F4E79"/>
                  </a:solidFill>
                </a:ln>
                <a:solidFill>
                  <a:schemeClr val="bg1"/>
                </a:solidFill>
                <a:latin typeface="a펜고딕B" panose="02020600000000000000" pitchFamily="18" charset="-127"/>
                <a:ea typeface="a펜고딕B" panose="02020600000000000000" pitchFamily="18" charset="-127"/>
              </a:rPr>
              <a:t>기대효과</a:t>
            </a:r>
            <a:endParaRPr lang="en-US" altLang="ko-KR" sz="2800" dirty="0">
              <a:ln>
                <a:solidFill>
                  <a:srgbClr val="1F4E79"/>
                </a:solidFill>
              </a:ln>
              <a:solidFill>
                <a:schemeClr val="bg1"/>
              </a:solidFill>
              <a:latin typeface="a펜고딕B" panose="02020600000000000000" pitchFamily="18" charset="-127"/>
              <a:ea typeface="a펜고딕B" panose="02020600000000000000" pitchFamily="18" charset="-127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29F5C4CF-2C24-4C7E-848B-C71B98032DFD}"/>
              </a:ext>
            </a:extLst>
          </p:cNvPr>
          <p:cNvSpPr/>
          <p:nvPr/>
        </p:nvSpPr>
        <p:spPr>
          <a:xfrm>
            <a:off x="4294094" y="3679248"/>
            <a:ext cx="1801906" cy="671263"/>
          </a:xfrm>
          <a:prstGeom prst="roundRect">
            <a:avLst/>
          </a:prstGeom>
          <a:solidFill>
            <a:srgbClr val="FFC000"/>
          </a:solidFill>
          <a:ln w="76200"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n>
                  <a:solidFill>
                    <a:srgbClr val="1F4E79"/>
                  </a:solidFill>
                </a:ln>
                <a:solidFill>
                  <a:schemeClr val="tx1"/>
                </a:solidFill>
                <a:latin typeface="a펜고딕B" panose="02020600000000000000" pitchFamily="18" charset="-127"/>
                <a:ea typeface="a펜고딕B" panose="02020600000000000000" pitchFamily="18" charset="-127"/>
              </a:rPr>
              <a:t>개선사항</a:t>
            </a:r>
            <a:endParaRPr lang="en-US" altLang="ko-KR" sz="2800" dirty="0">
              <a:ln>
                <a:solidFill>
                  <a:srgbClr val="1F4E79"/>
                </a:solidFill>
              </a:ln>
              <a:solidFill>
                <a:schemeClr val="tx1"/>
              </a:solidFill>
              <a:latin typeface="a펜고딕B" panose="02020600000000000000" pitchFamily="18" charset="-127"/>
              <a:ea typeface="a펜고딕B" panose="02020600000000000000" pitchFamily="18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A05FCAD-9CE0-4358-AE7E-01A8ABC309D6}"/>
              </a:ext>
            </a:extLst>
          </p:cNvPr>
          <p:cNvSpPr/>
          <p:nvPr/>
        </p:nvSpPr>
        <p:spPr>
          <a:xfrm>
            <a:off x="4739640" y="1462137"/>
            <a:ext cx="678272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800" dirty="0">
                <a:latin typeface="Rix비타민 M" panose="02020603020101020101" pitchFamily="18" charset="-127"/>
                <a:ea typeface="Rix비타민 M" panose="02020603020101020101" pitchFamily="18" charset="-127"/>
              </a:rPr>
              <a:t>간단하게 전공진입 요건 충족 여부와</a:t>
            </a:r>
            <a:endParaRPr lang="en-US" altLang="ko-KR" sz="2800" dirty="0">
              <a:latin typeface="Rix비타민 M" panose="02020603020101020101" pitchFamily="18" charset="-127"/>
              <a:ea typeface="Rix비타민 M" panose="02020603020101020101" pitchFamily="18" charset="-127"/>
            </a:endParaRPr>
          </a:p>
          <a:p>
            <a:pPr algn="ctr"/>
            <a:r>
              <a:rPr lang="ko-KR" altLang="en-US" sz="2800" dirty="0">
                <a:latin typeface="Rix비타민 M" panose="02020603020101020101" pitchFamily="18" charset="-127"/>
                <a:ea typeface="Rix비타민 M" panose="02020603020101020101" pitchFamily="18" charset="-127"/>
              </a:rPr>
              <a:t>평균 학점을 알 수 있다</a:t>
            </a:r>
            <a:r>
              <a:rPr lang="en-US" altLang="ko-KR" sz="2800" dirty="0">
                <a:latin typeface="Rix비타민 M" panose="02020603020101020101" pitchFamily="18" charset="-127"/>
                <a:ea typeface="Rix비타민 M" panose="02020603020101020101" pitchFamily="18" charset="-127"/>
              </a:rPr>
              <a:t>!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DD458C7-23F6-438C-BCB8-C56F519D91B8}"/>
              </a:ext>
            </a:extLst>
          </p:cNvPr>
          <p:cNvSpPr/>
          <p:nvPr/>
        </p:nvSpPr>
        <p:spPr>
          <a:xfrm>
            <a:off x="5426363" y="4789735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2800" dirty="0">
                <a:latin typeface="Rix비타민 M" panose="02020603020101020101" pitchFamily="18" charset="-127"/>
                <a:ea typeface="Rix비타민 M" panose="02020603020101020101" pitchFamily="18" charset="-127"/>
              </a:rPr>
              <a:t>복수전공 컷에 대한 정확한 정보 </a:t>
            </a:r>
            <a:r>
              <a:rPr lang="en-US" altLang="ko-KR" sz="2800" dirty="0">
                <a:latin typeface="Rix비타민 M" panose="02020603020101020101" pitchFamily="18" charset="-127"/>
                <a:ea typeface="Rix비타민 M" panose="02020603020101020101" pitchFamily="18" charset="-127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429157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05B39D9-7CFC-4690-810D-4065C5FFF142}"/>
              </a:ext>
            </a:extLst>
          </p:cNvPr>
          <p:cNvCxnSpPr/>
          <p:nvPr/>
        </p:nvCxnSpPr>
        <p:spPr>
          <a:xfrm>
            <a:off x="1751741" y="2338"/>
            <a:ext cx="0" cy="2122311"/>
          </a:xfrm>
          <a:prstGeom prst="line">
            <a:avLst/>
          </a:prstGeom>
          <a:ln w="19050">
            <a:solidFill>
              <a:srgbClr val="1F4E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0FCA8211-01C4-4EF8-A3A6-0D17E58D1276}"/>
              </a:ext>
            </a:extLst>
          </p:cNvPr>
          <p:cNvGrpSpPr/>
          <p:nvPr/>
        </p:nvGrpSpPr>
        <p:grpSpPr>
          <a:xfrm>
            <a:off x="2885429" y="33721"/>
            <a:ext cx="767644" cy="3253672"/>
            <a:chOff x="3381883" y="29442"/>
            <a:chExt cx="767644" cy="3127022"/>
          </a:xfrm>
        </p:grpSpPr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C301471D-B39C-4D60-B9C7-36396633B56E}"/>
                </a:ext>
              </a:extLst>
            </p:cNvPr>
            <p:cNvCxnSpPr>
              <a:cxnSpLocks/>
            </p:cNvCxnSpPr>
            <p:nvPr/>
          </p:nvCxnSpPr>
          <p:spPr>
            <a:xfrm>
              <a:off x="3765705" y="29442"/>
              <a:ext cx="0" cy="2799645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3390F02C-196D-4B32-BAFB-9DE8E0DDB51B}"/>
                </a:ext>
              </a:extLst>
            </p:cNvPr>
            <p:cNvSpPr/>
            <p:nvPr/>
          </p:nvSpPr>
          <p:spPr>
            <a:xfrm>
              <a:off x="3381883" y="2388820"/>
              <a:ext cx="767644" cy="767644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42C98562-81E7-44E6-B35C-792CF550CB5E}"/>
              </a:ext>
            </a:extLst>
          </p:cNvPr>
          <p:cNvGrpSpPr/>
          <p:nvPr/>
        </p:nvGrpSpPr>
        <p:grpSpPr>
          <a:xfrm>
            <a:off x="4637928" y="-451766"/>
            <a:ext cx="767644" cy="3183467"/>
            <a:chOff x="3364089" y="0"/>
            <a:chExt cx="767644" cy="3183467"/>
          </a:xfrm>
        </p:grpSpPr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C4774E99-3B7D-4629-B82E-BC534A27BB2A}"/>
                </a:ext>
              </a:extLst>
            </p:cNvPr>
            <p:cNvCxnSpPr>
              <a:cxnSpLocks/>
            </p:cNvCxnSpPr>
            <p:nvPr/>
          </p:nvCxnSpPr>
          <p:spPr>
            <a:xfrm>
              <a:off x="3759200" y="0"/>
              <a:ext cx="0" cy="2799645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B6BBF99F-87B3-4A51-BC08-5936C0E62D29}"/>
                </a:ext>
              </a:extLst>
            </p:cNvPr>
            <p:cNvSpPr/>
            <p:nvPr/>
          </p:nvSpPr>
          <p:spPr>
            <a:xfrm>
              <a:off x="3364089" y="2415823"/>
              <a:ext cx="767644" cy="767644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537FBAE5-91D4-42FF-9FB9-368DBB997413}"/>
              </a:ext>
            </a:extLst>
          </p:cNvPr>
          <p:cNvGrpSpPr/>
          <p:nvPr/>
        </p:nvGrpSpPr>
        <p:grpSpPr>
          <a:xfrm>
            <a:off x="6618929" y="-547720"/>
            <a:ext cx="767644" cy="3849510"/>
            <a:chOff x="1896534" y="-1253066"/>
            <a:chExt cx="767644" cy="3849510"/>
          </a:xfrm>
        </p:grpSpPr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D5CFCA19-65FD-404B-AC40-D803974F2E83}"/>
                </a:ext>
              </a:extLst>
            </p:cNvPr>
            <p:cNvSpPr/>
            <p:nvPr/>
          </p:nvSpPr>
          <p:spPr>
            <a:xfrm>
              <a:off x="1896534" y="1828800"/>
              <a:ext cx="767644" cy="767644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15916C67-973C-42E8-9EF3-AB6656FBB428}"/>
                </a:ext>
              </a:extLst>
            </p:cNvPr>
            <p:cNvCxnSpPr>
              <a:cxnSpLocks/>
            </p:cNvCxnSpPr>
            <p:nvPr/>
          </p:nvCxnSpPr>
          <p:spPr>
            <a:xfrm>
              <a:off x="2280356" y="-1253066"/>
              <a:ext cx="0" cy="3375377"/>
            </a:xfrm>
            <a:prstGeom prst="line">
              <a:avLst/>
            </a:prstGeom>
            <a:ln w="19050">
              <a:solidFill>
                <a:srgbClr val="1F4E7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68BD4768-D836-4027-8449-012F32428259}"/>
              </a:ext>
            </a:extLst>
          </p:cNvPr>
          <p:cNvGrpSpPr/>
          <p:nvPr/>
        </p:nvGrpSpPr>
        <p:grpSpPr>
          <a:xfrm>
            <a:off x="8404641" y="6745"/>
            <a:ext cx="767644" cy="2596444"/>
            <a:chOff x="1896534" y="0"/>
            <a:chExt cx="767644" cy="2596444"/>
          </a:xfrm>
        </p:grpSpPr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7E3134EE-764D-44B5-AA90-B16B879BBB48}"/>
                </a:ext>
              </a:extLst>
            </p:cNvPr>
            <p:cNvSpPr/>
            <p:nvPr/>
          </p:nvSpPr>
          <p:spPr>
            <a:xfrm>
              <a:off x="1896534" y="1828800"/>
              <a:ext cx="767644" cy="767644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16A6CB66-CF66-48C4-913E-F1401C55E91E}"/>
                </a:ext>
              </a:extLst>
            </p:cNvPr>
            <p:cNvCxnSpPr/>
            <p:nvPr/>
          </p:nvCxnSpPr>
          <p:spPr>
            <a:xfrm>
              <a:off x="2280356" y="0"/>
              <a:ext cx="0" cy="2122311"/>
            </a:xfrm>
            <a:prstGeom prst="line">
              <a:avLst/>
            </a:prstGeom>
            <a:ln w="19050">
              <a:solidFill>
                <a:srgbClr val="1F4E7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62CBAD23-2AAE-4539-8E05-90B6EF0BE332}"/>
              </a:ext>
            </a:extLst>
          </p:cNvPr>
          <p:cNvGrpSpPr/>
          <p:nvPr/>
        </p:nvGrpSpPr>
        <p:grpSpPr>
          <a:xfrm>
            <a:off x="1380385" y="1935987"/>
            <a:ext cx="767644" cy="767644"/>
            <a:chOff x="1896534" y="1828800"/>
            <a:chExt cx="767644" cy="767644"/>
          </a:xfrm>
        </p:grpSpPr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5DE07805-E449-41EA-A549-71D417AD5BC7}"/>
                </a:ext>
              </a:extLst>
            </p:cNvPr>
            <p:cNvSpPr/>
            <p:nvPr/>
          </p:nvSpPr>
          <p:spPr>
            <a:xfrm>
              <a:off x="1896534" y="1828800"/>
              <a:ext cx="767644" cy="767644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210 트리거 L" panose="02020603020101020101" pitchFamily="18" charset="-127"/>
                <a:ea typeface="210 트리거 L" panose="02020603020101020101" pitchFamily="18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6D13731-81FA-4A2D-A7F3-2E52A1E31210}"/>
                </a:ext>
              </a:extLst>
            </p:cNvPr>
            <p:cNvSpPr txBox="1"/>
            <p:nvPr/>
          </p:nvSpPr>
          <p:spPr>
            <a:xfrm>
              <a:off x="2006713" y="2009421"/>
              <a:ext cx="511679" cy="4462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300" dirty="0">
                  <a:solidFill>
                    <a:schemeClr val="bg1"/>
                  </a:solidFill>
                  <a:latin typeface="210 트리거 L" panose="02020603020101020101" pitchFamily="18" charset="-127"/>
                  <a:ea typeface="210 트리거 L" panose="02020603020101020101" pitchFamily="18" charset="-127"/>
                </a:rPr>
                <a:t>01</a:t>
              </a:r>
              <a:endParaRPr lang="ko-KR" altLang="en-US" sz="2300" dirty="0">
                <a:solidFill>
                  <a:schemeClr val="bg1"/>
                </a:solidFill>
                <a:latin typeface="210 트리거 L" panose="02020603020101020101" pitchFamily="18" charset="-127"/>
                <a:ea typeface="210 트리거 L" panose="02020603020101020101" pitchFamily="18" charset="-127"/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BCE44B8D-F3E5-4FF4-9CFA-B03CEB79DDC0}"/>
              </a:ext>
            </a:extLst>
          </p:cNvPr>
          <p:cNvSpPr txBox="1"/>
          <p:nvPr/>
        </p:nvSpPr>
        <p:spPr>
          <a:xfrm>
            <a:off x="3035281" y="2650205"/>
            <a:ext cx="553357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300" dirty="0">
                <a:solidFill>
                  <a:schemeClr val="bg1"/>
                </a:solidFill>
                <a:latin typeface="210 트리거 L" panose="02020603020101020101" pitchFamily="18" charset="-127"/>
                <a:ea typeface="210 트리거 L" panose="02020603020101020101" pitchFamily="18" charset="-127"/>
              </a:rPr>
              <a:t>02</a:t>
            </a:r>
            <a:endParaRPr lang="ko-KR" altLang="en-US" sz="2300" dirty="0">
              <a:solidFill>
                <a:schemeClr val="bg1"/>
              </a:solidFill>
              <a:latin typeface="210 트리거 L" panose="02020603020101020101" pitchFamily="18" charset="-127"/>
              <a:ea typeface="210 트리거 L" panose="02020603020101020101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DFCB023-2101-45B7-8B74-867C852D8EA1}"/>
              </a:ext>
            </a:extLst>
          </p:cNvPr>
          <p:cNvSpPr txBox="1"/>
          <p:nvPr/>
        </p:nvSpPr>
        <p:spPr>
          <a:xfrm>
            <a:off x="4763259" y="2116608"/>
            <a:ext cx="561372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300" dirty="0">
                <a:solidFill>
                  <a:schemeClr val="bg1"/>
                </a:solidFill>
                <a:latin typeface="210 트리거 L" panose="02020603020101020101" pitchFamily="18" charset="-127"/>
                <a:ea typeface="210 트리거 L" panose="02020603020101020101" pitchFamily="18" charset="-127"/>
              </a:rPr>
              <a:t>03</a:t>
            </a:r>
            <a:endParaRPr lang="ko-KR" altLang="en-US" sz="2300" dirty="0">
              <a:solidFill>
                <a:schemeClr val="bg1"/>
              </a:solidFill>
              <a:latin typeface="210 트리거 L" panose="02020603020101020101" pitchFamily="18" charset="-127"/>
              <a:ea typeface="210 트리거 L" panose="02020603020101020101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59ED413-1EC9-4FAC-8FCD-74E6FCBE7E08}"/>
              </a:ext>
            </a:extLst>
          </p:cNvPr>
          <p:cNvSpPr txBox="1"/>
          <p:nvPr/>
        </p:nvSpPr>
        <p:spPr>
          <a:xfrm>
            <a:off x="6722065" y="2709320"/>
            <a:ext cx="561372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300" dirty="0">
                <a:solidFill>
                  <a:schemeClr val="bg1"/>
                </a:solidFill>
                <a:latin typeface="210 트리거 L" panose="02020603020101020101" pitchFamily="18" charset="-127"/>
                <a:ea typeface="210 트리거 L" panose="02020603020101020101" pitchFamily="18" charset="-127"/>
              </a:rPr>
              <a:t>04</a:t>
            </a:r>
            <a:endParaRPr lang="ko-KR" altLang="en-US" sz="2300" dirty="0">
              <a:solidFill>
                <a:schemeClr val="bg1"/>
              </a:solidFill>
              <a:latin typeface="210 트리거 L" panose="02020603020101020101" pitchFamily="18" charset="-127"/>
              <a:ea typeface="210 트리거 L" panose="0202060302010102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C60246A-769D-49EB-AF4A-BBC6102C2801}"/>
              </a:ext>
            </a:extLst>
          </p:cNvPr>
          <p:cNvSpPr txBox="1"/>
          <p:nvPr/>
        </p:nvSpPr>
        <p:spPr>
          <a:xfrm>
            <a:off x="8495695" y="2008661"/>
            <a:ext cx="561372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300" dirty="0">
                <a:solidFill>
                  <a:schemeClr val="bg1"/>
                </a:solidFill>
                <a:latin typeface="210 트리거 L" panose="02020603020101020101" pitchFamily="18" charset="-127"/>
                <a:ea typeface="210 트리거 L" panose="02020603020101020101" pitchFamily="18" charset="-127"/>
              </a:rPr>
              <a:t>05</a:t>
            </a:r>
            <a:endParaRPr lang="ko-KR" altLang="en-US" sz="2300" dirty="0">
              <a:solidFill>
                <a:schemeClr val="bg1"/>
              </a:solidFill>
              <a:latin typeface="210 트리거 L" panose="02020603020101020101" pitchFamily="18" charset="-127"/>
              <a:ea typeface="210 트리거 L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DB3284-6D5F-405A-AE42-2C0D6C57C8CE}"/>
              </a:ext>
            </a:extLst>
          </p:cNvPr>
          <p:cNvSpPr txBox="1"/>
          <p:nvPr/>
        </p:nvSpPr>
        <p:spPr>
          <a:xfrm>
            <a:off x="435253" y="2970930"/>
            <a:ext cx="3936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210 트리거 L" panose="02020603020101020101" pitchFamily="18" charset="-127"/>
                <a:ea typeface="210 트리거 L" panose="02020603020101020101" pitchFamily="18" charset="-127"/>
              </a:rPr>
              <a:t>팀 구성원의 역할 분담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E1677DA-3543-42A0-8488-3DB7681AB675}"/>
              </a:ext>
            </a:extLst>
          </p:cNvPr>
          <p:cNvSpPr txBox="1"/>
          <p:nvPr/>
        </p:nvSpPr>
        <p:spPr>
          <a:xfrm>
            <a:off x="1869989" y="3583673"/>
            <a:ext cx="4108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210 트리거 L" panose="02020603020101020101" pitchFamily="18" charset="-127"/>
                <a:ea typeface="210 트리거 L" panose="02020603020101020101" pitchFamily="18" charset="-127"/>
              </a:rPr>
              <a:t>프로젝트 기획배경과 차별성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3AD31EF-6524-47DB-A1E5-49A324955F96}"/>
              </a:ext>
            </a:extLst>
          </p:cNvPr>
          <p:cNvSpPr txBox="1"/>
          <p:nvPr/>
        </p:nvSpPr>
        <p:spPr>
          <a:xfrm>
            <a:off x="5495357" y="3588696"/>
            <a:ext cx="3782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210 트리거 L" panose="02020603020101020101" pitchFamily="18" charset="-127"/>
                <a:ea typeface="210 트리거 L" panose="02020603020101020101" pitchFamily="18" charset="-127"/>
              </a:rPr>
              <a:t>프로그램 화면구성 및 내용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8CD9EBE-4F9B-4E3B-BA0E-87EB7E3E9BF7}"/>
              </a:ext>
            </a:extLst>
          </p:cNvPr>
          <p:cNvSpPr txBox="1"/>
          <p:nvPr/>
        </p:nvSpPr>
        <p:spPr>
          <a:xfrm>
            <a:off x="9254073" y="3661291"/>
            <a:ext cx="3407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210 트리거 L" panose="02020603020101020101" pitchFamily="18" charset="-127"/>
                <a:ea typeface="210 트리거 L" panose="02020603020101020101" pitchFamily="18" charset="-127"/>
              </a:rPr>
              <a:t>기대효과 및 개선사항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DC99254-05ED-4B8B-B7DF-35B5D2863806}"/>
              </a:ext>
            </a:extLst>
          </p:cNvPr>
          <p:cNvSpPr txBox="1"/>
          <p:nvPr/>
        </p:nvSpPr>
        <p:spPr>
          <a:xfrm>
            <a:off x="3900414" y="2884311"/>
            <a:ext cx="4638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210 트리거 L" panose="02020603020101020101" pitchFamily="18" charset="-127"/>
                <a:ea typeface="210 트리거 L" panose="02020603020101020101" pitchFamily="18" charset="-127"/>
              </a:rPr>
              <a:t>프로젝트의 목표 및 내용</a:t>
            </a: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F4C0C4D1-68B7-4895-B541-46CF0E3FE513}"/>
              </a:ext>
            </a:extLst>
          </p:cNvPr>
          <p:cNvGrpSpPr/>
          <p:nvPr/>
        </p:nvGrpSpPr>
        <p:grpSpPr>
          <a:xfrm>
            <a:off x="10190353" y="0"/>
            <a:ext cx="767644" cy="3520520"/>
            <a:chOff x="3406048" y="29442"/>
            <a:chExt cx="767644" cy="3383483"/>
          </a:xfrm>
        </p:grpSpPr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91BE6A18-DE7E-4C89-8F11-03A2AE1BDCFE}"/>
                </a:ext>
              </a:extLst>
            </p:cNvPr>
            <p:cNvCxnSpPr>
              <a:cxnSpLocks/>
            </p:cNvCxnSpPr>
            <p:nvPr/>
          </p:nvCxnSpPr>
          <p:spPr>
            <a:xfrm>
              <a:off x="3765705" y="29442"/>
              <a:ext cx="0" cy="2799645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F46D25E9-D6DE-48D5-A3FA-F7674A9C183A}"/>
                </a:ext>
              </a:extLst>
            </p:cNvPr>
            <p:cNvSpPr/>
            <p:nvPr/>
          </p:nvSpPr>
          <p:spPr>
            <a:xfrm>
              <a:off x="3406048" y="2645281"/>
              <a:ext cx="767644" cy="767644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34FD0E43-00C2-483C-85D4-D352204B3667}"/>
              </a:ext>
            </a:extLst>
          </p:cNvPr>
          <p:cNvSpPr txBox="1"/>
          <p:nvPr/>
        </p:nvSpPr>
        <p:spPr>
          <a:xfrm>
            <a:off x="10266628" y="2889454"/>
            <a:ext cx="561372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300" dirty="0">
                <a:solidFill>
                  <a:schemeClr val="bg1"/>
                </a:solidFill>
                <a:latin typeface="210 트리거 L" panose="02020603020101020101" pitchFamily="18" charset="-127"/>
                <a:ea typeface="210 트리거 L" panose="02020603020101020101" pitchFamily="18" charset="-127"/>
              </a:rPr>
              <a:t>06</a:t>
            </a:r>
            <a:endParaRPr lang="ko-KR" altLang="en-US" sz="2300" dirty="0">
              <a:solidFill>
                <a:schemeClr val="bg1"/>
              </a:solidFill>
              <a:latin typeface="210 트리거 L" panose="02020603020101020101" pitchFamily="18" charset="-127"/>
              <a:ea typeface="210 트리거 L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D7F9F5-2FE3-4876-8297-A51F4C1A7114}"/>
              </a:ext>
            </a:extLst>
          </p:cNvPr>
          <p:cNvSpPr txBox="1"/>
          <p:nvPr/>
        </p:nvSpPr>
        <p:spPr>
          <a:xfrm>
            <a:off x="8158973" y="2925198"/>
            <a:ext cx="1639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210 트리거 L" panose="02020603020101020101" pitchFamily="18" charset="-127"/>
                <a:ea typeface="210 트리거 L" panose="02020603020101020101" pitchFamily="18" charset="-127"/>
              </a:rPr>
              <a:t>코딩 구현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7694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/>
      <p:bldP spid="16" grpId="0"/>
      <p:bldP spid="20" grpId="0"/>
      <p:bldP spid="2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타원 5">
            <a:extLst>
              <a:ext uri="{FF2B5EF4-FFF2-40B4-BE49-F238E27FC236}">
                <a16:creationId xmlns:a16="http://schemas.microsoft.com/office/drawing/2014/main" id="{381D6F0B-9925-4275-8B4C-8B51E59E8A52}"/>
              </a:ext>
            </a:extLst>
          </p:cNvPr>
          <p:cNvSpPr/>
          <p:nvPr/>
        </p:nvSpPr>
        <p:spPr>
          <a:xfrm>
            <a:off x="10217330" y="1348088"/>
            <a:ext cx="417689" cy="417689"/>
          </a:xfrm>
          <a:prstGeom prst="ellipse">
            <a:avLst/>
          </a:prstGeom>
          <a:solidFill>
            <a:srgbClr val="1F4E7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10D6EC1C-6F5B-46F1-87B2-5FDB5B97D6C7}"/>
              </a:ext>
            </a:extLst>
          </p:cNvPr>
          <p:cNvSpPr/>
          <p:nvPr/>
        </p:nvSpPr>
        <p:spPr>
          <a:xfrm>
            <a:off x="8448629" y="2084388"/>
            <a:ext cx="225779" cy="225779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3FB9C9CF-F60B-4E1C-B2B3-429F90130B75}"/>
              </a:ext>
            </a:extLst>
          </p:cNvPr>
          <p:cNvSpPr/>
          <p:nvPr/>
        </p:nvSpPr>
        <p:spPr>
          <a:xfrm>
            <a:off x="10635019" y="2693831"/>
            <a:ext cx="750713" cy="750713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2FF3D1A2-9D88-4FC1-A74C-D3759D1533E4}"/>
              </a:ext>
            </a:extLst>
          </p:cNvPr>
          <p:cNvSpPr/>
          <p:nvPr/>
        </p:nvSpPr>
        <p:spPr>
          <a:xfrm>
            <a:off x="9334310" y="2580942"/>
            <a:ext cx="225779" cy="225779"/>
          </a:xfrm>
          <a:prstGeom prst="ellipse">
            <a:avLst/>
          </a:prstGeom>
          <a:solidFill>
            <a:srgbClr val="1F4E7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이등변 삼각형 11">
            <a:extLst>
              <a:ext uri="{FF2B5EF4-FFF2-40B4-BE49-F238E27FC236}">
                <a16:creationId xmlns:a16="http://schemas.microsoft.com/office/drawing/2014/main" id="{FDC045F3-FF1B-45F0-A32E-A8D7EE09855B}"/>
              </a:ext>
            </a:extLst>
          </p:cNvPr>
          <p:cNvSpPr/>
          <p:nvPr/>
        </p:nvSpPr>
        <p:spPr>
          <a:xfrm flipH="1" flipV="1">
            <a:off x="-2962" y="2345"/>
            <a:ext cx="2706388" cy="2691487"/>
          </a:xfrm>
          <a:prstGeom prst="triangle">
            <a:avLst>
              <a:gd name="adj" fmla="val 10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이등변 삼각형 12">
            <a:extLst>
              <a:ext uri="{FF2B5EF4-FFF2-40B4-BE49-F238E27FC236}">
                <a16:creationId xmlns:a16="http://schemas.microsoft.com/office/drawing/2014/main" id="{F27F9E62-3D23-4F54-9FD9-85CE7A77B183}"/>
              </a:ext>
            </a:extLst>
          </p:cNvPr>
          <p:cNvSpPr/>
          <p:nvPr/>
        </p:nvSpPr>
        <p:spPr>
          <a:xfrm>
            <a:off x="11040532" y="5728574"/>
            <a:ext cx="1151467" cy="1145127"/>
          </a:xfrm>
          <a:prstGeom prst="triangle">
            <a:avLst>
              <a:gd name="adj" fmla="val 100000"/>
            </a:avLst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이등변 삼각형 13">
            <a:extLst>
              <a:ext uri="{FF2B5EF4-FFF2-40B4-BE49-F238E27FC236}">
                <a16:creationId xmlns:a16="http://schemas.microsoft.com/office/drawing/2014/main" id="{66D03454-E49B-4E7B-AD13-A5278623E506}"/>
              </a:ext>
            </a:extLst>
          </p:cNvPr>
          <p:cNvSpPr/>
          <p:nvPr/>
        </p:nvSpPr>
        <p:spPr>
          <a:xfrm flipH="1" flipV="1">
            <a:off x="-1" y="-1"/>
            <a:ext cx="2274987" cy="2262461"/>
          </a:xfrm>
          <a:prstGeom prst="triangle">
            <a:avLst>
              <a:gd name="adj" fmla="val 100000"/>
            </a:avLst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522FFA-279D-4F30-A4D6-B21BAE847830}"/>
              </a:ext>
            </a:extLst>
          </p:cNvPr>
          <p:cNvSpPr txBox="1"/>
          <p:nvPr/>
        </p:nvSpPr>
        <p:spPr>
          <a:xfrm flipH="1">
            <a:off x="1674664" y="1556932"/>
            <a:ext cx="4555806" cy="4277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800" dirty="0">
                <a:latin typeface="210 트리거 L" panose="02020603020101020101" pitchFamily="18" charset="-127"/>
                <a:ea typeface="210 트리거 L" panose="02020603020101020101" pitchFamily="18" charset="-127"/>
              </a:rPr>
              <a:t>장훈</a:t>
            </a:r>
            <a:r>
              <a:rPr lang="en-US" altLang="ko-KR" sz="2800" dirty="0">
                <a:latin typeface="210 트리거 L" panose="02020603020101020101" pitchFamily="18" charset="-127"/>
                <a:ea typeface="210 트리거 L" panose="02020603020101020101" pitchFamily="18" charset="-127"/>
              </a:rPr>
              <a:t>: </a:t>
            </a:r>
            <a:r>
              <a:rPr lang="ko-KR" altLang="en-US" sz="2800" dirty="0">
                <a:latin typeface="210 트리거 L" panose="02020603020101020101" pitchFamily="18" charset="-127"/>
                <a:ea typeface="210 트리거 L" panose="02020603020101020101" pitchFamily="18" charset="-127"/>
              </a:rPr>
              <a:t>코딩 총괄</a:t>
            </a:r>
            <a:endParaRPr lang="en-US" altLang="ko-KR" sz="2800" dirty="0">
              <a:latin typeface="210 트리거 L" panose="02020603020101020101" pitchFamily="18" charset="-127"/>
              <a:ea typeface="210 트리거 L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2800" dirty="0" err="1">
                <a:latin typeface="210 트리거 L" panose="02020603020101020101" pitchFamily="18" charset="-127"/>
                <a:ea typeface="210 트리거 L" panose="02020603020101020101" pitchFamily="18" charset="-127"/>
              </a:rPr>
              <a:t>박채정</a:t>
            </a:r>
            <a:r>
              <a:rPr lang="en-US" altLang="ko-KR" sz="2800" dirty="0">
                <a:latin typeface="210 트리거 L" panose="02020603020101020101" pitchFamily="18" charset="-127"/>
                <a:ea typeface="210 트리거 L" panose="02020603020101020101" pitchFamily="18" charset="-127"/>
              </a:rPr>
              <a:t>: PPT</a:t>
            </a:r>
            <a:r>
              <a:rPr lang="ko-KR" altLang="en-US" sz="2800" dirty="0">
                <a:latin typeface="210 트리거 L" panose="02020603020101020101" pitchFamily="18" charset="-127"/>
                <a:ea typeface="210 트리거 L" panose="02020603020101020101" pitchFamily="18" charset="-127"/>
              </a:rPr>
              <a:t> </a:t>
            </a:r>
            <a:r>
              <a:rPr lang="en-US" altLang="ko-KR" sz="2800" dirty="0">
                <a:latin typeface="210 트리거 L" panose="02020603020101020101" pitchFamily="18" charset="-127"/>
                <a:ea typeface="210 트리거 L" panose="02020603020101020101" pitchFamily="18" charset="-127"/>
              </a:rPr>
              <a:t>&amp;</a:t>
            </a:r>
            <a:r>
              <a:rPr lang="ko-KR" altLang="en-US" sz="2800" dirty="0">
                <a:latin typeface="210 트리거 L" panose="02020603020101020101" pitchFamily="18" charset="-127"/>
                <a:ea typeface="210 트리거 L" panose="02020603020101020101" pitchFamily="18" charset="-127"/>
              </a:rPr>
              <a:t>발표</a:t>
            </a:r>
            <a:endParaRPr lang="en-US" altLang="ko-KR" sz="2800" dirty="0">
              <a:latin typeface="210 트리거 L" panose="02020603020101020101" pitchFamily="18" charset="-127"/>
              <a:ea typeface="210 트리거 L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2800" dirty="0">
                <a:latin typeface="210 트리거 L" panose="02020603020101020101" pitchFamily="18" charset="-127"/>
                <a:ea typeface="210 트리거 L" panose="02020603020101020101" pitchFamily="18" charset="-127"/>
              </a:rPr>
              <a:t>김성은</a:t>
            </a:r>
            <a:r>
              <a:rPr lang="en-US" altLang="ko-KR" sz="2800" dirty="0">
                <a:latin typeface="210 트리거 L" panose="02020603020101020101" pitchFamily="18" charset="-127"/>
                <a:ea typeface="210 트리거 L" panose="02020603020101020101" pitchFamily="18" charset="-127"/>
              </a:rPr>
              <a:t>: PPT</a:t>
            </a:r>
            <a:r>
              <a:rPr lang="ko-KR" altLang="en-US" sz="2800" dirty="0">
                <a:latin typeface="210 트리거 L" panose="02020603020101020101" pitchFamily="18" charset="-127"/>
                <a:ea typeface="210 트리거 L" panose="02020603020101020101" pitchFamily="18" charset="-127"/>
              </a:rPr>
              <a:t> </a:t>
            </a:r>
            <a:r>
              <a:rPr lang="en-US" altLang="ko-KR" sz="2800" dirty="0">
                <a:latin typeface="210 트리거 L" panose="02020603020101020101" pitchFamily="18" charset="-127"/>
                <a:ea typeface="210 트리거 L" panose="02020603020101020101" pitchFamily="18" charset="-127"/>
              </a:rPr>
              <a:t>&amp;</a:t>
            </a:r>
            <a:r>
              <a:rPr lang="ko-KR" altLang="en-US" sz="2800" dirty="0">
                <a:latin typeface="210 트리거 L" panose="02020603020101020101" pitchFamily="18" charset="-127"/>
                <a:ea typeface="210 트리거 L" panose="02020603020101020101" pitchFamily="18" charset="-127"/>
              </a:rPr>
              <a:t> 발표</a:t>
            </a:r>
            <a:endParaRPr lang="en-US" altLang="ko-KR" sz="2800" dirty="0">
              <a:latin typeface="210 트리거 L" panose="02020603020101020101" pitchFamily="18" charset="-127"/>
              <a:ea typeface="210 트리거 L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2800" dirty="0" err="1">
                <a:latin typeface="210 트리거 L" panose="02020603020101020101" pitchFamily="18" charset="-127"/>
                <a:ea typeface="210 트리거 L" panose="02020603020101020101" pitchFamily="18" charset="-127"/>
              </a:rPr>
              <a:t>이서원</a:t>
            </a:r>
            <a:r>
              <a:rPr lang="en-US" altLang="ko-KR" sz="2800" dirty="0">
                <a:latin typeface="210 트리거 L" panose="02020603020101020101" pitchFamily="18" charset="-127"/>
                <a:ea typeface="210 트리거 L" panose="02020603020101020101" pitchFamily="18" charset="-127"/>
              </a:rPr>
              <a:t>: </a:t>
            </a:r>
            <a:r>
              <a:rPr lang="ko-KR" altLang="en-US" sz="2800" dirty="0">
                <a:latin typeface="210 트리거 L" panose="02020603020101020101" pitchFamily="18" charset="-127"/>
                <a:ea typeface="210 트리거 L" panose="02020603020101020101" pitchFamily="18" charset="-127"/>
              </a:rPr>
              <a:t>전지 구성 및 제작</a:t>
            </a:r>
            <a:endParaRPr lang="en-US" altLang="ko-KR" sz="2800" dirty="0">
              <a:latin typeface="210 트리거 L" panose="02020603020101020101" pitchFamily="18" charset="-127"/>
              <a:ea typeface="210 트리거 L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2800" dirty="0">
                <a:latin typeface="210 트리거 L" panose="02020603020101020101" pitchFamily="18" charset="-127"/>
                <a:ea typeface="210 트리거 L" panose="02020603020101020101" pitchFamily="18" charset="-127"/>
              </a:rPr>
              <a:t>이경민</a:t>
            </a:r>
            <a:r>
              <a:rPr lang="en-US" altLang="ko-KR" sz="2800" dirty="0">
                <a:latin typeface="210 트리거 L" panose="02020603020101020101" pitchFamily="18" charset="-127"/>
                <a:ea typeface="210 트리거 L" panose="02020603020101020101" pitchFamily="18" charset="-127"/>
              </a:rPr>
              <a:t>: </a:t>
            </a:r>
            <a:r>
              <a:rPr lang="ko-KR" altLang="en-US" sz="2800" dirty="0">
                <a:latin typeface="210 트리거 L" panose="02020603020101020101" pitchFamily="18" charset="-127"/>
                <a:ea typeface="210 트리거 L" panose="02020603020101020101" pitchFamily="18" charset="-127"/>
              </a:rPr>
              <a:t>전지 구성 및 제작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566E60-9423-43D0-814C-E46EEA62BC54}"/>
              </a:ext>
            </a:extLst>
          </p:cNvPr>
          <p:cNvSpPr txBox="1"/>
          <p:nvPr/>
        </p:nvSpPr>
        <p:spPr>
          <a:xfrm>
            <a:off x="3485695" y="423343"/>
            <a:ext cx="60980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latin typeface="210 트리거 L" panose="02020603020101020101" pitchFamily="18" charset="-127"/>
                <a:ea typeface="210 트리거 L" panose="02020603020101020101" pitchFamily="18" charset="-127"/>
              </a:rPr>
              <a:t>팀 구성원의 역할 분담</a:t>
            </a:r>
          </a:p>
        </p:txBody>
      </p:sp>
    </p:spTree>
    <p:extLst>
      <p:ext uri="{BB962C8B-B14F-4D97-AF65-F5344CB8AC3E}">
        <p14:creationId xmlns:p14="http://schemas.microsoft.com/office/powerpoint/2010/main" val="125228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이등변 삼각형 55">
            <a:extLst>
              <a:ext uri="{FF2B5EF4-FFF2-40B4-BE49-F238E27FC236}">
                <a16:creationId xmlns:a16="http://schemas.microsoft.com/office/drawing/2014/main" id="{79DC5C2B-290B-4861-9CE6-53F0004215C7}"/>
              </a:ext>
            </a:extLst>
          </p:cNvPr>
          <p:cNvSpPr/>
          <p:nvPr/>
        </p:nvSpPr>
        <p:spPr>
          <a:xfrm flipH="1" flipV="1">
            <a:off x="-2962" y="2345"/>
            <a:ext cx="2706388" cy="2691487"/>
          </a:xfrm>
          <a:prstGeom prst="triangle">
            <a:avLst>
              <a:gd name="adj" fmla="val 10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이등변 삼각형 53">
            <a:extLst>
              <a:ext uri="{FF2B5EF4-FFF2-40B4-BE49-F238E27FC236}">
                <a16:creationId xmlns:a16="http://schemas.microsoft.com/office/drawing/2014/main" id="{A0C8F11D-4109-40C5-8DE5-E3CB0FBBE044}"/>
              </a:ext>
            </a:extLst>
          </p:cNvPr>
          <p:cNvSpPr/>
          <p:nvPr/>
        </p:nvSpPr>
        <p:spPr>
          <a:xfrm>
            <a:off x="11040532" y="5728574"/>
            <a:ext cx="1151467" cy="1145127"/>
          </a:xfrm>
          <a:prstGeom prst="triangle">
            <a:avLst>
              <a:gd name="adj" fmla="val 100000"/>
            </a:avLst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이등변 삼각형 54">
            <a:extLst>
              <a:ext uri="{FF2B5EF4-FFF2-40B4-BE49-F238E27FC236}">
                <a16:creationId xmlns:a16="http://schemas.microsoft.com/office/drawing/2014/main" id="{4B88CD9C-6D84-4C09-A519-4E566E5121D5}"/>
              </a:ext>
            </a:extLst>
          </p:cNvPr>
          <p:cNvSpPr/>
          <p:nvPr/>
        </p:nvSpPr>
        <p:spPr>
          <a:xfrm flipH="1" flipV="1">
            <a:off x="-1" y="-1"/>
            <a:ext cx="2274987" cy="2262461"/>
          </a:xfrm>
          <a:prstGeom prst="triangle">
            <a:avLst>
              <a:gd name="adj" fmla="val 100000"/>
            </a:avLst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FFF8F958-F19D-409D-9EA7-9AB0B88C174C}"/>
              </a:ext>
            </a:extLst>
          </p:cNvPr>
          <p:cNvSpPr/>
          <p:nvPr/>
        </p:nvSpPr>
        <p:spPr>
          <a:xfrm>
            <a:off x="669637" y="1917357"/>
            <a:ext cx="3210697" cy="3210697"/>
          </a:xfrm>
          <a:prstGeom prst="ellipse">
            <a:avLst/>
          </a:prstGeom>
          <a:solidFill>
            <a:srgbClr val="1F4E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210 트리거 L" panose="02020603020101020101" pitchFamily="18" charset="-127"/>
                <a:ea typeface="210 트리거 L" panose="02020603020101020101" pitchFamily="18" charset="-127"/>
              </a:rPr>
              <a:t>기획 배경과</a:t>
            </a:r>
            <a:endParaRPr lang="en-US" altLang="ko-KR" sz="2800" dirty="0">
              <a:latin typeface="210 트리거 L" panose="02020603020101020101" pitchFamily="18" charset="-127"/>
              <a:ea typeface="210 트리거 L" panose="02020603020101020101" pitchFamily="18" charset="-127"/>
            </a:endParaRPr>
          </a:p>
          <a:p>
            <a:pPr algn="ctr"/>
            <a:r>
              <a:rPr lang="ko-KR" altLang="en-US" sz="2800" dirty="0">
                <a:latin typeface="210 트리거 L" panose="02020603020101020101" pitchFamily="18" charset="-127"/>
                <a:ea typeface="210 트리거 L" panose="02020603020101020101" pitchFamily="18" charset="-127"/>
              </a:rPr>
              <a:t> 차별성</a:t>
            </a:r>
          </a:p>
        </p:txBody>
      </p:sp>
      <p:pic>
        <p:nvPicPr>
          <p:cNvPr id="3" name="그림 2" descr="그리기이(가) 표시된 사진&#10;&#10;자동 생성된 설명">
            <a:extLst>
              <a:ext uri="{FF2B5EF4-FFF2-40B4-BE49-F238E27FC236}">
                <a16:creationId xmlns:a16="http://schemas.microsoft.com/office/drawing/2014/main" id="{18EE0E3B-EC28-44BD-994C-E796CCFC60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7353" y="804494"/>
            <a:ext cx="2364469" cy="236446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4F47DCD-8FB5-41CB-82D3-39510947A4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6447" y="804494"/>
            <a:ext cx="2264085" cy="2264085"/>
          </a:xfrm>
          <a:prstGeom prst="rect">
            <a:avLst/>
          </a:prstGeom>
        </p:spPr>
      </p:pic>
      <p:sp>
        <p:nvSpPr>
          <p:cNvPr id="6" name="곱하기 기호 5">
            <a:extLst>
              <a:ext uri="{FF2B5EF4-FFF2-40B4-BE49-F238E27FC236}">
                <a16:creationId xmlns:a16="http://schemas.microsoft.com/office/drawing/2014/main" id="{7C8FC468-DD1F-4EA3-8761-B3C411834C4B}"/>
              </a:ext>
            </a:extLst>
          </p:cNvPr>
          <p:cNvSpPr/>
          <p:nvPr/>
        </p:nvSpPr>
        <p:spPr>
          <a:xfrm>
            <a:off x="4549972" y="-335131"/>
            <a:ext cx="4276164" cy="4787153"/>
          </a:xfrm>
          <a:prstGeom prst="mathMultiply">
            <a:avLst>
              <a:gd name="adj1" fmla="val 6958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곱하기 기호 11">
            <a:extLst>
              <a:ext uri="{FF2B5EF4-FFF2-40B4-BE49-F238E27FC236}">
                <a16:creationId xmlns:a16="http://schemas.microsoft.com/office/drawing/2014/main" id="{2D56AF73-ADC4-4A23-82D8-C592E0E693F9}"/>
              </a:ext>
            </a:extLst>
          </p:cNvPr>
          <p:cNvSpPr/>
          <p:nvPr/>
        </p:nvSpPr>
        <p:spPr>
          <a:xfrm>
            <a:off x="7795252" y="-457041"/>
            <a:ext cx="4276164" cy="4787153"/>
          </a:xfrm>
          <a:prstGeom prst="mathMultiply">
            <a:avLst>
              <a:gd name="adj1" fmla="val 6958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A7695C-7207-4416-A3B1-076CF0E163BF}"/>
              </a:ext>
            </a:extLst>
          </p:cNvPr>
          <p:cNvSpPr txBox="1"/>
          <p:nvPr/>
        </p:nvSpPr>
        <p:spPr>
          <a:xfrm rot="20671108">
            <a:off x="4508443" y="4372800"/>
            <a:ext cx="3544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a펜고딕B" panose="02020600000000000000" pitchFamily="18" charset="-127"/>
                <a:ea typeface="a펜고딕B" panose="02020600000000000000" pitchFamily="18" charset="-127"/>
              </a:rPr>
              <a:t>영역에서 가장 높은 학점만 반영 돼</a:t>
            </a:r>
            <a:r>
              <a:rPr lang="en-US" altLang="ko-KR" dirty="0">
                <a:latin typeface="a펜고딕B" panose="02020600000000000000" pitchFamily="18" charset="-127"/>
                <a:ea typeface="a펜고딕B" panose="02020600000000000000" pitchFamily="18" charset="-127"/>
              </a:rPr>
              <a:t>?</a:t>
            </a:r>
            <a:endParaRPr lang="ko-KR" altLang="en-US" dirty="0">
              <a:latin typeface="a펜고딕B" panose="02020600000000000000" pitchFamily="18" charset="-127"/>
              <a:ea typeface="a펜고딕B" panose="02020600000000000000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4269048-CCEA-4A8C-A756-5E75C1BE9712}"/>
              </a:ext>
            </a:extLst>
          </p:cNvPr>
          <p:cNvSpPr txBox="1"/>
          <p:nvPr/>
        </p:nvSpPr>
        <p:spPr>
          <a:xfrm rot="592509">
            <a:off x="7182210" y="4954948"/>
            <a:ext cx="3749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a펜고딕B" panose="02020600000000000000" pitchFamily="18" charset="-127"/>
                <a:ea typeface="a펜고딕B" panose="02020600000000000000" pitchFamily="18" charset="-127"/>
              </a:rPr>
              <a:t>평균 평점 계산은 모든 과목 기준이야</a:t>
            </a:r>
            <a:r>
              <a:rPr lang="en-US" altLang="ko-KR" dirty="0">
                <a:latin typeface="a펜고딕B" panose="02020600000000000000" pitchFamily="18" charset="-127"/>
                <a:ea typeface="a펜고딕B" panose="02020600000000000000" pitchFamily="18" charset="-127"/>
              </a:rPr>
              <a:t>?</a:t>
            </a:r>
            <a:endParaRPr lang="ko-KR" altLang="en-US" dirty="0">
              <a:latin typeface="a펜고딕B" panose="02020600000000000000" pitchFamily="18" charset="-127"/>
              <a:ea typeface="a펜고딕B" panose="02020600000000000000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C62A96B-FB89-4D50-ADC4-5B126841D8E7}"/>
              </a:ext>
            </a:extLst>
          </p:cNvPr>
          <p:cNvSpPr txBox="1"/>
          <p:nvPr/>
        </p:nvSpPr>
        <p:spPr>
          <a:xfrm rot="21326102">
            <a:off x="5744479" y="5593781"/>
            <a:ext cx="31422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a펜고딕B" panose="02020600000000000000" pitchFamily="18" charset="-127"/>
                <a:ea typeface="a펜고딕B" panose="02020600000000000000" pitchFamily="18" charset="-127"/>
              </a:rPr>
              <a:t>이 수업도 반영되는 거 맞지</a:t>
            </a:r>
            <a:r>
              <a:rPr lang="en-US" altLang="ko-KR" sz="2000" dirty="0">
                <a:latin typeface="a펜고딕B" panose="02020600000000000000" pitchFamily="18" charset="-127"/>
                <a:ea typeface="a펜고딕B" panose="02020600000000000000" pitchFamily="18" charset="-127"/>
              </a:rPr>
              <a:t>?</a:t>
            </a:r>
            <a:endParaRPr lang="ko-KR" altLang="en-US" sz="2000" dirty="0">
              <a:latin typeface="a펜고딕B" panose="02020600000000000000" pitchFamily="18" charset="-127"/>
              <a:ea typeface="a펜고딕B" panose="02020600000000000000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60B8C4A-4E1F-41B2-AAA9-082AF569A3A3}"/>
              </a:ext>
            </a:extLst>
          </p:cNvPr>
          <p:cNvSpPr txBox="1"/>
          <p:nvPr/>
        </p:nvSpPr>
        <p:spPr>
          <a:xfrm rot="21219092">
            <a:off x="8840385" y="4209377"/>
            <a:ext cx="2012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a펜고딕B" panose="02020600000000000000" pitchFamily="18" charset="-127"/>
                <a:ea typeface="a펜고딕B" panose="02020600000000000000" pitchFamily="18" charset="-127"/>
              </a:rPr>
              <a:t>뭐가 맞는 말이야</a:t>
            </a:r>
            <a:r>
              <a:rPr lang="en-US" altLang="ko-KR" dirty="0">
                <a:latin typeface="a펜고딕B" panose="02020600000000000000" pitchFamily="18" charset="-127"/>
                <a:ea typeface="a펜고딕B" panose="02020600000000000000" pitchFamily="18" charset="-127"/>
              </a:rPr>
              <a:t>??</a:t>
            </a:r>
            <a:endParaRPr lang="ko-KR" altLang="en-US" dirty="0">
              <a:latin typeface="a펜고딕B" panose="02020600000000000000" pitchFamily="18" charset="-127"/>
              <a:ea typeface="a펜고딕B" panose="02020600000000000000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F15FEF0-304A-4EBF-8EEC-B4B5629C1034}"/>
              </a:ext>
            </a:extLst>
          </p:cNvPr>
          <p:cNvSpPr txBox="1"/>
          <p:nvPr/>
        </p:nvSpPr>
        <p:spPr>
          <a:xfrm>
            <a:off x="6918836" y="4224176"/>
            <a:ext cx="206979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dirty="0">
                <a:latin typeface="a펜고딕B" panose="02020600000000000000" pitchFamily="18" charset="-127"/>
                <a:ea typeface="a펜고딕B" panose="02020600000000000000" pitchFamily="18" charset="-127"/>
              </a:rPr>
              <a:t>???</a:t>
            </a:r>
            <a:endParaRPr lang="ko-KR" altLang="en-US" sz="9600" dirty="0">
              <a:latin typeface="a펜고딕B" panose="02020600000000000000" pitchFamily="18" charset="-127"/>
              <a:ea typeface="a펜고딕B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41328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 animBg="1"/>
      <p:bldP spid="7" grpId="0"/>
      <p:bldP spid="14" grpId="0"/>
      <p:bldP spid="15" grpId="0"/>
      <p:bldP spid="16" grpId="0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이등변 삼각형 55">
            <a:extLst>
              <a:ext uri="{FF2B5EF4-FFF2-40B4-BE49-F238E27FC236}">
                <a16:creationId xmlns:a16="http://schemas.microsoft.com/office/drawing/2014/main" id="{79DC5C2B-290B-4861-9CE6-53F0004215C7}"/>
              </a:ext>
            </a:extLst>
          </p:cNvPr>
          <p:cNvSpPr/>
          <p:nvPr/>
        </p:nvSpPr>
        <p:spPr>
          <a:xfrm flipH="1" flipV="1">
            <a:off x="-2962" y="2345"/>
            <a:ext cx="2706388" cy="2691487"/>
          </a:xfrm>
          <a:prstGeom prst="triangle">
            <a:avLst>
              <a:gd name="adj" fmla="val 100000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4" name="이등변 삼각형 53">
            <a:extLst>
              <a:ext uri="{FF2B5EF4-FFF2-40B4-BE49-F238E27FC236}">
                <a16:creationId xmlns:a16="http://schemas.microsoft.com/office/drawing/2014/main" id="{A0C8F11D-4109-40C5-8DE5-E3CB0FBBE044}"/>
              </a:ext>
            </a:extLst>
          </p:cNvPr>
          <p:cNvSpPr/>
          <p:nvPr/>
        </p:nvSpPr>
        <p:spPr>
          <a:xfrm>
            <a:off x="11040532" y="5728574"/>
            <a:ext cx="1151467" cy="1145127"/>
          </a:xfrm>
          <a:prstGeom prst="triangle">
            <a:avLst>
              <a:gd name="adj" fmla="val 100000"/>
            </a:avLst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이등변 삼각형 54">
            <a:extLst>
              <a:ext uri="{FF2B5EF4-FFF2-40B4-BE49-F238E27FC236}">
                <a16:creationId xmlns:a16="http://schemas.microsoft.com/office/drawing/2014/main" id="{4B88CD9C-6D84-4C09-A519-4E566E5121D5}"/>
              </a:ext>
            </a:extLst>
          </p:cNvPr>
          <p:cNvSpPr/>
          <p:nvPr/>
        </p:nvSpPr>
        <p:spPr>
          <a:xfrm flipH="1" flipV="1">
            <a:off x="-1" y="-1"/>
            <a:ext cx="2274987" cy="2262461"/>
          </a:xfrm>
          <a:prstGeom prst="triangle">
            <a:avLst>
              <a:gd name="adj" fmla="val 100000"/>
            </a:avLst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FFF8F958-F19D-409D-9EA7-9AB0B88C174C}"/>
              </a:ext>
            </a:extLst>
          </p:cNvPr>
          <p:cNvSpPr/>
          <p:nvPr/>
        </p:nvSpPr>
        <p:spPr>
          <a:xfrm>
            <a:off x="669637" y="1917357"/>
            <a:ext cx="3210697" cy="3210697"/>
          </a:xfrm>
          <a:prstGeom prst="ellipse">
            <a:avLst/>
          </a:prstGeom>
          <a:solidFill>
            <a:srgbClr val="1F4E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210 트리거 L" panose="02020603020101020101" pitchFamily="18" charset="-127"/>
                <a:ea typeface="210 트리거 L" panose="02020603020101020101" pitchFamily="18" charset="-127"/>
              </a:rPr>
              <a:t>프로젝트의 목표 및 내용</a:t>
            </a:r>
            <a:endParaRPr lang="en-US" altLang="ko-KR" sz="2800" dirty="0">
              <a:latin typeface="210 트리거 L" panose="02020603020101020101" pitchFamily="18" charset="-127"/>
              <a:ea typeface="210 트리거 L" panose="02020603020101020101" pitchFamily="18" charset="-127"/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537D3B05-9B58-471A-BF15-82039D9DC05C}"/>
              </a:ext>
            </a:extLst>
          </p:cNvPr>
          <p:cNvSpPr/>
          <p:nvPr/>
        </p:nvSpPr>
        <p:spPr>
          <a:xfrm>
            <a:off x="4294094" y="179293"/>
            <a:ext cx="1801906" cy="671263"/>
          </a:xfrm>
          <a:prstGeom prst="roundRect">
            <a:avLst/>
          </a:prstGeom>
          <a:solidFill>
            <a:srgbClr val="1F4E79"/>
          </a:solidFill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ln>
                  <a:solidFill>
                    <a:srgbClr val="1F4E79"/>
                  </a:solidFill>
                </a:ln>
                <a:solidFill>
                  <a:schemeClr val="bg1"/>
                </a:solidFill>
                <a:latin typeface="a펜고딕B" panose="02020600000000000000" pitchFamily="18" charset="-127"/>
                <a:ea typeface="a펜고딕B" panose="02020600000000000000" pitchFamily="18" charset="-127"/>
              </a:rPr>
              <a:t>Before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FAAE8DEB-FA95-4855-97D1-E27202634F5D}"/>
              </a:ext>
            </a:extLst>
          </p:cNvPr>
          <p:cNvSpPr/>
          <p:nvPr/>
        </p:nvSpPr>
        <p:spPr>
          <a:xfrm>
            <a:off x="4294094" y="3462930"/>
            <a:ext cx="1801906" cy="671263"/>
          </a:xfrm>
          <a:prstGeom prst="roundRect">
            <a:avLst/>
          </a:prstGeom>
          <a:solidFill>
            <a:srgbClr val="FFC000"/>
          </a:solidFill>
          <a:ln w="76200"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ln>
                  <a:solidFill>
                    <a:srgbClr val="1F4E79"/>
                  </a:solidFill>
                </a:ln>
                <a:solidFill>
                  <a:schemeClr val="tx1"/>
                </a:solidFill>
                <a:latin typeface="a펜고딕B" panose="02020600000000000000" pitchFamily="18" charset="-127"/>
                <a:ea typeface="a펜고딕B" panose="02020600000000000000" pitchFamily="18" charset="-127"/>
              </a:rPr>
              <a:t>After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C97E30-10C1-467E-A3BE-77FB35F58478}"/>
              </a:ext>
            </a:extLst>
          </p:cNvPr>
          <p:cNvSpPr txBox="1"/>
          <p:nvPr/>
        </p:nvSpPr>
        <p:spPr>
          <a:xfrm>
            <a:off x="4545105" y="1131229"/>
            <a:ext cx="6700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Rix비타민 M" panose="02020603020101020101" pitchFamily="18" charset="-127"/>
                <a:ea typeface="Rix비타민 M" panose="02020603020101020101" pitchFamily="18" charset="-127"/>
              </a:rPr>
              <a:t>A</a:t>
            </a:r>
            <a:r>
              <a:rPr lang="ko-KR" altLang="en-US" dirty="0">
                <a:latin typeface="Rix비타민 M" panose="02020603020101020101" pitchFamily="18" charset="-127"/>
                <a:ea typeface="Rix비타민 M" panose="02020603020101020101" pitchFamily="18" charset="-127"/>
              </a:rPr>
              <a:t>과목은 전공진입 요건이고</a:t>
            </a:r>
            <a:r>
              <a:rPr lang="en-US" altLang="ko-KR" dirty="0">
                <a:latin typeface="Rix비타민 M" panose="02020603020101020101" pitchFamily="18" charset="-127"/>
                <a:ea typeface="Rix비타민 M" panose="02020603020101020101" pitchFamily="18" charset="-127"/>
              </a:rPr>
              <a:t>, 3</a:t>
            </a:r>
            <a:r>
              <a:rPr lang="ko-KR" altLang="en-US" dirty="0">
                <a:latin typeface="Rix비타민 M" panose="02020603020101020101" pitchFamily="18" charset="-127"/>
                <a:ea typeface="Rix비타민 M" panose="02020603020101020101" pitchFamily="18" charset="-127"/>
              </a:rPr>
              <a:t>학점에 평점 </a:t>
            </a:r>
            <a:r>
              <a:rPr lang="en-US" altLang="ko-KR" dirty="0">
                <a:latin typeface="Rix비타민 M" panose="02020603020101020101" pitchFamily="18" charset="-127"/>
                <a:ea typeface="Rix비타민 M" panose="02020603020101020101" pitchFamily="18" charset="-127"/>
              </a:rPr>
              <a:t>B</a:t>
            </a:r>
            <a:r>
              <a:rPr lang="ko-KR" altLang="en-US" dirty="0">
                <a:latin typeface="Rix비타민 M" panose="02020603020101020101" pitchFamily="18" charset="-127"/>
                <a:ea typeface="Rix비타민 M" panose="02020603020101020101" pitchFamily="18" charset="-127"/>
              </a:rPr>
              <a:t>니까 </a:t>
            </a:r>
            <a:r>
              <a:rPr lang="en-US" altLang="ko-KR" dirty="0">
                <a:latin typeface="Rix비타민 M" panose="02020603020101020101" pitchFamily="18" charset="-127"/>
                <a:ea typeface="Rix비타민 M" panose="02020603020101020101" pitchFamily="18" charset="-127"/>
              </a:rPr>
              <a:t>3 X 3.0</a:t>
            </a:r>
            <a:r>
              <a:rPr lang="ko-KR" altLang="en-US" dirty="0">
                <a:latin typeface="Rix비타민 M" panose="02020603020101020101" pitchFamily="18" charset="-127"/>
                <a:ea typeface="Rix비타민 M" panose="02020603020101020101" pitchFamily="18" charset="-127"/>
              </a:rPr>
              <a:t>을 더하고</a:t>
            </a:r>
            <a:r>
              <a:rPr lang="en-US" altLang="ko-KR" dirty="0">
                <a:latin typeface="Rix비타민 M" panose="02020603020101020101" pitchFamily="18" charset="-127"/>
                <a:ea typeface="Rix비타민 M" panose="02020603020101020101" pitchFamily="18" charset="-127"/>
              </a:rPr>
              <a:t>…</a:t>
            </a:r>
            <a:endParaRPr lang="ko-KR" altLang="en-US" dirty="0">
              <a:latin typeface="Rix비타민 M" panose="02020603020101020101" pitchFamily="18" charset="-127"/>
              <a:ea typeface="Rix비타민 M" panose="0202060302010102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A115C0-90F7-4703-8659-FF652B8F0EF2}"/>
              </a:ext>
            </a:extLst>
          </p:cNvPr>
          <p:cNvSpPr txBox="1"/>
          <p:nvPr/>
        </p:nvSpPr>
        <p:spPr>
          <a:xfrm>
            <a:off x="4545105" y="1500561"/>
            <a:ext cx="4560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Rix비타민 M" panose="02020603020101020101" pitchFamily="18" charset="-127"/>
                <a:ea typeface="Rix비타민 M" panose="02020603020101020101" pitchFamily="18" charset="-127"/>
              </a:rPr>
              <a:t>B</a:t>
            </a:r>
            <a:r>
              <a:rPr lang="ko-KR" altLang="en-US" dirty="0">
                <a:latin typeface="Rix비타민 M" panose="02020603020101020101" pitchFamily="18" charset="-127"/>
                <a:ea typeface="Rix비타민 M" panose="02020603020101020101" pitchFamily="18" charset="-127"/>
              </a:rPr>
              <a:t>과목은 전공진입 요건이 아니니까 제외하고</a:t>
            </a:r>
            <a:r>
              <a:rPr lang="en-US" altLang="ko-KR" dirty="0">
                <a:latin typeface="Rix비타민 M" panose="02020603020101020101" pitchFamily="18" charset="-127"/>
                <a:ea typeface="Rix비타민 M" panose="02020603020101020101" pitchFamily="18" charset="-127"/>
              </a:rPr>
              <a:t>…</a:t>
            </a:r>
            <a:endParaRPr lang="ko-KR" altLang="en-US" dirty="0">
              <a:latin typeface="Rix비타민 M" panose="02020603020101020101" pitchFamily="18" charset="-127"/>
              <a:ea typeface="Rix비타민 M" panose="020206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88FB10-FFC4-4036-812A-86814C7E52E7}"/>
              </a:ext>
            </a:extLst>
          </p:cNvPr>
          <p:cNvSpPr txBox="1"/>
          <p:nvPr/>
        </p:nvSpPr>
        <p:spPr>
          <a:xfrm>
            <a:off x="4545104" y="1869893"/>
            <a:ext cx="6609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Rix비타민 M" panose="02020603020101020101" pitchFamily="18" charset="-127"/>
                <a:ea typeface="Rix비타민 M" panose="02020603020101020101" pitchFamily="18" charset="-127"/>
              </a:rPr>
              <a:t>C</a:t>
            </a:r>
            <a:r>
              <a:rPr lang="ko-KR" altLang="en-US" dirty="0">
                <a:latin typeface="Rix비타민 M" panose="02020603020101020101" pitchFamily="18" charset="-127"/>
                <a:ea typeface="Rix비타민 M" panose="02020603020101020101" pitchFamily="18" charset="-127"/>
              </a:rPr>
              <a:t>과목은 전공진입 요건인데 </a:t>
            </a:r>
            <a:r>
              <a:rPr lang="en-US" altLang="ko-KR" dirty="0">
                <a:latin typeface="Rix비타민 M" panose="02020603020101020101" pitchFamily="18" charset="-127"/>
                <a:ea typeface="Rix비타민 M" panose="02020603020101020101" pitchFamily="18" charset="-127"/>
              </a:rPr>
              <a:t>P/F</a:t>
            </a:r>
            <a:r>
              <a:rPr lang="ko-KR" altLang="en-US" dirty="0">
                <a:latin typeface="Rix비타민 M" panose="02020603020101020101" pitchFamily="18" charset="-127"/>
                <a:ea typeface="Rix비타민 M" panose="02020603020101020101" pitchFamily="18" charset="-127"/>
              </a:rPr>
              <a:t>인데 넣어야 하나</a:t>
            </a:r>
            <a:r>
              <a:rPr lang="en-US" altLang="ko-KR" dirty="0">
                <a:latin typeface="Rix비타민 M" panose="02020603020101020101" pitchFamily="18" charset="-127"/>
                <a:ea typeface="Rix비타민 M" panose="02020603020101020101" pitchFamily="18" charset="-127"/>
              </a:rPr>
              <a:t>? </a:t>
            </a:r>
            <a:r>
              <a:rPr lang="ko-KR" altLang="en-US" dirty="0">
                <a:latin typeface="Rix비타민 M" panose="02020603020101020101" pitchFamily="18" charset="-127"/>
                <a:ea typeface="Rix비타민 M" panose="02020603020101020101" pitchFamily="18" charset="-127"/>
              </a:rPr>
              <a:t>어떻게 계산하지</a:t>
            </a:r>
            <a:r>
              <a:rPr lang="en-US" altLang="ko-KR" dirty="0">
                <a:latin typeface="Rix비타민 M" panose="02020603020101020101" pitchFamily="18" charset="-127"/>
                <a:ea typeface="Rix비타민 M" panose="02020603020101020101" pitchFamily="18" charset="-127"/>
              </a:rPr>
              <a:t>?</a:t>
            </a:r>
            <a:endParaRPr lang="ko-KR" altLang="en-US" dirty="0">
              <a:latin typeface="Rix비타민 M" panose="02020603020101020101" pitchFamily="18" charset="-127"/>
              <a:ea typeface="Rix비타민 M" panose="0202060302010102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E0770FD-BA49-4029-A56A-8DC3F6C8945F}"/>
              </a:ext>
            </a:extLst>
          </p:cNvPr>
          <p:cNvSpPr txBox="1"/>
          <p:nvPr/>
        </p:nvSpPr>
        <p:spPr>
          <a:xfrm>
            <a:off x="4545104" y="2262460"/>
            <a:ext cx="5580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Rix비타민 M" panose="02020603020101020101" pitchFamily="18" charset="-127"/>
                <a:ea typeface="Rix비타민 M" panose="02020603020101020101" pitchFamily="18" charset="-127"/>
              </a:rPr>
              <a:t>D</a:t>
            </a:r>
            <a:r>
              <a:rPr lang="ko-KR" altLang="en-US" dirty="0">
                <a:latin typeface="Rix비타민 M" panose="02020603020101020101" pitchFamily="18" charset="-127"/>
                <a:ea typeface="Rix비타민 M" panose="02020603020101020101" pitchFamily="18" charset="-127"/>
              </a:rPr>
              <a:t>과목은 전공진입 요건인가</a:t>
            </a:r>
            <a:r>
              <a:rPr lang="en-US" altLang="ko-KR" dirty="0">
                <a:latin typeface="Rix비타민 M" panose="02020603020101020101" pitchFamily="18" charset="-127"/>
                <a:ea typeface="Rix비타민 M" panose="02020603020101020101" pitchFamily="18" charset="-127"/>
              </a:rPr>
              <a:t>? </a:t>
            </a:r>
            <a:r>
              <a:rPr lang="ko-KR" altLang="en-US" dirty="0">
                <a:latin typeface="Rix비타민 M" panose="02020603020101020101" pitchFamily="18" charset="-127"/>
                <a:ea typeface="Rix비타민 M" panose="02020603020101020101" pitchFamily="18" charset="-127"/>
              </a:rPr>
              <a:t>이거도 계산해야 하는 건가</a:t>
            </a:r>
            <a:r>
              <a:rPr lang="en-US" altLang="ko-KR" dirty="0">
                <a:latin typeface="Rix비타민 M" panose="02020603020101020101" pitchFamily="18" charset="-127"/>
                <a:ea typeface="Rix비타민 M" panose="02020603020101020101" pitchFamily="18" charset="-127"/>
              </a:rPr>
              <a:t>?</a:t>
            </a:r>
            <a:endParaRPr lang="ko-KR" altLang="en-US" dirty="0">
              <a:latin typeface="Rix비타민 M" panose="02020603020101020101" pitchFamily="18" charset="-127"/>
              <a:ea typeface="Rix비타민 M" panose="0202060302010102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1AD428E-95EC-4155-A1C2-3C2389D48447}"/>
              </a:ext>
            </a:extLst>
          </p:cNvPr>
          <p:cNvSpPr txBox="1"/>
          <p:nvPr/>
        </p:nvSpPr>
        <p:spPr>
          <a:xfrm>
            <a:off x="4795755" y="4423527"/>
            <a:ext cx="24384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Rix비타민 M" panose="02020603020101020101" pitchFamily="18" charset="-127"/>
                <a:ea typeface="Rix비타민 M" panose="02020603020101020101" pitchFamily="18" charset="-127"/>
              </a:rPr>
              <a:t>계열은</a:t>
            </a:r>
            <a:r>
              <a:rPr lang="en-US" altLang="ko-KR" sz="2000" dirty="0">
                <a:latin typeface="Rix비타민 M" panose="02020603020101020101" pitchFamily="18" charset="-127"/>
                <a:ea typeface="Rix비타민 M" panose="02020603020101020101" pitchFamily="18" charset="-127"/>
              </a:rPr>
              <a:t> </a:t>
            </a:r>
            <a:r>
              <a:rPr lang="ko-KR" altLang="en-US" sz="2000" dirty="0">
                <a:latin typeface="Rix비타민 M" panose="02020603020101020101" pitchFamily="18" charset="-127"/>
                <a:ea typeface="Rix비타민 M" panose="02020603020101020101" pitchFamily="18" charset="-127"/>
              </a:rPr>
              <a:t>인문과학계열</a:t>
            </a:r>
            <a:r>
              <a:rPr lang="en-US" altLang="ko-KR" sz="2000" dirty="0">
                <a:latin typeface="Rix비타민 M" panose="02020603020101020101" pitchFamily="18" charset="-127"/>
                <a:ea typeface="Rix비타민 M" panose="02020603020101020101" pitchFamily="18" charset="-127"/>
              </a:rPr>
              <a:t>!</a:t>
            </a:r>
            <a:endParaRPr lang="ko-KR" altLang="en-US" sz="2000" dirty="0">
              <a:latin typeface="Rix비타민 M" panose="02020603020101020101" pitchFamily="18" charset="-127"/>
              <a:ea typeface="Rix비타민 M" panose="020206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74A6360-00FA-4EED-8B8D-396C7655BE12}"/>
              </a:ext>
            </a:extLst>
          </p:cNvPr>
          <p:cNvSpPr txBox="1"/>
          <p:nvPr/>
        </p:nvSpPr>
        <p:spPr>
          <a:xfrm>
            <a:off x="7655496" y="4423872"/>
            <a:ext cx="37465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Rix비타민 M" panose="02020603020101020101" pitchFamily="18" charset="-127"/>
                <a:ea typeface="Rix비타민 M" panose="02020603020101020101" pitchFamily="18" charset="-127"/>
              </a:rPr>
              <a:t>넣고 싶은 학과는</a:t>
            </a:r>
            <a:r>
              <a:rPr lang="en-US" altLang="ko-KR" sz="2000" dirty="0">
                <a:latin typeface="Rix비타민 M" panose="02020603020101020101" pitchFamily="18" charset="-127"/>
                <a:ea typeface="Rix비타민 M" panose="02020603020101020101" pitchFamily="18" charset="-127"/>
              </a:rPr>
              <a:t> </a:t>
            </a:r>
            <a:r>
              <a:rPr lang="ko-KR" altLang="en-US" sz="2000" dirty="0">
                <a:latin typeface="Rix비타민 M" panose="02020603020101020101" pitchFamily="18" charset="-127"/>
                <a:ea typeface="Rix비타민 M" panose="02020603020101020101" pitchFamily="18" charset="-127"/>
              </a:rPr>
              <a:t>글로벌융합학부</a:t>
            </a:r>
            <a:r>
              <a:rPr lang="en-US" altLang="ko-KR" sz="2000" dirty="0">
                <a:latin typeface="Rix비타민 M" panose="02020603020101020101" pitchFamily="18" charset="-127"/>
                <a:ea typeface="Rix비타민 M" panose="02020603020101020101" pitchFamily="18" charset="-127"/>
              </a:rPr>
              <a:t>!</a:t>
            </a:r>
            <a:endParaRPr lang="ko-KR" altLang="en-US" sz="2000" dirty="0">
              <a:latin typeface="Rix비타민 M" panose="02020603020101020101" pitchFamily="18" charset="-127"/>
              <a:ea typeface="Rix비타민 M" panose="0202060302010102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B73E9A3-44CA-4AB5-9702-C24D64ACD287}"/>
              </a:ext>
            </a:extLst>
          </p:cNvPr>
          <p:cNvSpPr txBox="1"/>
          <p:nvPr/>
        </p:nvSpPr>
        <p:spPr>
          <a:xfrm>
            <a:off x="5302463" y="5184314"/>
            <a:ext cx="51844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latin typeface="Rix비타민 M" panose="02020603020101020101" pitchFamily="18" charset="-127"/>
                <a:ea typeface="Rix비타민 M" panose="02020603020101020101" pitchFamily="18" charset="-127"/>
              </a:rPr>
              <a:t>그리고 내가 수강한 과목들의</a:t>
            </a:r>
            <a:r>
              <a:rPr lang="en-US" altLang="ko-KR" sz="2400" dirty="0">
                <a:latin typeface="Rix비타민 M" panose="02020603020101020101" pitchFamily="18" charset="-127"/>
                <a:ea typeface="Rix비타민 M" panose="02020603020101020101" pitchFamily="18" charset="-127"/>
              </a:rPr>
              <a:t> </a:t>
            </a:r>
            <a:r>
              <a:rPr lang="ko-KR" altLang="en-US" sz="2400" dirty="0">
                <a:latin typeface="Rix비타민 M" panose="02020603020101020101" pitchFamily="18" charset="-127"/>
                <a:ea typeface="Rix비타민 M" panose="02020603020101020101" pitchFamily="18" charset="-127"/>
              </a:rPr>
              <a:t>각각 </a:t>
            </a:r>
            <a:endParaRPr lang="en-US" altLang="ko-KR" sz="2400" dirty="0">
              <a:latin typeface="Rix비타민 M" panose="02020603020101020101" pitchFamily="18" charset="-127"/>
              <a:ea typeface="Rix비타민 M" panose="02020603020101020101" pitchFamily="18" charset="-127"/>
            </a:endParaRPr>
          </a:p>
          <a:p>
            <a:pPr algn="ctr"/>
            <a:r>
              <a:rPr lang="ko-KR" altLang="en-US" sz="2400" dirty="0">
                <a:latin typeface="Rix비타민 M" panose="02020603020101020101" pitchFamily="18" charset="-127"/>
                <a:ea typeface="Rix비타민 M" panose="02020603020101020101" pitchFamily="18" charset="-127"/>
              </a:rPr>
              <a:t>영역</a:t>
            </a:r>
            <a:r>
              <a:rPr lang="en-US" altLang="ko-KR" sz="2400" dirty="0">
                <a:latin typeface="Rix비타민 M" panose="02020603020101020101" pitchFamily="18" charset="-127"/>
                <a:ea typeface="Rix비타민 M" panose="02020603020101020101" pitchFamily="18" charset="-127"/>
              </a:rPr>
              <a:t>, </a:t>
            </a:r>
            <a:r>
              <a:rPr lang="ko-KR" altLang="en-US" sz="2400" dirty="0">
                <a:latin typeface="Rix비타민 M" panose="02020603020101020101" pitchFamily="18" charset="-127"/>
                <a:ea typeface="Rix비타민 M" panose="02020603020101020101" pitchFamily="18" charset="-127"/>
              </a:rPr>
              <a:t>학점</a:t>
            </a:r>
            <a:r>
              <a:rPr lang="en-US" altLang="ko-KR" sz="2400" dirty="0">
                <a:latin typeface="Rix비타민 M" panose="02020603020101020101" pitchFamily="18" charset="-127"/>
                <a:ea typeface="Rix비타민 M" panose="02020603020101020101" pitchFamily="18" charset="-127"/>
              </a:rPr>
              <a:t>, </a:t>
            </a:r>
            <a:r>
              <a:rPr lang="ko-KR" altLang="en-US" sz="2400" dirty="0">
                <a:latin typeface="Rix비타민 M" panose="02020603020101020101" pitchFamily="18" charset="-127"/>
                <a:ea typeface="Rix비타민 M" panose="02020603020101020101" pitchFamily="18" charset="-127"/>
              </a:rPr>
              <a:t>과목명</a:t>
            </a:r>
            <a:r>
              <a:rPr lang="en-US" altLang="ko-KR" sz="2400" dirty="0">
                <a:latin typeface="Rix비타민 M" panose="02020603020101020101" pitchFamily="18" charset="-127"/>
                <a:ea typeface="Rix비타민 M" panose="02020603020101020101" pitchFamily="18" charset="-127"/>
              </a:rPr>
              <a:t>, </a:t>
            </a:r>
            <a:r>
              <a:rPr lang="ko-KR" altLang="en-US" sz="2400" dirty="0">
                <a:latin typeface="Rix비타민 M" panose="02020603020101020101" pitchFamily="18" charset="-127"/>
                <a:ea typeface="Rix비타민 M" panose="02020603020101020101" pitchFamily="18" charset="-127"/>
              </a:rPr>
              <a:t>평점만 입력하면 끝</a:t>
            </a:r>
            <a:r>
              <a:rPr lang="en-US" altLang="ko-KR" sz="2400" dirty="0">
                <a:latin typeface="Rix비타민 M" panose="02020603020101020101" pitchFamily="18" charset="-127"/>
                <a:ea typeface="Rix비타민 M" panose="02020603020101020101" pitchFamily="18" charset="-127"/>
              </a:rPr>
              <a:t>!</a:t>
            </a:r>
            <a:endParaRPr lang="ko-KR" altLang="en-US" sz="2400" dirty="0">
              <a:latin typeface="Rix비타민 M" panose="02020603020101020101" pitchFamily="18" charset="-127"/>
              <a:ea typeface="Rix비타민 M" panose="02020603020101020101" pitchFamily="18" charset="-127"/>
            </a:endParaRPr>
          </a:p>
        </p:txBody>
      </p:sp>
      <p:sp>
        <p:nvSpPr>
          <p:cNvPr id="17" name="화살표: 위쪽 16">
            <a:extLst>
              <a:ext uri="{FF2B5EF4-FFF2-40B4-BE49-F238E27FC236}">
                <a16:creationId xmlns:a16="http://schemas.microsoft.com/office/drawing/2014/main" id="{B88BE77D-61C6-4E42-B342-434545DB9CB9}"/>
              </a:ext>
            </a:extLst>
          </p:cNvPr>
          <p:cNvSpPr/>
          <p:nvPr/>
        </p:nvSpPr>
        <p:spPr>
          <a:xfrm rot="10800000">
            <a:off x="6782892" y="2861294"/>
            <a:ext cx="2133925" cy="939820"/>
          </a:xfrm>
          <a:prstGeom prst="upArrow">
            <a:avLst>
              <a:gd name="adj1" fmla="val 47619"/>
              <a:gd name="adj2" fmla="val 50000"/>
            </a:avLst>
          </a:prstGeom>
          <a:gradFill flip="none" rotWithShape="1">
            <a:gsLst>
              <a:gs pos="0">
                <a:schemeClr val="bg1"/>
              </a:gs>
              <a:gs pos="100000">
                <a:schemeClr val="accent5">
                  <a:lumMod val="95000"/>
                  <a:lumOff val="5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7649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이등변 삼각형 55">
            <a:extLst>
              <a:ext uri="{FF2B5EF4-FFF2-40B4-BE49-F238E27FC236}">
                <a16:creationId xmlns:a16="http://schemas.microsoft.com/office/drawing/2014/main" id="{79DC5C2B-290B-4861-9CE6-53F0004215C7}"/>
              </a:ext>
            </a:extLst>
          </p:cNvPr>
          <p:cNvSpPr/>
          <p:nvPr/>
        </p:nvSpPr>
        <p:spPr>
          <a:xfrm flipH="1" flipV="1">
            <a:off x="-2962" y="2345"/>
            <a:ext cx="2706388" cy="2691487"/>
          </a:xfrm>
          <a:prstGeom prst="triangle">
            <a:avLst>
              <a:gd name="adj" fmla="val 10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이등변 삼각형 53">
            <a:extLst>
              <a:ext uri="{FF2B5EF4-FFF2-40B4-BE49-F238E27FC236}">
                <a16:creationId xmlns:a16="http://schemas.microsoft.com/office/drawing/2014/main" id="{A0C8F11D-4109-40C5-8DE5-E3CB0FBBE044}"/>
              </a:ext>
            </a:extLst>
          </p:cNvPr>
          <p:cNvSpPr/>
          <p:nvPr/>
        </p:nvSpPr>
        <p:spPr>
          <a:xfrm>
            <a:off x="11040532" y="5728574"/>
            <a:ext cx="1151467" cy="1145127"/>
          </a:xfrm>
          <a:prstGeom prst="triangle">
            <a:avLst>
              <a:gd name="adj" fmla="val 100000"/>
            </a:avLst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이등변 삼각형 54">
            <a:extLst>
              <a:ext uri="{FF2B5EF4-FFF2-40B4-BE49-F238E27FC236}">
                <a16:creationId xmlns:a16="http://schemas.microsoft.com/office/drawing/2014/main" id="{4B88CD9C-6D84-4C09-A519-4E566E5121D5}"/>
              </a:ext>
            </a:extLst>
          </p:cNvPr>
          <p:cNvSpPr/>
          <p:nvPr/>
        </p:nvSpPr>
        <p:spPr>
          <a:xfrm flipH="1" flipV="1">
            <a:off x="-1" y="-1"/>
            <a:ext cx="2274987" cy="2262461"/>
          </a:xfrm>
          <a:prstGeom prst="triangle">
            <a:avLst>
              <a:gd name="adj" fmla="val 100000"/>
            </a:avLst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 descr="컴퓨터이(가) 표시된 사진&#10;&#10;자동 생성된 설명">
            <a:extLst>
              <a:ext uri="{FF2B5EF4-FFF2-40B4-BE49-F238E27FC236}">
                <a16:creationId xmlns:a16="http://schemas.microsoft.com/office/drawing/2014/main" id="{D2E0DFCC-9831-4E7D-9751-E2F743D5D7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2939" y="647206"/>
            <a:ext cx="7723030" cy="525611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타원 6">
            <a:extLst>
              <a:ext uri="{FF2B5EF4-FFF2-40B4-BE49-F238E27FC236}">
                <a16:creationId xmlns:a16="http://schemas.microsoft.com/office/drawing/2014/main" id="{809020D4-4FBA-4A22-A28F-AA7F76B15DEE}"/>
              </a:ext>
            </a:extLst>
          </p:cNvPr>
          <p:cNvSpPr/>
          <p:nvPr/>
        </p:nvSpPr>
        <p:spPr>
          <a:xfrm>
            <a:off x="669637" y="1917357"/>
            <a:ext cx="3210697" cy="3210697"/>
          </a:xfrm>
          <a:prstGeom prst="ellipse">
            <a:avLst/>
          </a:prstGeom>
          <a:solidFill>
            <a:srgbClr val="1F4E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210 트리거 L" panose="02020603020101020101" pitchFamily="18" charset="-127"/>
                <a:ea typeface="210 트리거 L" panose="02020603020101020101" pitchFamily="18" charset="-127"/>
              </a:rPr>
              <a:t>프로그램 </a:t>
            </a:r>
            <a:endParaRPr lang="en-US" altLang="ko-KR" sz="2800" dirty="0">
              <a:latin typeface="210 트리거 L" panose="02020603020101020101" pitchFamily="18" charset="-127"/>
              <a:ea typeface="210 트리거 L" panose="02020603020101020101" pitchFamily="18" charset="-127"/>
            </a:endParaRPr>
          </a:p>
          <a:p>
            <a:pPr algn="ctr"/>
            <a:r>
              <a:rPr lang="ko-KR" altLang="en-US" sz="2800" dirty="0">
                <a:latin typeface="210 트리거 L" panose="02020603020101020101" pitchFamily="18" charset="-127"/>
                <a:ea typeface="210 트리거 L" panose="02020603020101020101" pitchFamily="18" charset="-127"/>
              </a:rPr>
              <a:t>화면구성과 구현 내용</a:t>
            </a:r>
            <a:endParaRPr lang="en-US" altLang="ko-KR" sz="2800" dirty="0">
              <a:latin typeface="210 트리거 L" panose="02020603020101020101" pitchFamily="18" charset="-127"/>
              <a:ea typeface="210 트리거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723037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이등변 삼각형 55">
            <a:extLst>
              <a:ext uri="{FF2B5EF4-FFF2-40B4-BE49-F238E27FC236}">
                <a16:creationId xmlns:a16="http://schemas.microsoft.com/office/drawing/2014/main" id="{79DC5C2B-290B-4861-9CE6-53F0004215C7}"/>
              </a:ext>
            </a:extLst>
          </p:cNvPr>
          <p:cNvSpPr/>
          <p:nvPr/>
        </p:nvSpPr>
        <p:spPr>
          <a:xfrm flipH="1" flipV="1">
            <a:off x="-2962" y="2345"/>
            <a:ext cx="2706388" cy="2691487"/>
          </a:xfrm>
          <a:prstGeom prst="triangle">
            <a:avLst>
              <a:gd name="adj" fmla="val 10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이등변 삼각형 53">
            <a:extLst>
              <a:ext uri="{FF2B5EF4-FFF2-40B4-BE49-F238E27FC236}">
                <a16:creationId xmlns:a16="http://schemas.microsoft.com/office/drawing/2014/main" id="{A0C8F11D-4109-40C5-8DE5-E3CB0FBBE044}"/>
              </a:ext>
            </a:extLst>
          </p:cNvPr>
          <p:cNvSpPr/>
          <p:nvPr/>
        </p:nvSpPr>
        <p:spPr>
          <a:xfrm>
            <a:off x="11040532" y="5728574"/>
            <a:ext cx="1151467" cy="1145127"/>
          </a:xfrm>
          <a:prstGeom prst="triangle">
            <a:avLst>
              <a:gd name="adj" fmla="val 100000"/>
            </a:avLst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이등변 삼각형 54">
            <a:extLst>
              <a:ext uri="{FF2B5EF4-FFF2-40B4-BE49-F238E27FC236}">
                <a16:creationId xmlns:a16="http://schemas.microsoft.com/office/drawing/2014/main" id="{4B88CD9C-6D84-4C09-A519-4E566E5121D5}"/>
              </a:ext>
            </a:extLst>
          </p:cNvPr>
          <p:cNvSpPr/>
          <p:nvPr/>
        </p:nvSpPr>
        <p:spPr>
          <a:xfrm flipH="1" flipV="1">
            <a:off x="-1" y="-1"/>
            <a:ext cx="2274987" cy="2262461"/>
          </a:xfrm>
          <a:prstGeom prst="triangle">
            <a:avLst>
              <a:gd name="adj" fmla="val 100000"/>
            </a:avLst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 descr="스크린샷이(가) 표시된 사진&#10;&#10;자동 생성된 설명">
            <a:extLst>
              <a:ext uri="{FF2B5EF4-FFF2-40B4-BE49-F238E27FC236}">
                <a16:creationId xmlns:a16="http://schemas.microsoft.com/office/drawing/2014/main" id="{9362C11E-4BCC-407D-9AE7-D3021BDF85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4894" y="246715"/>
            <a:ext cx="1441145" cy="46367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그림 9" descr="스크린샷, 화면, 여자, 흐린이(가) 표시된 사진&#10;&#10;자동 생성된 설명">
            <a:extLst>
              <a:ext uri="{FF2B5EF4-FFF2-40B4-BE49-F238E27FC236}">
                <a16:creationId xmlns:a16="http://schemas.microsoft.com/office/drawing/2014/main" id="{C6242FE2-C181-4405-9DE3-1300E3C35E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4894" y="858992"/>
            <a:ext cx="1860790" cy="46367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그림 11" descr="스크린샷, 쥐고있는이(가) 표시된 사진&#10;&#10;자동 생성된 설명">
            <a:extLst>
              <a:ext uri="{FF2B5EF4-FFF2-40B4-BE49-F238E27FC236}">
                <a16:creationId xmlns:a16="http://schemas.microsoft.com/office/drawing/2014/main" id="{C6C0AE81-470C-456E-833A-04D6887159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4894" y="2479919"/>
            <a:ext cx="1724746" cy="76350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F68F070A-2EB7-4A14-89E4-5A02071509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6514" y="5645949"/>
            <a:ext cx="509501" cy="90375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AB26C3EC-1DDB-476F-9D40-3412BDF8CB5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4894" y="3392026"/>
            <a:ext cx="2024896" cy="68015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6066F39D-FBBB-47C2-9777-5443E6BF8A3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4894" y="4220788"/>
            <a:ext cx="873634" cy="69251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 descr="텔레비전, 화면, 음식, 타기이(가) 표시된 사진&#10;&#10;자동 생성된 설명">
            <a:extLst>
              <a:ext uri="{FF2B5EF4-FFF2-40B4-BE49-F238E27FC236}">
                <a16:creationId xmlns:a16="http://schemas.microsoft.com/office/drawing/2014/main" id="{70365FC1-5E5E-47C9-A9F8-6AFB489903D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4894" y="5061908"/>
            <a:ext cx="3130066" cy="43543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그림 14" descr="시계, 거리, 탑재, 검은색이(가) 표시된 사진&#10;&#10;자동 생성된 설명">
            <a:extLst>
              <a:ext uri="{FF2B5EF4-FFF2-40B4-BE49-F238E27FC236}">
                <a16:creationId xmlns:a16="http://schemas.microsoft.com/office/drawing/2014/main" id="{3E9C6544-855A-4986-8D2B-CA9D3D193EA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4894" y="1471269"/>
            <a:ext cx="4709768" cy="86004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1557578-412B-49A7-BBAB-DBEFB9B601C2}"/>
              </a:ext>
            </a:extLst>
          </p:cNvPr>
          <p:cNvSpPr txBox="1"/>
          <p:nvPr/>
        </p:nvSpPr>
        <p:spPr>
          <a:xfrm>
            <a:off x="6576796" y="278505"/>
            <a:ext cx="48932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a펜고딕B" panose="02020600000000000000" pitchFamily="18" charset="-127"/>
                <a:ea typeface="a펜고딕B" panose="02020600000000000000" pitchFamily="18" charset="-127"/>
              </a:rPr>
              <a:t>: </a:t>
            </a:r>
            <a:r>
              <a:rPr lang="ko-KR" altLang="en-US" sz="2000" dirty="0">
                <a:latin typeface="a펜고딕B" panose="02020600000000000000" pitchFamily="18" charset="-127"/>
                <a:ea typeface="a펜고딕B" panose="02020600000000000000" pitchFamily="18" charset="-127"/>
              </a:rPr>
              <a:t>계열 선택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AC8571-177C-42A8-9FA0-BCB68DC9A674}"/>
              </a:ext>
            </a:extLst>
          </p:cNvPr>
          <p:cNvSpPr txBox="1"/>
          <p:nvPr/>
        </p:nvSpPr>
        <p:spPr>
          <a:xfrm>
            <a:off x="6576796" y="842969"/>
            <a:ext cx="36380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a펜고딕B" panose="02020600000000000000" pitchFamily="18" charset="-127"/>
                <a:ea typeface="a펜고딕B" panose="02020600000000000000" pitchFamily="18" charset="-127"/>
              </a:rPr>
              <a:t>: </a:t>
            </a:r>
            <a:r>
              <a:rPr lang="ko-KR" altLang="en-US" sz="2000" dirty="0">
                <a:latin typeface="a펜고딕B" panose="02020600000000000000" pitchFamily="18" charset="-127"/>
                <a:ea typeface="a펜고딕B" panose="02020600000000000000" pitchFamily="18" charset="-127"/>
              </a:rPr>
              <a:t>지원할 학과 선택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AABD5D-3B62-4CE4-89A5-1052380B9A06}"/>
              </a:ext>
            </a:extLst>
          </p:cNvPr>
          <p:cNvSpPr txBox="1"/>
          <p:nvPr/>
        </p:nvSpPr>
        <p:spPr>
          <a:xfrm>
            <a:off x="9285872" y="1712979"/>
            <a:ext cx="35093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a펜고딕B" panose="02020600000000000000" pitchFamily="18" charset="-127"/>
                <a:ea typeface="a펜고딕B" panose="02020600000000000000" pitchFamily="18" charset="-127"/>
              </a:rPr>
              <a:t>: </a:t>
            </a:r>
            <a:r>
              <a:rPr lang="ko-KR" altLang="en-US" sz="2000" dirty="0">
                <a:latin typeface="a펜고딕B" panose="02020600000000000000" pitchFamily="18" charset="-127"/>
                <a:ea typeface="a펜고딕B" panose="02020600000000000000" pitchFamily="18" charset="-127"/>
              </a:rPr>
              <a:t>계열별 전공진입 요건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81897E-DD27-41BF-BCA8-1BAC6BE45211}"/>
              </a:ext>
            </a:extLst>
          </p:cNvPr>
          <p:cNvSpPr txBox="1"/>
          <p:nvPr/>
        </p:nvSpPr>
        <p:spPr>
          <a:xfrm>
            <a:off x="6409790" y="2615582"/>
            <a:ext cx="29532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a펜고딕B" panose="02020600000000000000" pitchFamily="18" charset="-127"/>
                <a:ea typeface="a펜고딕B" panose="02020600000000000000" pitchFamily="18" charset="-127"/>
              </a:rPr>
              <a:t>: </a:t>
            </a:r>
            <a:r>
              <a:rPr lang="ko-KR" altLang="en-US" sz="2000" dirty="0">
                <a:latin typeface="a펜고딕B" panose="02020600000000000000" pitchFamily="18" charset="-127"/>
                <a:ea typeface="a펜고딕B" panose="02020600000000000000" pitchFamily="18" charset="-127"/>
              </a:rPr>
              <a:t>과목 선택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3ADB13B-9DDF-475E-98F6-D41E1FDB19C4}"/>
              </a:ext>
            </a:extLst>
          </p:cNvPr>
          <p:cNvSpPr txBox="1"/>
          <p:nvPr/>
        </p:nvSpPr>
        <p:spPr>
          <a:xfrm>
            <a:off x="6712720" y="3518185"/>
            <a:ext cx="23107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a펜고딕B" panose="02020600000000000000" pitchFamily="18" charset="-127"/>
                <a:ea typeface="a펜고딕B" panose="02020600000000000000" pitchFamily="18" charset="-127"/>
              </a:rPr>
              <a:t>: </a:t>
            </a:r>
            <a:r>
              <a:rPr lang="ko-KR" altLang="en-US" sz="2000" dirty="0">
                <a:latin typeface="a펜고딕B" panose="02020600000000000000" pitchFamily="18" charset="-127"/>
                <a:ea typeface="a펜고딕B" panose="02020600000000000000" pitchFamily="18" charset="-127"/>
              </a:rPr>
              <a:t>과목명 쓰기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B369615-1287-4950-B2DD-280B15A14874}"/>
              </a:ext>
            </a:extLst>
          </p:cNvPr>
          <p:cNvSpPr txBox="1"/>
          <p:nvPr/>
        </p:nvSpPr>
        <p:spPr>
          <a:xfrm>
            <a:off x="5700272" y="4382379"/>
            <a:ext cx="20248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a펜고딕B" panose="02020600000000000000" pitchFamily="18" charset="-127"/>
                <a:ea typeface="a펜고딕B" panose="02020600000000000000" pitchFamily="18" charset="-127"/>
              </a:rPr>
              <a:t>: </a:t>
            </a:r>
            <a:r>
              <a:rPr lang="ko-KR" altLang="en-US" sz="2000" dirty="0">
                <a:latin typeface="a펜고딕B" panose="02020600000000000000" pitchFamily="18" charset="-127"/>
                <a:ea typeface="a펜고딕B" panose="02020600000000000000" pitchFamily="18" charset="-127"/>
              </a:rPr>
              <a:t>받은 학점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BD28E5B-EAF1-4FD9-8540-B4150A45480F}"/>
              </a:ext>
            </a:extLst>
          </p:cNvPr>
          <p:cNvSpPr txBox="1"/>
          <p:nvPr/>
        </p:nvSpPr>
        <p:spPr>
          <a:xfrm>
            <a:off x="7957473" y="5128054"/>
            <a:ext cx="35093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a펜고딕B" panose="02020600000000000000" pitchFamily="18" charset="-127"/>
                <a:ea typeface="a펜고딕B" panose="02020600000000000000" pitchFamily="18" charset="-127"/>
              </a:rPr>
              <a:t>: </a:t>
            </a:r>
            <a:r>
              <a:rPr lang="ko-KR" altLang="en-US" sz="2000" dirty="0">
                <a:latin typeface="a펜고딕B" panose="02020600000000000000" pitchFamily="18" charset="-127"/>
                <a:ea typeface="a펜고딕B" panose="02020600000000000000" pitchFamily="18" charset="-127"/>
              </a:rPr>
              <a:t>전공진입 요건 충족 여부 계산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C8EF4EE-A8E0-4D25-B0E1-6ECF07A78048}"/>
              </a:ext>
            </a:extLst>
          </p:cNvPr>
          <p:cNvSpPr txBox="1"/>
          <p:nvPr/>
        </p:nvSpPr>
        <p:spPr>
          <a:xfrm>
            <a:off x="5247267" y="5924412"/>
            <a:ext cx="33869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a펜고딕B" panose="02020600000000000000" pitchFamily="18" charset="-127"/>
                <a:ea typeface="a펜고딕B" panose="02020600000000000000" pitchFamily="18" charset="-127"/>
              </a:rPr>
              <a:t>: </a:t>
            </a:r>
            <a:r>
              <a:rPr lang="ko-KR" altLang="en-US" sz="2000" dirty="0">
                <a:latin typeface="a펜고딕B" panose="02020600000000000000" pitchFamily="18" charset="-127"/>
                <a:ea typeface="a펜고딕B" panose="02020600000000000000" pitchFamily="18" charset="-127"/>
              </a:rPr>
              <a:t>학점 기입</a:t>
            </a: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99E3E45E-419F-41A7-A1C8-EE10B14E5C56}"/>
              </a:ext>
            </a:extLst>
          </p:cNvPr>
          <p:cNvSpPr/>
          <p:nvPr/>
        </p:nvSpPr>
        <p:spPr>
          <a:xfrm>
            <a:off x="669637" y="1917357"/>
            <a:ext cx="3210697" cy="3210697"/>
          </a:xfrm>
          <a:prstGeom prst="ellipse">
            <a:avLst/>
          </a:prstGeom>
          <a:solidFill>
            <a:srgbClr val="1F4E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210 트리거 L" panose="02020603020101020101" pitchFamily="18" charset="-127"/>
                <a:ea typeface="210 트리거 L" panose="02020603020101020101" pitchFamily="18" charset="-127"/>
              </a:rPr>
              <a:t>프로그램 </a:t>
            </a:r>
            <a:endParaRPr lang="en-US" altLang="ko-KR" sz="2800" dirty="0">
              <a:latin typeface="210 트리거 L" panose="02020603020101020101" pitchFamily="18" charset="-127"/>
              <a:ea typeface="210 트리거 L" panose="02020603020101020101" pitchFamily="18" charset="-127"/>
            </a:endParaRPr>
          </a:p>
          <a:p>
            <a:pPr algn="ctr"/>
            <a:r>
              <a:rPr lang="ko-KR" altLang="en-US" sz="2800" dirty="0">
                <a:latin typeface="210 트리거 L" panose="02020603020101020101" pitchFamily="18" charset="-127"/>
                <a:ea typeface="210 트리거 L" panose="02020603020101020101" pitchFamily="18" charset="-127"/>
              </a:rPr>
              <a:t>화면구성과 구현 내용</a:t>
            </a:r>
            <a:endParaRPr lang="en-US" altLang="ko-KR" sz="2800" dirty="0">
              <a:latin typeface="210 트리거 L" panose="02020603020101020101" pitchFamily="18" charset="-127"/>
              <a:ea typeface="210 트리거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9475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6" grpId="0"/>
      <p:bldP spid="7" grpId="0"/>
      <p:bldP spid="16" grpId="0"/>
      <p:bldP spid="17" grpId="0"/>
      <p:bldP spid="18" grpId="0"/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이등변 삼각형 55">
            <a:extLst>
              <a:ext uri="{FF2B5EF4-FFF2-40B4-BE49-F238E27FC236}">
                <a16:creationId xmlns:a16="http://schemas.microsoft.com/office/drawing/2014/main" id="{79DC5C2B-290B-4861-9CE6-53F0004215C7}"/>
              </a:ext>
            </a:extLst>
          </p:cNvPr>
          <p:cNvSpPr/>
          <p:nvPr/>
        </p:nvSpPr>
        <p:spPr>
          <a:xfrm flipH="1" flipV="1">
            <a:off x="-2962" y="2345"/>
            <a:ext cx="2706388" cy="2691487"/>
          </a:xfrm>
          <a:prstGeom prst="triangle">
            <a:avLst>
              <a:gd name="adj" fmla="val 10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이등변 삼각형 53">
            <a:extLst>
              <a:ext uri="{FF2B5EF4-FFF2-40B4-BE49-F238E27FC236}">
                <a16:creationId xmlns:a16="http://schemas.microsoft.com/office/drawing/2014/main" id="{A0C8F11D-4109-40C5-8DE5-E3CB0FBBE044}"/>
              </a:ext>
            </a:extLst>
          </p:cNvPr>
          <p:cNvSpPr/>
          <p:nvPr/>
        </p:nvSpPr>
        <p:spPr>
          <a:xfrm>
            <a:off x="11040532" y="5728574"/>
            <a:ext cx="1151467" cy="1145127"/>
          </a:xfrm>
          <a:prstGeom prst="triangle">
            <a:avLst>
              <a:gd name="adj" fmla="val 100000"/>
            </a:avLst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이등변 삼각형 54">
            <a:extLst>
              <a:ext uri="{FF2B5EF4-FFF2-40B4-BE49-F238E27FC236}">
                <a16:creationId xmlns:a16="http://schemas.microsoft.com/office/drawing/2014/main" id="{4B88CD9C-6D84-4C09-A519-4E566E5121D5}"/>
              </a:ext>
            </a:extLst>
          </p:cNvPr>
          <p:cNvSpPr/>
          <p:nvPr/>
        </p:nvSpPr>
        <p:spPr>
          <a:xfrm flipH="1" flipV="1">
            <a:off x="-1" y="-1"/>
            <a:ext cx="2274987" cy="2262461"/>
          </a:xfrm>
          <a:prstGeom prst="triangle">
            <a:avLst>
              <a:gd name="adj" fmla="val 100000"/>
            </a:avLst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99E3E45E-419F-41A7-A1C8-EE10B14E5C56}"/>
              </a:ext>
            </a:extLst>
          </p:cNvPr>
          <p:cNvSpPr/>
          <p:nvPr/>
        </p:nvSpPr>
        <p:spPr>
          <a:xfrm>
            <a:off x="669637" y="1917357"/>
            <a:ext cx="3210697" cy="3210697"/>
          </a:xfrm>
          <a:prstGeom prst="ellipse">
            <a:avLst/>
          </a:prstGeom>
          <a:solidFill>
            <a:srgbClr val="1F4E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210 트리거 L" panose="02020603020101020101" pitchFamily="18" charset="-127"/>
                <a:ea typeface="210 트리거 L" panose="02020603020101020101" pitchFamily="18" charset="-127"/>
              </a:rPr>
              <a:t>코딩 구현</a:t>
            </a:r>
            <a:endParaRPr lang="en-US" altLang="ko-KR" sz="2800" dirty="0">
              <a:latin typeface="210 트리거 L" panose="02020603020101020101" pitchFamily="18" charset="-127"/>
              <a:ea typeface="210 트리거 L" panose="02020603020101020101" pitchFamily="18" charset="-127"/>
            </a:endParaRP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82719878-2EF4-428F-B734-28F9983AB6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2087" y="811870"/>
            <a:ext cx="4854361" cy="4976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3620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0CB2EEB-DDD8-48B6-A416-510E1BB698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1714" y="224512"/>
            <a:ext cx="3530285" cy="4435642"/>
          </a:xfrm>
          <a:prstGeom prst="rect">
            <a:avLst/>
          </a:prstGeom>
        </p:spPr>
      </p:pic>
      <p:sp>
        <p:nvSpPr>
          <p:cNvPr id="56" name="이등변 삼각형 55">
            <a:extLst>
              <a:ext uri="{FF2B5EF4-FFF2-40B4-BE49-F238E27FC236}">
                <a16:creationId xmlns:a16="http://schemas.microsoft.com/office/drawing/2014/main" id="{79DC5C2B-290B-4861-9CE6-53F0004215C7}"/>
              </a:ext>
            </a:extLst>
          </p:cNvPr>
          <p:cNvSpPr/>
          <p:nvPr/>
        </p:nvSpPr>
        <p:spPr>
          <a:xfrm flipH="1" flipV="1">
            <a:off x="-2962" y="2345"/>
            <a:ext cx="2706388" cy="2691487"/>
          </a:xfrm>
          <a:prstGeom prst="triangle">
            <a:avLst>
              <a:gd name="adj" fmla="val 10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이등변 삼각형 53">
            <a:extLst>
              <a:ext uri="{FF2B5EF4-FFF2-40B4-BE49-F238E27FC236}">
                <a16:creationId xmlns:a16="http://schemas.microsoft.com/office/drawing/2014/main" id="{A0C8F11D-4109-40C5-8DE5-E3CB0FBBE044}"/>
              </a:ext>
            </a:extLst>
          </p:cNvPr>
          <p:cNvSpPr/>
          <p:nvPr/>
        </p:nvSpPr>
        <p:spPr>
          <a:xfrm>
            <a:off x="11040532" y="5728574"/>
            <a:ext cx="1151467" cy="1145127"/>
          </a:xfrm>
          <a:prstGeom prst="triangle">
            <a:avLst>
              <a:gd name="adj" fmla="val 100000"/>
            </a:avLst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이등변 삼각형 54">
            <a:extLst>
              <a:ext uri="{FF2B5EF4-FFF2-40B4-BE49-F238E27FC236}">
                <a16:creationId xmlns:a16="http://schemas.microsoft.com/office/drawing/2014/main" id="{4B88CD9C-6D84-4C09-A519-4E566E5121D5}"/>
              </a:ext>
            </a:extLst>
          </p:cNvPr>
          <p:cNvSpPr/>
          <p:nvPr/>
        </p:nvSpPr>
        <p:spPr>
          <a:xfrm flipH="1" flipV="1">
            <a:off x="-1" y="-1"/>
            <a:ext cx="2274987" cy="2262461"/>
          </a:xfrm>
          <a:prstGeom prst="triangle">
            <a:avLst>
              <a:gd name="adj" fmla="val 100000"/>
            </a:avLst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99E3E45E-419F-41A7-A1C8-EE10B14E5C56}"/>
              </a:ext>
            </a:extLst>
          </p:cNvPr>
          <p:cNvSpPr/>
          <p:nvPr/>
        </p:nvSpPr>
        <p:spPr>
          <a:xfrm>
            <a:off x="669637" y="1917357"/>
            <a:ext cx="3210697" cy="3210697"/>
          </a:xfrm>
          <a:prstGeom prst="ellipse">
            <a:avLst/>
          </a:prstGeom>
          <a:solidFill>
            <a:srgbClr val="1F4E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210 트리거 L" panose="02020603020101020101" pitchFamily="18" charset="-127"/>
                <a:ea typeface="210 트리거 L" panose="02020603020101020101" pitchFamily="18" charset="-127"/>
              </a:rPr>
              <a:t>코딩 구현</a:t>
            </a:r>
            <a:endParaRPr lang="en-US" altLang="ko-KR" sz="2800" dirty="0">
              <a:latin typeface="210 트리거 L" panose="02020603020101020101" pitchFamily="18" charset="-127"/>
              <a:ea typeface="210 트리거 L" panose="02020603020101020101" pitchFamily="18" charset="-127"/>
            </a:endParaRPr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B14EF6D9-5672-4538-A0A7-608DA969F3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0334" y="224512"/>
            <a:ext cx="4991533" cy="640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5845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581</TotalTime>
  <Words>232</Words>
  <Application>Microsoft Office PowerPoint</Application>
  <PresentationFormat>와이드스크린</PresentationFormat>
  <Paragraphs>59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맑은 고딕</vt:lpstr>
      <vt:lpstr>a펜고딕B</vt:lpstr>
      <vt:lpstr>210 트리거 L</vt:lpstr>
      <vt:lpstr>Rix비타민 M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배두리</dc:creator>
  <cp:lastModifiedBy>장 훈</cp:lastModifiedBy>
  <cp:revision>64</cp:revision>
  <dcterms:created xsi:type="dcterms:W3CDTF">2019-05-11T05:58:22Z</dcterms:created>
  <dcterms:modified xsi:type="dcterms:W3CDTF">2019-11-27T10:47:09Z</dcterms:modified>
</cp:coreProperties>
</file>