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3" r:id="rId6"/>
    <p:sldId id="267" r:id="rId7"/>
    <p:sldId id="266" r:id="rId8"/>
    <p:sldId id="265" r:id="rId9"/>
  </p:sldIdLst>
  <p:sldSz cx="12192000" cy="6858000"/>
  <p:notesSz cx="6858000" cy="9144000"/>
  <p:embeddedFontLst>
    <p:embeddedFont>
      <p:font typeface="210 트리거 L" panose="02020603020101020101" pitchFamily="18" charset="-127"/>
      <p:regular r:id="rId11"/>
    </p:embeddedFont>
    <p:embeddedFont>
      <p:font typeface="a펜고딕B" panose="02020600000000000000" pitchFamily="18" charset="-127"/>
      <p:regular r:id="rId12"/>
    </p:embeddedFont>
    <p:embeddedFont>
      <p:font typeface="Rix비타민 M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F4E79"/>
    <a:srgbClr val="2B6CA7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2794B-69D4-402A-9F5C-AEC88C4C47C1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9701-1BFF-4B84-A6E7-ED43A5F022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36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49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Relationship Id="rId9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DFEF7A-78C8-4FF5-9ED4-A4C59D79E575}"/>
              </a:ext>
            </a:extLst>
          </p:cNvPr>
          <p:cNvSpPr/>
          <p:nvPr/>
        </p:nvSpPr>
        <p:spPr>
          <a:xfrm>
            <a:off x="3043008" y="789525"/>
            <a:ext cx="5745155" cy="5222868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1D6F0B-9925-4275-8B4C-8B51E59E8A52}"/>
              </a:ext>
            </a:extLst>
          </p:cNvPr>
          <p:cNvSpPr/>
          <p:nvPr/>
        </p:nvSpPr>
        <p:spPr>
          <a:xfrm>
            <a:off x="4312355" y="4893733"/>
            <a:ext cx="417689" cy="41768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D6EC1C-6F5B-46F1-87B2-5FDB5B97D6C7}"/>
              </a:ext>
            </a:extLst>
          </p:cNvPr>
          <p:cNvSpPr/>
          <p:nvPr/>
        </p:nvSpPr>
        <p:spPr>
          <a:xfrm>
            <a:off x="7377285" y="1682044"/>
            <a:ext cx="225779" cy="22577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B9C9CF-F60B-4E1C-B2B3-429F90130B75}"/>
              </a:ext>
            </a:extLst>
          </p:cNvPr>
          <p:cNvSpPr/>
          <p:nvPr/>
        </p:nvSpPr>
        <p:spPr>
          <a:xfrm>
            <a:off x="7114817" y="4340575"/>
            <a:ext cx="750713" cy="75071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F3D1A2-9D88-4FC1-A74C-D3759D1533E4}"/>
              </a:ext>
            </a:extLst>
          </p:cNvPr>
          <p:cNvSpPr/>
          <p:nvPr/>
        </p:nvSpPr>
        <p:spPr>
          <a:xfrm>
            <a:off x="7670798" y="2054578"/>
            <a:ext cx="225779" cy="22577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71614-D75E-42CD-869F-AA5A72D2C4E8}"/>
              </a:ext>
            </a:extLst>
          </p:cNvPr>
          <p:cNvSpPr txBox="1"/>
          <p:nvPr/>
        </p:nvSpPr>
        <p:spPr>
          <a:xfrm>
            <a:off x="4782066" y="2517425"/>
            <a:ext cx="330268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어동져스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D0EF9-16B6-4A9E-A959-9240B55C4F7C}"/>
              </a:ext>
            </a:extLst>
          </p:cNvPr>
          <p:cNvSpPr txBox="1"/>
          <p:nvPr/>
        </p:nvSpPr>
        <p:spPr>
          <a:xfrm>
            <a:off x="4797518" y="3658543"/>
            <a:ext cx="2692655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묻고 전공진입으로 가</a:t>
            </a:r>
            <a:r>
              <a:rPr lang="en-US" altLang="ko-KR" sz="2000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!</a:t>
            </a:r>
            <a:endParaRPr lang="ko-KR" altLang="en-US" sz="2000" dirty="0">
              <a:solidFill>
                <a:srgbClr val="FFC000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DC045F3-FF1B-45F0-A32E-A8D7EE09855B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27F9E62-3D23-4F54-9FD9-85CE7A77B183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6D03454-E49B-4E7B-AD13-A5278623E506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2FFA-279D-4F30-A4D6-B21BAE847830}"/>
              </a:ext>
            </a:extLst>
          </p:cNvPr>
          <p:cNvSpPr txBox="1"/>
          <p:nvPr/>
        </p:nvSpPr>
        <p:spPr>
          <a:xfrm flipH="1">
            <a:off x="8681717" y="5311422"/>
            <a:ext cx="20192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성균관대학교</a:t>
            </a:r>
            <a:endParaRPr lang="en-US" altLang="ko-KR" sz="23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endParaRPr lang="ko-KR" altLang="en-US" sz="23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58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B39D9-7CFC-4690-810D-4065C5FFF142}"/>
              </a:ext>
            </a:extLst>
          </p:cNvPr>
          <p:cNvCxnSpPr/>
          <p:nvPr/>
        </p:nvCxnSpPr>
        <p:spPr>
          <a:xfrm>
            <a:off x="2280356" y="0"/>
            <a:ext cx="0" cy="212231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CA8211-01C4-4EF8-A3A6-0D17E58D1276}"/>
              </a:ext>
            </a:extLst>
          </p:cNvPr>
          <p:cNvGrpSpPr/>
          <p:nvPr/>
        </p:nvGrpSpPr>
        <p:grpSpPr>
          <a:xfrm>
            <a:off x="3686201" y="246402"/>
            <a:ext cx="767644" cy="3253672"/>
            <a:chOff x="3381883" y="29442"/>
            <a:chExt cx="767644" cy="312702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301471D-B39C-4D60-B9C7-36396633B56E}"/>
                </a:ext>
              </a:extLst>
            </p:cNvPr>
            <p:cNvCxnSpPr>
              <a:cxnSpLocks/>
            </p:cNvCxnSpPr>
            <p:nvPr/>
          </p:nvCxnSpPr>
          <p:spPr>
            <a:xfrm>
              <a:off x="3765705" y="29442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390F02C-196D-4B32-BAFB-9DE8E0DDB51B}"/>
                </a:ext>
              </a:extLst>
            </p:cNvPr>
            <p:cNvSpPr/>
            <p:nvPr/>
          </p:nvSpPr>
          <p:spPr>
            <a:xfrm>
              <a:off x="3381883" y="238882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C98562-81E7-44E6-B35C-792CF550CB5E}"/>
              </a:ext>
            </a:extLst>
          </p:cNvPr>
          <p:cNvGrpSpPr/>
          <p:nvPr/>
        </p:nvGrpSpPr>
        <p:grpSpPr>
          <a:xfrm>
            <a:off x="5641729" y="-287925"/>
            <a:ext cx="767644" cy="3183467"/>
            <a:chOff x="3364089" y="0"/>
            <a:chExt cx="767644" cy="318346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4774E99-3B7D-4629-B82E-BC534A27B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59200" y="0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6BBF99F-87B3-4A51-BC08-5936C0E62D29}"/>
                </a:ext>
              </a:extLst>
            </p:cNvPr>
            <p:cNvSpPr/>
            <p:nvPr/>
          </p:nvSpPr>
          <p:spPr>
            <a:xfrm>
              <a:off x="3364089" y="2415823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7FBAE5-91D4-42FF-9FB9-368DBB997413}"/>
              </a:ext>
            </a:extLst>
          </p:cNvPr>
          <p:cNvGrpSpPr/>
          <p:nvPr/>
        </p:nvGrpSpPr>
        <p:grpSpPr>
          <a:xfrm>
            <a:off x="7627549" y="-321771"/>
            <a:ext cx="767644" cy="3849510"/>
            <a:chOff x="1896534" y="-1253066"/>
            <a:chExt cx="767644" cy="38495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CFCA19-65FD-404B-AC40-D803974F2E83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5916C67-973C-42E8-9EF3-AB6656FBB428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56" y="-1253066"/>
              <a:ext cx="0" cy="3375377"/>
            </a:xfrm>
            <a:prstGeom prst="line">
              <a:avLst/>
            </a:prstGeom>
            <a:ln w="1905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BD4768-D836-4027-8449-012F32428259}"/>
              </a:ext>
            </a:extLst>
          </p:cNvPr>
          <p:cNvGrpSpPr/>
          <p:nvPr/>
        </p:nvGrpSpPr>
        <p:grpSpPr>
          <a:xfrm>
            <a:off x="9674384" y="67695"/>
            <a:ext cx="767644" cy="2596444"/>
            <a:chOff x="1896534" y="0"/>
            <a:chExt cx="767644" cy="259644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3134EE-764D-44B5-AA90-B16B879BBB48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6A6CB66-CF66-48C4-913E-F1401C55E91E}"/>
                </a:ext>
              </a:extLst>
            </p:cNvPr>
            <p:cNvCxnSpPr/>
            <p:nvPr/>
          </p:nvCxnSpPr>
          <p:spPr>
            <a:xfrm>
              <a:off x="2280356" y="0"/>
              <a:ext cx="0" cy="2122311"/>
            </a:xfrm>
            <a:prstGeom prst="line">
              <a:avLst/>
            </a:prstGeom>
            <a:ln w="1905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2CBAD23-2AAE-4539-8E05-90B6EF0BE332}"/>
              </a:ext>
            </a:extLst>
          </p:cNvPr>
          <p:cNvGrpSpPr/>
          <p:nvPr/>
        </p:nvGrpSpPr>
        <p:grpSpPr>
          <a:xfrm>
            <a:off x="1896534" y="1730266"/>
            <a:ext cx="767644" cy="767644"/>
            <a:chOff x="1896534" y="1828800"/>
            <a:chExt cx="767644" cy="76764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DE07805-E449-41EA-A549-71D417AD5BC7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트리거 L" panose="02020603020101020101" pitchFamily="18" charset="-127"/>
                <a:ea typeface="210 트리거 L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D13731-81FA-4A2D-A7F3-2E52A1E31210}"/>
                </a:ext>
              </a:extLst>
            </p:cNvPr>
            <p:cNvSpPr txBox="1"/>
            <p:nvPr/>
          </p:nvSpPr>
          <p:spPr>
            <a:xfrm>
              <a:off x="2006713" y="2009421"/>
              <a:ext cx="51167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00" dirty="0">
                  <a:solidFill>
                    <a:schemeClr val="bg1"/>
                  </a:solidFill>
                  <a:latin typeface="210 트리거 L" panose="02020603020101020101" pitchFamily="18" charset="-127"/>
                  <a:ea typeface="210 트리거 L" panose="02020603020101020101" pitchFamily="18" charset="-127"/>
                </a:rPr>
                <a:t>01</a:t>
              </a:r>
              <a:endParaRPr lang="ko-KR" altLang="en-US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CE44B8D-F3E5-4FF4-9CFA-B03CEB79DDC0}"/>
              </a:ext>
            </a:extLst>
          </p:cNvPr>
          <p:cNvSpPr txBox="1"/>
          <p:nvPr/>
        </p:nvSpPr>
        <p:spPr>
          <a:xfrm>
            <a:off x="3823755" y="2876096"/>
            <a:ext cx="5533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02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CB023-2101-45B7-8B74-867C852D8EA1}"/>
              </a:ext>
            </a:extLst>
          </p:cNvPr>
          <p:cNvSpPr txBox="1"/>
          <p:nvPr/>
        </p:nvSpPr>
        <p:spPr>
          <a:xfrm>
            <a:off x="5769205" y="2257355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03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ED413-1EC9-4FAC-8FCD-74E6FCBE7E08}"/>
              </a:ext>
            </a:extLst>
          </p:cNvPr>
          <p:cNvSpPr txBox="1"/>
          <p:nvPr/>
        </p:nvSpPr>
        <p:spPr>
          <a:xfrm>
            <a:off x="7741104" y="2939314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04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0246A-769D-49EB-AF4A-BBC6102C2801}"/>
              </a:ext>
            </a:extLst>
          </p:cNvPr>
          <p:cNvSpPr txBox="1"/>
          <p:nvPr/>
        </p:nvSpPr>
        <p:spPr>
          <a:xfrm>
            <a:off x="9819562" y="2028377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05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FD0E43-00C2-483C-85D4-D352204B3667}"/>
              </a:ext>
            </a:extLst>
          </p:cNvPr>
          <p:cNvSpPr txBox="1"/>
          <p:nvPr/>
        </p:nvSpPr>
        <p:spPr>
          <a:xfrm>
            <a:off x="9372713" y="2596445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06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B3284-6D5F-405A-AE42-2C0D6C57C8CE}"/>
              </a:ext>
            </a:extLst>
          </p:cNvPr>
          <p:cNvSpPr txBox="1"/>
          <p:nvPr/>
        </p:nvSpPr>
        <p:spPr>
          <a:xfrm>
            <a:off x="1016520" y="2884117"/>
            <a:ext cx="393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팀 구성원의 역할 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677DA-3543-42A0-8488-3DB7681AB675}"/>
              </a:ext>
            </a:extLst>
          </p:cNvPr>
          <p:cNvSpPr txBox="1"/>
          <p:nvPr/>
        </p:nvSpPr>
        <p:spPr>
          <a:xfrm>
            <a:off x="2298756" y="4198931"/>
            <a:ext cx="410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 기획배경과 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D31EF-6524-47DB-A1E5-49A324955F96}"/>
              </a:ext>
            </a:extLst>
          </p:cNvPr>
          <p:cNvSpPr txBox="1"/>
          <p:nvPr/>
        </p:nvSpPr>
        <p:spPr>
          <a:xfrm>
            <a:off x="6479854" y="4159250"/>
            <a:ext cx="364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화면구성과 구현 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CD9EBE-4F9B-4E3B-BA0E-87EB7E3E9BF7}"/>
              </a:ext>
            </a:extLst>
          </p:cNvPr>
          <p:cNvSpPr txBox="1"/>
          <p:nvPr/>
        </p:nvSpPr>
        <p:spPr>
          <a:xfrm>
            <a:off x="8957035" y="2932458"/>
            <a:ext cx="340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기대효과 및 개선사항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99254-05ED-4B8B-B7DF-35B5D2863806}"/>
              </a:ext>
            </a:extLst>
          </p:cNvPr>
          <p:cNvSpPr txBox="1"/>
          <p:nvPr/>
        </p:nvSpPr>
        <p:spPr>
          <a:xfrm>
            <a:off x="4804268" y="3214711"/>
            <a:ext cx="46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프로젝트의 목표 및 내용</a:t>
            </a:r>
          </a:p>
        </p:txBody>
      </p:sp>
    </p:spTree>
    <p:extLst>
      <p:ext uri="{BB962C8B-B14F-4D97-AF65-F5344CB8AC3E}">
        <p14:creationId xmlns:p14="http://schemas.microsoft.com/office/powerpoint/2010/main" val="23376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381D6F0B-9925-4275-8B4C-8B51E59E8A52}"/>
              </a:ext>
            </a:extLst>
          </p:cNvPr>
          <p:cNvSpPr/>
          <p:nvPr/>
        </p:nvSpPr>
        <p:spPr>
          <a:xfrm>
            <a:off x="10217330" y="1348088"/>
            <a:ext cx="417689" cy="41768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D6EC1C-6F5B-46F1-87B2-5FDB5B97D6C7}"/>
              </a:ext>
            </a:extLst>
          </p:cNvPr>
          <p:cNvSpPr/>
          <p:nvPr/>
        </p:nvSpPr>
        <p:spPr>
          <a:xfrm>
            <a:off x="8448629" y="2084388"/>
            <a:ext cx="225779" cy="22577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B9C9CF-F60B-4E1C-B2B3-429F90130B75}"/>
              </a:ext>
            </a:extLst>
          </p:cNvPr>
          <p:cNvSpPr/>
          <p:nvPr/>
        </p:nvSpPr>
        <p:spPr>
          <a:xfrm>
            <a:off x="10635019" y="2693831"/>
            <a:ext cx="750713" cy="75071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F3D1A2-9D88-4FC1-A74C-D3759D1533E4}"/>
              </a:ext>
            </a:extLst>
          </p:cNvPr>
          <p:cNvSpPr/>
          <p:nvPr/>
        </p:nvSpPr>
        <p:spPr>
          <a:xfrm>
            <a:off x="9334310" y="2580942"/>
            <a:ext cx="225779" cy="22577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DC045F3-FF1B-45F0-A32E-A8D7EE09855B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27F9E62-3D23-4F54-9FD9-85CE7A77B183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6D03454-E49B-4E7B-AD13-A5278623E506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2FFA-279D-4F30-A4D6-B21BAE847830}"/>
              </a:ext>
            </a:extLst>
          </p:cNvPr>
          <p:cNvSpPr txBox="1"/>
          <p:nvPr/>
        </p:nvSpPr>
        <p:spPr>
          <a:xfrm flipH="1">
            <a:off x="1674664" y="1556932"/>
            <a:ext cx="4555806" cy="427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장훈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총괄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err="1">
                <a:latin typeface="210 트리거 L" panose="02020603020101020101" pitchFamily="18" charset="-127"/>
                <a:ea typeface="210 트리거 L" panose="02020603020101020101" pitchFamily="18" charset="-127"/>
              </a:rPr>
              <a:t>박채정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PPT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&amp;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발표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김성은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PPT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&amp;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발표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err="1">
                <a:latin typeface="210 트리거 L" panose="02020603020101020101" pitchFamily="18" charset="-127"/>
                <a:ea typeface="210 트리거 L" panose="02020603020101020101" pitchFamily="18" charset="-127"/>
              </a:rPr>
              <a:t>이서원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전지 구성 및 제작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이경민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전지 구성 및 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6E60-9423-43D0-814C-E46EEA62BC54}"/>
              </a:ext>
            </a:extLst>
          </p:cNvPr>
          <p:cNvSpPr txBox="1"/>
          <p:nvPr/>
        </p:nvSpPr>
        <p:spPr>
          <a:xfrm>
            <a:off x="3485695" y="423343"/>
            <a:ext cx="609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팀 구성원의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252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기획 배경과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차별성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18EE0E3B-EC28-44BD-994C-E796CCFC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53" y="804494"/>
            <a:ext cx="2364469" cy="23644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F47DCD-8FB5-41CB-82D3-39510947A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47" y="804494"/>
            <a:ext cx="2264085" cy="2264085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7C8FC468-DD1F-4EA3-8761-B3C411834C4B}"/>
              </a:ext>
            </a:extLst>
          </p:cNvPr>
          <p:cNvSpPr/>
          <p:nvPr/>
        </p:nvSpPr>
        <p:spPr>
          <a:xfrm>
            <a:off x="4549972" y="-335131"/>
            <a:ext cx="4276164" cy="4787153"/>
          </a:xfrm>
          <a:prstGeom prst="mathMultiply">
            <a:avLst>
              <a:gd name="adj1" fmla="val 6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2D56AF73-ADC4-4A23-82D8-C592E0E693F9}"/>
              </a:ext>
            </a:extLst>
          </p:cNvPr>
          <p:cNvSpPr/>
          <p:nvPr/>
        </p:nvSpPr>
        <p:spPr>
          <a:xfrm>
            <a:off x="7795252" y="-457041"/>
            <a:ext cx="4276164" cy="4787153"/>
          </a:xfrm>
          <a:prstGeom prst="mathMultiply">
            <a:avLst>
              <a:gd name="adj1" fmla="val 6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7695C-7207-4416-A3B1-076CF0E163BF}"/>
              </a:ext>
            </a:extLst>
          </p:cNvPr>
          <p:cNvSpPr txBox="1"/>
          <p:nvPr/>
        </p:nvSpPr>
        <p:spPr>
          <a:xfrm rot="20671108">
            <a:off x="4508443" y="437280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영역에서 가장 높은 학점만 반영 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69048-CCEA-4A8C-A756-5E75C1BE9712}"/>
              </a:ext>
            </a:extLst>
          </p:cNvPr>
          <p:cNvSpPr txBox="1"/>
          <p:nvPr/>
        </p:nvSpPr>
        <p:spPr>
          <a:xfrm rot="592509">
            <a:off x="7182210" y="495494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평균 평점 계산은 모든 과목 기준이야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2A96B-FB89-4D50-ADC4-5B126841D8E7}"/>
              </a:ext>
            </a:extLst>
          </p:cNvPr>
          <p:cNvSpPr txBox="1"/>
          <p:nvPr/>
        </p:nvSpPr>
        <p:spPr>
          <a:xfrm rot="21326102">
            <a:off x="5744479" y="5593781"/>
            <a:ext cx="3142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이 수업도 반영되는 거 맞지</a:t>
            </a:r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sz="2000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B8C4A-4E1F-41B2-AAA9-082AF569A3A3}"/>
              </a:ext>
            </a:extLst>
          </p:cNvPr>
          <p:cNvSpPr txBox="1"/>
          <p:nvPr/>
        </p:nvSpPr>
        <p:spPr>
          <a:xfrm rot="21219092">
            <a:off x="8840385" y="420937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뭐가 맞는 말이야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5FEF0-304A-4EBF-8EEC-B4B5629C1034}"/>
              </a:ext>
            </a:extLst>
          </p:cNvPr>
          <p:cNvSpPr txBox="1"/>
          <p:nvPr/>
        </p:nvSpPr>
        <p:spPr>
          <a:xfrm>
            <a:off x="6918836" y="4224176"/>
            <a:ext cx="2069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a펜고딕B" panose="02020600000000000000" pitchFamily="18" charset="-127"/>
                <a:ea typeface="a펜고딕B" panose="02020600000000000000" pitchFamily="18" charset="-127"/>
              </a:rPr>
              <a:t>???</a:t>
            </a:r>
            <a:endParaRPr lang="ko-KR" altLang="en-US" sz="9600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3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7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프로젝트의 목표 및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7D3B05-9B58-471A-BF15-82039D9DC05C}"/>
              </a:ext>
            </a:extLst>
          </p:cNvPr>
          <p:cNvSpPr/>
          <p:nvPr/>
        </p:nvSpPr>
        <p:spPr>
          <a:xfrm>
            <a:off x="4294094" y="179293"/>
            <a:ext cx="1801906" cy="671263"/>
          </a:xfrm>
          <a:prstGeom prst="roundRect">
            <a:avLst/>
          </a:prstGeom>
          <a:solidFill>
            <a:srgbClr val="1F4E79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rgbClr val="1F4E79"/>
                  </a:solidFill>
                </a:ln>
                <a:solidFill>
                  <a:schemeClr val="bg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Before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AE8DEB-FA95-4855-97D1-E27202634F5D}"/>
              </a:ext>
            </a:extLst>
          </p:cNvPr>
          <p:cNvSpPr/>
          <p:nvPr/>
        </p:nvSpPr>
        <p:spPr>
          <a:xfrm>
            <a:off x="4294094" y="3462930"/>
            <a:ext cx="1801906" cy="671263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rgbClr val="1F4E79"/>
                  </a:solidFill>
                </a:ln>
                <a:solidFill>
                  <a:schemeClr val="tx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After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97E30-10C1-467E-A3BE-77FB35F58478}"/>
              </a:ext>
            </a:extLst>
          </p:cNvPr>
          <p:cNvSpPr txBox="1"/>
          <p:nvPr/>
        </p:nvSpPr>
        <p:spPr>
          <a:xfrm>
            <a:off x="4545105" y="1131229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요건이고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3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학점에 평점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니까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3 X 3.0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더하고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…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115C0-90F7-4703-8659-FF652B8F0EF2}"/>
              </a:ext>
            </a:extLst>
          </p:cNvPr>
          <p:cNvSpPr txBox="1"/>
          <p:nvPr/>
        </p:nvSpPr>
        <p:spPr>
          <a:xfrm>
            <a:off x="4545105" y="1500561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요건이 아니니까 제외하고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…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8FB10-FFC4-4036-812A-86814C7E52E7}"/>
              </a:ext>
            </a:extLst>
          </p:cNvPr>
          <p:cNvSpPr txBox="1"/>
          <p:nvPr/>
        </p:nvSpPr>
        <p:spPr>
          <a:xfrm>
            <a:off x="4545104" y="1869893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요건인데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P/F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인데 넣어야 하나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 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어떻게 계산하지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770FD-BA49-4029-A56A-8DC3F6C8945F}"/>
              </a:ext>
            </a:extLst>
          </p:cNvPr>
          <p:cNvSpPr txBox="1"/>
          <p:nvPr/>
        </p:nvSpPr>
        <p:spPr>
          <a:xfrm>
            <a:off x="4545104" y="2262460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D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요건인가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 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이거도 계산해야 하는 건가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D428E-95EC-4155-A1C2-3C2389D48447}"/>
              </a:ext>
            </a:extLst>
          </p:cNvPr>
          <p:cNvSpPr txBox="1"/>
          <p:nvPr/>
        </p:nvSpPr>
        <p:spPr>
          <a:xfrm>
            <a:off x="4795755" y="4423527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계열은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인문과학계열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0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A6360-00FA-4EED-8B8D-396C7655BE12}"/>
              </a:ext>
            </a:extLst>
          </p:cNvPr>
          <p:cNvSpPr txBox="1"/>
          <p:nvPr/>
        </p:nvSpPr>
        <p:spPr>
          <a:xfrm>
            <a:off x="7655496" y="4423872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넣고 싶은 학과는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글로벌융합학부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0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E9A3-44CA-4AB5-9702-C24D64ACD287}"/>
              </a:ext>
            </a:extLst>
          </p:cNvPr>
          <p:cNvSpPr txBox="1"/>
          <p:nvPr/>
        </p:nvSpPr>
        <p:spPr>
          <a:xfrm>
            <a:off x="5302463" y="5184314"/>
            <a:ext cx="5184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그리고 내가 수강한 과목들의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각각 </a:t>
            </a:r>
            <a:endParaRPr lang="en-US" altLang="ko-KR" sz="24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영역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학점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과목명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평점만 입력하면 끝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4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B88BE77D-61C6-4E42-B342-434545DB9CB9}"/>
              </a:ext>
            </a:extLst>
          </p:cNvPr>
          <p:cNvSpPr/>
          <p:nvPr/>
        </p:nvSpPr>
        <p:spPr>
          <a:xfrm rot="10800000">
            <a:off x="6782892" y="2861294"/>
            <a:ext cx="2133925" cy="939820"/>
          </a:xfrm>
          <a:prstGeom prst="upArrow">
            <a:avLst>
              <a:gd name="adj1" fmla="val 47619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95000"/>
                  <a:lumOff val="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6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D2E0DFCC-9831-4E7D-9751-E2F743D5D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39" y="647206"/>
            <a:ext cx="7723030" cy="5256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09020D4-4FBA-4A22-A28F-AA7F76B15DEE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화면구성과 구현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3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362C11E-4BCC-407D-9AE7-D3021BDF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246715"/>
            <a:ext cx="1441145" cy="463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스크린샷, 화면, 여자, 흐린이(가) 표시된 사진&#10;&#10;자동 생성된 설명">
            <a:extLst>
              <a:ext uri="{FF2B5EF4-FFF2-40B4-BE49-F238E27FC236}">
                <a16:creationId xmlns:a16="http://schemas.microsoft.com/office/drawing/2014/main" id="{C6242FE2-C181-4405-9DE3-1300E3C35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858992"/>
            <a:ext cx="1860790" cy="463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스크린샷, 쥐고있는이(가) 표시된 사진&#10;&#10;자동 생성된 설명">
            <a:extLst>
              <a:ext uri="{FF2B5EF4-FFF2-40B4-BE49-F238E27FC236}">
                <a16:creationId xmlns:a16="http://schemas.microsoft.com/office/drawing/2014/main" id="{C6C0AE81-470C-456E-833A-04D688715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2479919"/>
            <a:ext cx="1724746" cy="763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8F070A-2EB7-4A14-89E4-5A020715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14" y="5645949"/>
            <a:ext cx="509501" cy="903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B26C3EC-1DDB-476F-9D40-3412BDF8C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3392026"/>
            <a:ext cx="2024896" cy="680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066F39D-FBBB-47C2-9777-5443E6BF8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4220788"/>
            <a:ext cx="873634" cy="69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텔레비전, 화면, 음식, 타기이(가) 표시된 사진&#10;&#10;자동 생성된 설명">
            <a:extLst>
              <a:ext uri="{FF2B5EF4-FFF2-40B4-BE49-F238E27FC236}">
                <a16:creationId xmlns:a16="http://schemas.microsoft.com/office/drawing/2014/main" id="{70365FC1-5E5E-47C9-A9F8-6AFB48990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5061908"/>
            <a:ext cx="3130066" cy="435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 descr="시계, 거리, 탑재, 검은색이(가) 표시된 사진&#10;&#10;자동 생성된 설명">
            <a:extLst>
              <a:ext uri="{FF2B5EF4-FFF2-40B4-BE49-F238E27FC236}">
                <a16:creationId xmlns:a16="http://schemas.microsoft.com/office/drawing/2014/main" id="{3E9C6544-855A-4986-8D2B-CA9D3D193E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1471269"/>
            <a:ext cx="4709768" cy="860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557578-412B-49A7-BBAB-DBEFB9B601C2}"/>
              </a:ext>
            </a:extLst>
          </p:cNvPr>
          <p:cNvSpPr txBox="1"/>
          <p:nvPr/>
        </p:nvSpPr>
        <p:spPr>
          <a:xfrm>
            <a:off x="6576796" y="278505"/>
            <a:ext cx="489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계열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8571-177C-42A8-9FA0-BCB68DC9A674}"/>
              </a:ext>
            </a:extLst>
          </p:cNvPr>
          <p:cNvSpPr txBox="1"/>
          <p:nvPr/>
        </p:nvSpPr>
        <p:spPr>
          <a:xfrm>
            <a:off x="6576796" y="842969"/>
            <a:ext cx="363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지원할 학과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ABD5D-3B62-4CE4-89A5-1052380B9A06}"/>
              </a:ext>
            </a:extLst>
          </p:cNvPr>
          <p:cNvSpPr txBox="1"/>
          <p:nvPr/>
        </p:nvSpPr>
        <p:spPr>
          <a:xfrm>
            <a:off x="9285872" y="1712979"/>
            <a:ext cx="350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계열별 전공진입 요건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1897E-DD27-41BF-BCA8-1BAC6BE45211}"/>
              </a:ext>
            </a:extLst>
          </p:cNvPr>
          <p:cNvSpPr txBox="1"/>
          <p:nvPr/>
        </p:nvSpPr>
        <p:spPr>
          <a:xfrm>
            <a:off x="6409790" y="2615582"/>
            <a:ext cx="295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과목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DB13B-9DDF-475E-98F6-D41E1FDB19C4}"/>
              </a:ext>
            </a:extLst>
          </p:cNvPr>
          <p:cNvSpPr txBox="1"/>
          <p:nvPr/>
        </p:nvSpPr>
        <p:spPr>
          <a:xfrm>
            <a:off x="6712720" y="3518185"/>
            <a:ext cx="23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과목명 쓰기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69615-1287-4950-B2DD-280B15A14874}"/>
              </a:ext>
            </a:extLst>
          </p:cNvPr>
          <p:cNvSpPr txBox="1"/>
          <p:nvPr/>
        </p:nvSpPr>
        <p:spPr>
          <a:xfrm>
            <a:off x="5700272" y="4382379"/>
            <a:ext cx="202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받은 학점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28E5B-EAF1-4FD9-8540-B4150A45480F}"/>
              </a:ext>
            </a:extLst>
          </p:cNvPr>
          <p:cNvSpPr txBox="1"/>
          <p:nvPr/>
        </p:nvSpPr>
        <p:spPr>
          <a:xfrm>
            <a:off x="7957473" y="5128054"/>
            <a:ext cx="350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전공진입 요건 충족 여부 계산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EF4EE-A8E0-4D25-B0E1-6ECF07A78048}"/>
              </a:ext>
            </a:extLst>
          </p:cNvPr>
          <p:cNvSpPr txBox="1"/>
          <p:nvPr/>
        </p:nvSpPr>
        <p:spPr>
          <a:xfrm>
            <a:off x="5247267" y="5924412"/>
            <a:ext cx="338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학점 기입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E3E45E-419F-41A7-A1C8-EE10B14E5C56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화면구성과 구현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4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기대효과 및 개선사항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EFB371F-FB0A-4981-B856-CEF1199389A3}"/>
              </a:ext>
            </a:extLst>
          </p:cNvPr>
          <p:cNvSpPr/>
          <p:nvPr/>
        </p:nvSpPr>
        <p:spPr>
          <a:xfrm>
            <a:off x="4294094" y="488190"/>
            <a:ext cx="1801906" cy="671263"/>
          </a:xfrm>
          <a:prstGeom prst="roundRect">
            <a:avLst/>
          </a:prstGeom>
          <a:solidFill>
            <a:srgbClr val="1F4E79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rgbClr val="1F4E79"/>
                  </a:solidFill>
                </a:ln>
                <a:solidFill>
                  <a:schemeClr val="bg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기대효과</a:t>
            </a:r>
            <a:endParaRPr lang="en-US" altLang="ko-KR" sz="2800" dirty="0">
              <a:ln>
                <a:solidFill>
                  <a:srgbClr val="1F4E79"/>
                </a:solidFill>
              </a:ln>
              <a:solidFill>
                <a:schemeClr val="bg1"/>
              </a:solidFill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F5C4CF-2C24-4C7E-848B-C71B98032DFD}"/>
              </a:ext>
            </a:extLst>
          </p:cNvPr>
          <p:cNvSpPr/>
          <p:nvPr/>
        </p:nvSpPr>
        <p:spPr>
          <a:xfrm>
            <a:off x="4294094" y="3679248"/>
            <a:ext cx="1801906" cy="671263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rgbClr val="1F4E79"/>
                  </a:solidFill>
                </a:ln>
                <a:solidFill>
                  <a:schemeClr val="tx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개선사항</a:t>
            </a:r>
            <a:endParaRPr lang="en-US" altLang="ko-KR" sz="2800" dirty="0">
              <a:ln>
                <a:solidFill>
                  <a:srgbClr val="1F4E79"/>
                </a:solidFill>
              </a:ln>
              <a:solidFill>
                <a:schemeClr val="tx1"/>
              </a:solidFill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05FCAD-9CE0-4358-AE7E-01A8ABC309D6}"/>
              </a:ext>
            </a:extLst>
          </p:cNvPr>
          <p:cNvSpPr/>
          <p:nvPr/>
        </p:nvSpPr>
        <p:spPr>
          <a:xfrm>
            <a:off x="4739640" y="1462137"/>
            <a:ext cx="6782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간단하게 전공진입 요건 충족 여부와</a:t>
            </a:r>
            <a:endParaRPr lang="en-US" altLang="ko-KR" sz="28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평균 학점을 알 수 있다</a:t>
            </a:r>
            <a:r>
              <a:rPr lang="en-US" altLang="ko-KR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D458C7-23F6-438C-BCB8-C56F519D91B8}"/>
              </a:ext>
            </a:extLst>
          </p:cNvPr>
          <p:cNvSpPr/>
          <p:nvPr/>
        </p:nvSpPr>
        <p:spPr>
          <a:xfrm>
            <a:off x="5426363" y="47897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복수전공 컷에 대한 정확한 정보 </a:t>
            </a:r>
            <a:r>
              <a:rPr lang="en-US" altLang="ko-KR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2915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224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a펜고딕B</vt:lpstr>
      <vt:lpstr>Arial</vt:lpstr>
      <vt:lpstr>맑은 고딕</vt:lpstr>
      <vt:lpstr>Rix비타민 M</vt:lpstr>
      <vt:lpstr>210 트리거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배두리</dc:creator>
  <cp:lastModifiedBy>장 훈</cp:lastModifiedBy>
  <cp:revision>48</cp:revision>
  <dcterms:created xsi:type="dcterms:W3CDTF">2019-05-11T05:58:22Z</dcterms:created>
  <dcterms:modified xsi:type="dcterms:W3CDTF">2019-11-25T08:03:33Z</dcterms:modified>
</cp:coreProperties>
</file>