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C6C56CD-BEE3-494A-941A-B199A1FA9A5C}">
  <a:tblStyle styleId="{0C6C56CD-BEE3-494A-941A-B199A1FA9A5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132795"/>
            <a:ext cx="3054600" cy="287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Hakan Erol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Joji Asako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Trivi Tran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Soheil Karimi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pvdomxhmgvx.png" id="67" name="Shape 67"/>
          <p:cNvPicPr preferRelativeResize="0"/>
          <p:nvPr/>
        </p:nvPicPr>
        <p:blipFill rotWithShape="1">
          <a:blip r:embed="rId3">
            <a:alphaModFix/>
          </a:blip>
          <a:srcRect b="64051" l="53686" r="0" t="1989"/>
          <a:stretch/>
        </p:blipFill>
        <p:spPr>
          <a:xfrm>
            <a:off x="2628937" y="0"/>
            <a:ext cx="3983875" cy="16431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920850" y="2022150"/>
            <a:ext cx="73023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DRONE MOTION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</a:t>
            </a:r>
            <a:r>
              <a:rPr lang="en" sz="30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fly with the 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731300" y="724200"/>
            <a:ext cx="4045200" cy="3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Control using hand gestures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 sensors, only camera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Intuitive flying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Deep learning-Convolutional Neural Network Model (CNN)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Completed Work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 Gesture Detection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731175" y="724200"/>
            <a:ext cx="40452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Using pre-trained CNN model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Take videos for training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Save model to improve </a:t>
            </a: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generalization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Introduce calibration</a:t>
            </a:r>
          </a:p>
          <a:p>
            <a:pPr indent="-406400" lvl="0" marL="4572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Discrete Bayes Filter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65500" y="-54700"/>
            <a:ext cx="4045200" cy="97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 Gestures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62" y="1028075"/>
            <a:ext cx="3828074" cy="380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525" y="1028075"/>
            <a:ext cx="3801499" cy="38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work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Piloting UAV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731175" y="724200"/>
            <a:ext cx="40452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Use PS-Drone API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Control Drone with laptop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Improve upon current platform</a:t>
            </a:r>
          </a:p>
          <a:p>
            <a:pPr indent="-406400" lvl="0" marL="4572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Optimize flight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RO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1514400" y="503075"/>
            <a:ext cx="61152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Connecting Classifier to API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443725" y="135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{0C6C56CD-BEE3-494A-941A-B199A1FA9A5C}</a:tableStyleId>
              </a:tblPr>
              <a:tblGrid>
                <a:gridCol w="1359275"/>
                <a:gridCol w="1901300"/>
                <a:gridCol w="4666100"/>
              </a:tblGrid>
              <a:tr h="60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Date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Assignee(s)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Task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18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5/18/17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Hakan &amp; Trivi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419100" lvl="0" marL="457200">
                        <a:spcBef>
                          <a:spcPts val="0"/>
                        </a:spcBef>
                        <a:buSzPct val="100000"/>
                        <a:buFont typeface="Economica"/>
                        <a:buChar char="●"/>
                      </a:pPr>
                      <a:r>
                        <a:rPr lang="en" sz="3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Call the command based on the output of classifier</a:t>
                      </a:r>
                    </a:p>
                    <a:p>
                      <a:pPr indent="-419100" lvl="0" marL="457200">
                        <a:spcBef>
                          <a:spcPts val="0"/>
                        </a:spcBef>
                        <a:buSzPct val="100000"/>
                        <a:buFont typeface="Economica"/>
                        <a:buChar char="●"/>
                      </a:pPr>
                      <a:r>
                        <a:rPr lang="en" sz="3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Verify that the movements are as expected, tweak as needed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RO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1514400" y="503075"/>
            <a:ext cx="61152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Generalize the model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443725" y="135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{0C6C56CD-BEE3-494A-941A-B199A1FA9A5C}</a:tableStyleId>
              </a:tblPr>
              <a:tblGrid>
                <a:gridCol w="1359275"/>
                <a:gridCol w="1901300"/>
                <a:gridCol w="4666100"/>
              </a:tblGrid>
              <a:tr h="60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Date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Assignee(s)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Task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18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5/28/17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Joji &amp; Soheil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419100" lvl="0" marL="457200" rtl="0">
                        <a:spcBef>
                          <a:spcPts val="0"/>
                        </a:spcBef>
                        <a:buSzPct val="100000"/>
                        <a:buFont typeface="Economica"/>
                        <a:buChar char="●"/>
                      </a:pPr>
                      <a:r>
                        <a:rPr lang="en" sz="3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Gather varying training data</a:t>
                      </a:r>
                    </a:p>
                    <a:p>
                      <a:pPr indent="-419100" lvl="0" marL="457200" rtl="0">
                        <a:spcBef>
                          <a:spcPts val="0"/>
                        </a:spcBef>
                        <a:buSzPct val="100000"/>
                        <a:buFont typeface="Economica"/>
                        <a:buChar char="●"/>
                      </a:pPr>
                      <a:r>
                        <a:rPr lang="en" sz="3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Try different techniques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Recap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731300" y="724200"/>
            <a:ext cx="4045200" cy="3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Control using hand gestures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 sensors, only camera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Intuitive flying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Compatible with a variety of drones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  <a:buChar char="●"/>
            </a:pPr>
            <a:r>
              <a:rPr lang="en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Deep learning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