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64" r:id="rId2"/>
    <p:sldId id="263" r:id="rId3"/>
    <p:sldId id="609" r:id="rId4"/>
    <p:sldId id="613" r:id="rId5"/>
    <p:sldId id="611" r:id="rId6"/>
    <p:sldId id="612" r:id="rId7"/>
    <p:sldId id="614" r:id="rId8"/>
    <p:sldId id="615" r:id="rId9"/>
    <p:sldId id="616" r:id="rId10"/>
  </p:sldIdLst>
  <p:sldSz cx="10693400" cy="7561263"/>
  <p:notesSz cx="6807200" cy="9939338"/>
  <p:defaultTextStyle>
    <a:defPPr>
      <a:defRPr lang="ko-KR"/>
    </a:defPPr>
    <a:lvl1pPr marL="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F89F43E-95EF-4B8E-AF4C-DCC76E0AFF9E}">
          <p14:sldIdLst>
            <p14:sldId id="264"/>
            <p14:sldId id="263"/>
            <p14:sldId id="609"/>
            <p14:sldId id="613"/>
            <p14:sldId id="611"/>
            <p14:sldId id="612"/>
            <p14:sldId id="614"/>
            <p14:sldId id="615"/>
            <p14:sldId id="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FF7070"/>
    <a:srgbClr val="5B9BD5"/>
    <a:srgbClr val="FFCCCC"/>
    <a:srgbClr val="FA951C"/>
    <a:srgbClr val="2C5F94"/>
    <a:srgbClr val="879BC3"/>
    <a:srgbClr val="7088B8"/>
    <a:srgbClr val="84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6" autoAdjust="0"/>
    <p:restoredTop sz="96400" autoAdjust="0"/>
  </p:normalViewPr>
  <p:slideViewPr>
    <p:cSldViewPr snapToGrid="0">
      <p:cViewPr varScale="1">
        <p:scale>
          <a:sx n="69" d="100"/>
          <a:sy n="69" d="100"/>
        </p:scale>
        <p:origin x="960" y="62"/>
      </p:cViewPr>
      <p:guideLst>
        <p:guide orient="horz" pos="2381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869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E914E0D7-ACDA-438C-B657-6EE09FCBB0F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1875" y="1241425"/>
            <a:ext cx="4743450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86" tIns="45743" rIns="91486" bIns="4574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7" cy="498692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AC1B228A-BE98-416F-A87F-14DBFD741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4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9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3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25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6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1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3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B228A-BE98-416F-A87F-14DBFD741BD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AED6F6-6483-44CD-9A0F-CD5304F898A8}"/>
              </a:ext>
            </a:extLst>
          </p:cNvPr>
          <p:cNvSpPr txBox="1"/>
          <p:nvPr userDrawn="1"/>
        </p:nvSpPr>
        <p:spPr>
          <a:xfrm>
            <a:off x="8183457" y="1734993"/>
            <a:ext cx="2177164" cy="408909"/>
          </a:xfrm>
          <a:prstGeom prst="rect">
            <a:avLst/>
          </a:prstGeom>
          <a:noFill/>
        </p:spPr>
        <p:txBody>
          <a:bodyPr wrap="none" lIns="100154" tIns="50077" rIns="100154" bIns="50077">
            <a:spAutoFit/>
          </a:bodyPr>
          <a:lstStyle/>
          <a:p>
            <a:pPr algn="r"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 트렌드 분석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15A27F-52EF-43A3-9E53-59DF0210481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9107" y="2912210"/>
            <a:ext cx="980120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4162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784CBD-7A35-4762-9B91-8CE6AE7EC71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6078820"/>
              </p:ext>
            </p:extLst>
          </p:nvPr>
        </p:nvGraphicFramePr>
        <p:xfrm>
          <a:off x="204280" y="812800"/>
          <a:ext cx="10320464" cy="655103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320464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63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8027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2784E5-34C4-446D-B0BF-D962995F04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01557"/>
          <a:ext cx="9435830" cy="31830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8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err="1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ID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AB13E7FB-81E8-45C6-BBD5-CB81A47AE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3289" y="301557"/>
            <a:ext cx="470743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F4B8A15C-17AF-4109-A098-9DF706E038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1214" y="301557"/>
            <a:ext cx="2849025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5AC9594D-A304-4C5C-8F3C-84CAE14BE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" y="1115568"/>
            <a:ext cx="10116312" cy="614413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3326E7-5E47-440A-8E1F-5EDA09753882}"/>
              </a:ext>
            </a:extLst>
          </p:cNvPr>
          <p:cNvSpPr/>
          <p:nvPr userDrawn="1"/>
        </p:nvSpPr>
        <p:spPr>
          <a:xfrm>
            <a:off x="9737387" y="301556"/>
            <a:ext cx="899624" cy="3183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CF632EBA-68DC-4956-8B8D-9ECD9C55A9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64036" y="315197"/>
            <a:ext cx="795150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Arial" panose="020B0604020202020204" pitchFamily="34" charset="0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6073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784CBD-7A35-4762-9B91-8CE6AE7EC71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6732269"/>
              </p:ext>
            </p:extLst>
          </p:nvPr>
        </p:nvGraphicFramePr>
        <p:xfrm>
          <a:off x="204280" y="812800"/>
          <a:ext cx="10320464" cy="64666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320464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63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Table</a:t>
                      </a:r>
                      <a:endParaRPr lang="ko-KR" altLang="en-US" sz="1000" b="1" kern="120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76445"/>
                  </a:ext>
                </a:extLst>
              </a:tr>
              <a:tr h="2096009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717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2784E5-34C4-446D-B0BF-D962995F04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01557"/>
          <a:ext cx="9435830" cy="31830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8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err="1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ID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AB13E7FB-81E8-45C6-BBD5-CB81A47AE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3289" y="301557"/>
            <a:ext cx="470743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F4B8A15C-17AF-4109-A098-9DF706E038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1214" y="301557"/>
            <a:ext cx="2849025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5AC9594D-A304-4C5C-8F3C-84CAE14BE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2595" y="1115568"/>
            <a:ext cx="10226351" cy="3703320"/>
          </a:xfrm>
          <a:noFill/>
          <a:ln>
            <a:noFill/>
          </a:ln>
        </p:spPr>
        <p:txBody>
          <a:bodyPr numCol="3"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61C1F15D-D14D-459C-9A7E-2216AA7E1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2596" y="5193046"/>
            <a:ext cx="10226351" cy="2066660"/>
          </a:xfrm>
          <a:noFill/>
          <a:ln>
            <a:noFill/>
          </a:ln>
        </p:spPr>
        <p:txBody>
          <a:bodyPr numCol="3"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3326E7-5E47-440A-8E1F-5EDA09753882}"/>
              </a:ext>
            </a:extLst>
          </p:cNvPr>
          <p:cNvSpPr/>
          <p:nvPr userDrawn="1"/>
        </p:nvSpPr>
        <p:spPr>
          <a:xfrm>
            <a:off x="9737387" y="301556"/>
            <a:ext cx="899624" cy="3183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CF632EBA-68DC-4956-8B8D-9ECD9C55A9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64036" y="315197"/>
            <a:ext cx="795150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Arial" panose="020B0604020202020204" pitchFamily="34" charset="0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336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3326E7-5E47-440A-8E1F-5EDA09753882}"/>
              </a:ext>
            </a:extLst>
          </p:cNvPr>
          <p:cNvSpPr/>
          <p:nvPr userDrawn="1"/>
        </p:nvSpPr>
        <p:spPr>
          <a:xfrm>
            <a:off x="9737387" y="301556"/>
            <a:ext cx="899624" cy="3183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2784E5-34C4-446D-B0BF-D962995F041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39934488"/>
              </p:ext>
            </p:extLst>
          </p:nvPr>
        </p:nvGraphicFramePr>
        <p:xfrm>
          <a:off x="204281" y="301557"/>
          <a:ext cx="9435830" cy="31830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8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err="1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ID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3842960"/>
              </p:ext>
            </p:extLst>
          </p:nvPr>
        </p:nvGraphicFramePr>
        <p:xfrm>
          <a:off x="204280" y="812800"/>
          <a:ext cx="10330773" cy="655103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38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79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54446">
                <a:tc row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Table</a:t>
                      </a:r>
                      <a:r>
                        <a:rPr lang="en-US" altLang="ko-KR" sz="100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0869"/>
                  </a:ext>
                </a:extLst>
              </a:tr>
              <a:tr h="1398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58447"/>
                  </a:ext>
                </a:extLst>
              </a:tr>
            </a:tbl>
          </a:graphicData>
        </a:graphic>
      </p:graphicFrame>
      <p:sp>
        <p:nvSpPr>
          <p:cNvPr id="5" name="Text Box 29">
            <a:extLst>
              <a:ext uri="{FF2B5EF4-FFF2-40B4-BE49-F238E27FC236}">
                <a16:creationId xmlns:a16="http://schemas.microsoft.com/office/drawing/2014/main" id="{CF632EBA-68DC-4956-8B8D-9ECD9C55A9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64036" y="315197"/>
            <a:ext cx="795150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Arial" panose="020B0604020202020204" pitchFamily="34" charset="0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1C274972-A60E-4315-B7DF-CE415F787F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3289" y="301557"/>
            <a:ext cx="470743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15">
            <a:extLst>
              <a:ext uri="{FF2B5EF4-FFF2-40B4-BE49-F238E27FC236}">
                <a16:creationId xmlns:a16="http://schemas.microsoft.com/office/drawing/2014/main" id="{37887808-5773-4DA5-A2AC-3823C432F8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1214" y="301557"/>
            <a:ext cx="2849025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AB4F8552-7554-4EC5-8E54-C9180118A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1645" y="1097280"/>
            <a:ext cx="2803092" cy="448056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836FF621-87EE-4388-AFAE-A00319AA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1645" y="6007608"/>
            <a:ext cx="2803092" cy="129844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7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2784E5-34C4-446D-B0BF-D962995F04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01557"/>
          <a:ext cx="9435830" cy="31830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8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err="1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ID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97938130"/>
              </p:ext>
            </p:extLst>
          </p:nvPr>
        </p:nvGraphicFramePr>
        <p:xfrm>
          <a:off x="204280" y="812800"/>
          <a:ext cx="10330773" cy="651942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38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79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54446">
                <a:tc rowSpan="6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120822"/>
                  </a:ext>
                </a:extLst>
              </a:tr>
              <a:tr h="90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06007"/>
                  </a:ext>
                </a:extLst>
              </a:tr>
              <a:tr h="327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Table</a:t>
                      </a:r>
                      <a:r>
                        <a:rPr lang="en-US" altLang="ko-KR" sz="100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0869"/>
                  </a:ext>
                </a:extLst>
              </a:tr>
              <a:tr h="1398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58447"/>
                  </a:ext>
                </a:extLst>
              </a:tr>
            </a:tbl>
          </a:graphicData>
        </a:graphic>
      </p:graphicFrame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1C274972-A60E-4315-B7DF-CE415F787F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3289" y="301557"/>
            <a:ext cx="470743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15">
            <a:extLst>
              <a:ext uri="{FF2B5EF4-FFF2-40B4-BE49-F238E27FC236}">
                <a16:creationId xmlns:a16="http://schemas.microsoft.com/office/drawing/2014/main" id="{37887808-5773-4DA5-A2AC-3823C432F8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1214" y="301557"/>
            <a:ext cx="2849025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AB4F8552-7554-4EC5-8E54-C9180118A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10475" y="1085851"/>
            <a:ext cx="2895600" cy="3248024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836FF621-87EE-4388-AFAE-A00319AA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0950" y="5943600"/>
            <a:ext cx="2924175" cy="135255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FF609913-EB68-43E9-97F6-F45E1245F9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00950" y="4733924"/>
            <a:ext cx="2914650" cy="838201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865B29E8-E75D-4DAB-98AF-98634878D8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0153" y="4377017"/>
            <a:ext cx="2944900" cy="318911"/>
          </a:xfrm>
          <a:noFill/>
          <a:ln>
            <a:noFill/>
          </a:ln>
        </p:spPr>
        <p:txBody>
          <a:bodyPr lIns="108000" tIns="50400" rIns="108000" bIns="50400" anchor="ctr" anchorCtr="0">
            <a:normAutofit/>
          </a:bodyPr>
          <a:lstStyle>
            <a:lvl1pPr marL="0" indent="0">
              <a:buFontTx/>
              <a:buNone/>
              <a:defRPr sz="10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3326E7-5E47-440A-8E1F-5EDA09753882}"/>
              </a:ext>
            </a:extLst>
          </p:cNvPr>
          <p:cNvSpPr/>
          <p:nvPr userDrawn="1"/>
        </p:nvSpPr>
        <p:spPr>
          <a:xfrm>
            <a:off x="9737387" y="301556"/>
            <a:ext cx="899624" cy="3183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CF632EBA-68DC-4956-8B8D-9ECD9C55A9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64036" y="315197"/>
            <a:ext cx="795150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Arial" panose="020B0604020202020204" pitchFamily="34" charset="0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2453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2784E5-34C4-446D-B0BF-D962995F04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01557"/>
          <a:ext cx="9435830" cy="31830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8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err="1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ID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6128271"/>
              </p:ext>
            </p:extLst>
          </p:nvPr>
        </p:nvGraphicFramePr>
        <p:xfrm>
          <a:off x="204280" y="812800"/>
          <a:ext cx="10330773" cy="651942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38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79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54446">
                <a:tc rowSpan="4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0869"/>
                  </a:ext>
                </a:extLst>
              </a:tr>
              <a:tr h="1398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58447"/>
                  </a:ext>
                </a:extLst>
              </a:tr>
            </a:tbl>
          </a:graphicData>
        </a:graphic>
      </p:graphicFrame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1C274972-A60E-4315-B7DF-CE415F787F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3289" y="301557"/>
            <a:ext cx="470743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15">
            <a:extLst>
              <a:ext uri="{FF2B5EF4-FFF2-40B4-BE49-F238E27FC236}">
                <a16:creationId xmlns:a16="http://schemas.microsoft.com/office/drawing/2014/main" id="{37887808-5773-4DA5-A2AC-3823C432F8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1214" y="301557"/>
            <a:ext cx="2849025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AB4F8552-7554-4EC5-8E54-C9180118A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14803" y="1070518"/>
            <a:ext cx="2895600" cy="449901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836FF621-87EE-4388-AFAE-A00319AA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0950" y="5943600"/>
            <a:ext cx="2924175" cy="135255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865B29E8-E75D-4DAB-98AF-98634878D8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0153" y="5605607"/>
            <a:ext cx="2944900" cy="318911"/>
          </a:xfrm>
          <a:noFill/>
          <a:ln>
            <a:noFill/>
          </a:ln>
        </p:spPr>
        <p:txBody>
          <a:bodyPr lIns="108000" tIns="50400" rIns="108000" bIns="50400" anchor="ctr" anchorCtr="0">
            <a:normAutofit/>
          </a:bodyPr>
          <a:lstStyle>
            <a:lvl1pPr marL="0" indent="0">
              <a:buFontTx/>
              <a:buNone/>
              <a:defRPr sz="10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3326E7-5E47-440A-8E1F-5EDA09753882}"/>
              </a:ext>
            </a:extLst>
          </p:cNvPr>
          <p:cNvSpPr/>
          <p:nvPr userDrawn="1"/>
        </p:nvSpPr>
        <p:spPr>
          <a:xfrm>
            <a:off x="9737387" y="301556"/>
            <a:ext cx="899624" cy="3183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CF632EBA-68DC-4956-8B8D-9ECD9C55A9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64036" y="315197"/>
            <a:ext cx="795150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Arial" panose="020B0604020202020204" pitchFamily="34" charset="0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340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2784E5-34C4-446D-B0BF-D962995F041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34771513"/>
              </p:ext>
            </p:extLst>
          </p:nvPr>
        </p:nvGraphicFramePr>
        <p:xfrm>
          <a:off x="204281" y="301557"/>
          <a:ext cx="9435830" cy="31830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8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err="1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ID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69561831"/>
              </p:ext>
            </p:extLst>
          </p:nvPr>
        </p:nvGraphicFramePr>
        <p:xfrm>
          <a:off x="204280" y="812800"/>
          <a:ext cx="10330773" cy="655103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38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79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54446">
                <a:tc rowSpan="2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6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AB13E7FB-81E8-45C6-BBD5-CB81A47AE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3289" y="301557"/>
            <a:ext cx="470743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F4B8A15C-17AF-4109-A098-9DF706E038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1214" y="301557"/>
            <a:ext cx="2849025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5AC9594D-A304-4C5C-8F3C-84CAE14BE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152" y="1204382"/>
            <a:ext cx="2706624" cy="6055324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3326E7-5E47-440A-8E1F-5EDA09753882}"/>
              </a:ext>
            </a:extLst>
          </p:cNvPr>
          <p:cNvSpPr/>
          <p:nvPr userDrawn="1"/>
        </p:nvSpPr>
        <p:spPr>
          <a:xfrm>
            <a:off x="9737387" y="301556"/>
            <a:ext cx="899624" cy="3183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CF632EBA-68DC-4956-8B8D-9ECD9C55A9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64036" y="315197"/>
            <a:ext cx="795150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Arial" panose="020B0604020202020204" pitchFamily="34" charset="0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8184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71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09069" y="243292"/>
            <a:ext cx="7614131" cy="4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 b="1">
                <a:latin typeface="+mj-ea"/>
                <a:ea typeface="+mj-ea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dirty="0"/>
              <a:t>Title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맑은 고딕</a:t>
            </a:r>
            <a:r>
              <a:rPr lang="en-US" altLang="ko-KR" dirty="0"/>
              <a:t>, 24, Bold)</a:t>
            </a:r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3428" y="820888"/>
            <a:ext cx="10686545" cy="0"/>
            <a:chOff x="147" y="391"/>
            <a:chExt cx="5896" cy="0"/>
          </a:xfrm>
        </p:grpSpPr>
        <p:sp>
          <p:nvSpPr>
            <p:cNvPr id="9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</p:grp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3428" y="7036175"/>
            <a:ext cx="10686545" cy="0"/>
            <a:chOff x="147" y="391"/>
            <a:chExt cx="5896" cy="0"/>
          </a:xfrm>
        </p:grpSpPr>
        <p:sp>
          <p:nvSpPr>
            <p:cNvPr id="12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  <p:sp>
          <p:nvSpPr>
            <p:cNvPr id="13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</p:grpSp>
      <p:sp>
        <p:nvSpPr>
          <p:cNvPr id="15" name="Text Box 29"/>
          <p:cNvSpPr txBox="1">
            <a:spLocks noChangeArrowheads="1"/>
          </p:cNvSpPr>
          <p:nvPr userDrawn="1"/>
        </p:nvSpPr>
        <p:spPr bwMode="auto">
          <a:xfrm>
            <a:off x="4943984" y="7077159"/>
            <a:ext cx="795150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Arial" panose="020B0604020202020204" pitchFamily="34" charset="0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34E6D2-70E5-45D5-A868-74A52ED67C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306" y="7121336"/>
            <a:ext cx="1239155" cy="329443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2167914-06F1-42A1-8EFF-321E270EBAF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4166448"/>
              </p:ext>
            </p:extLst>
          </p:nvPr>
        </p:nvGraphicFramePr>
        <p:xfrm>
          <a:off x="7653528" y="958173"/>
          <a:ext cx="2947479" cy="27296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947479">
                  <a:extLst>
                    <a:ext uri="{9D8B030D-6E8A-4147-A177-3AD203B41FA5}">
                      <a16:colId xmlns:a16="http://schemas.microsoft.com/office/drawing/2014/main" val="1723599580"/>
                    </a:ext>
                  </a:extLst>
                </a:gridCol>
              </a:tblGrid>
              <a:tr h="272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latin typeface="+mj-ea"/>
                          <a:ea typeface="+mj-ea"/>
                        </a:rPr>
                        <a:t>Descriptions</a:t>
                      </a:r>
                      <a:r>
                        <a:rPr lang="en-US" altLang="ko-KR" sz="1000" b="1" baseline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/>
                    </a:p>
                  </a:txBody>
                  <a:tcPr marL="108012" marR="108012" marT="50414" marB="5041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36EFEE30-39F3-4B6A-8880-AEEB17C5AB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53528" y="1231140"/>
            <a:ext cx="2932403" cy="5679010"/>
          </a:xfrm>
          <a:noFill/>
          <a:ln>
            <a:noFill/>
          </a:ln>
        </p:spPr>
        <p:txBody>
          <a:bodyPr tIns="108000" anchor="t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42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09069" y="243292"/>
            <a:ext cx="7614131" cy="45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 b="1">
                <a:latin typeface="+mj-ea"/>
                <a:ea typeface="+mj-ea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dirty="0"/>
              <a:t>Title 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맑은 고딕</a:t>
            </a:r>
            <a:r>
              <a:rPr lang="en-US" altLang="ko-KR" dirty="0"/>
              <a:t>, 24, Bold)</a:t>
            </a:r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3428" y="820888"/>
            <a:ext cx="10686545" cy="0"/>
            <a:chOff x="147" y="391"/>
            <a:chExt cx="5896" cy="0"/>
          </a:xfrm>
        </p:grpSpPr>
        <p:sp>
          <p:nvSpPr>
            <p:cNvPr id="9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>
                <a:latin typeface="+mj-ea"/>
                <a:ea typeface="+mj-ea"/>
              </a:endParaRPr>
            </a:p>
          </p:txBody>
        </p:sp>
      </p:grp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3428" y="7036175"/>
            <a:ext cx="10686545" cy="0"/>
            <a:chOff x="147" y="391"/>
            <a:chExt cx="5896" cy="0"/>
          </a:xfrm>
        </p:grpSpPr>
        <p:sp>
          <p:nvSpPr>
            <p:cNvPr id="12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  <p:sp>
          <p:nvSpPr>
            <p:cNvPr id="13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960"/>
            </a:p>
          </p:txBody>
        </p:sp>
      </p:grpSp>
      <p:sp>
        <p:nvSpPr>
          <p:cNvPr id="15" name="Text Box 29"/>
          <p:cNvSpPr txBox="1">
            <a:spLocks noChangeArrowheads="1"/>
          </p:cNvSpPr>
          <p:nvPr userDrawn="1"/>
        </p:nvSpPr>
        <p:spPr bwMode="auto">
          <a:xfrm>
            <a:off x="4943984" y="7077159"/>
            <a:ext cx="795150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Arial" panose="020B0604020202020204" pitchFamily="34" charset="0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34E6D2-70E5-45D5-A868-74A52ED67C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306" y="7121336"/>
            <a:ext cx="1239155" cy="3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2784E5-34C4-446D-B0BF-D962995F04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4281" y="301557"/>
          <a:ext cx="9435830" cy="31830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8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err="1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ID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DF8BF8-A392-4970-AF0F-77157FEC3B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96440822"/>
              </p:ext>
            </p:extLst>
          </p:nvPr>
        </p:nvGraphicFramePr>
        <p:xfrm>
          <a:off x="204280" y="812800"/>
          <a:ext cx="10330773" cy="655103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330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103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j-ea"/>
                        <a:ea typeface="+mj-ea"/>
                      </a:endParaRPr>
                    </a:p>
                  </a:txBody>
                  <a:tcPr marL="108012" marR="108012" marT="50414" marB="504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AB13E7FB-81E8-45C6-BBD5-CB81A47AE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3289" y="301557"/>
            <a:ext cx="4707431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F4B8A15C-17AF-4109-A098-9DF706E038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1214" y="301557"/>
            <a:ext cx="2849025" cy="318304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3326E7-5E47-440A-8E1F-5EDA09753882}"/>
              </a:ext>
            </a:extLst>
          </p:cNvPr>
          <p:cNvSpPr/>
          <p:nvPr userDrawn="1"/>
        </p:nvSpPr>
        <p:spPr>
          <a:xfrm>
            <a:off x="9737387" y="301556"/>
            <a:ext cx="899624" cy="3183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CF632EBA-68DC-4956-8B8D-9ECD9C55A9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64036" y="315197"/>
            <a:ext cx="795150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Y울릉도M" panose="02030600000101010101" pitchFamily="18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245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- </a:t>
            </a:r>
            <a:fld id="{2B18398F-08BC-4264-A03A-E690534DA533}" type="slidenum">
              <a:rPr kumimoji="0" lang="en-GB" altLang="ko-KR" sz="1000" b="1" smtClean="0">
                <a:latin typeface="Arial" panose="020B0604020202020204" pitchFamily="34" charset="0"/>
                <a:ea typeface="맑은 고딕" panose="020B0503020000020004" pitchFamily="50" charset="-127"/>
              </a:rPr>
              <a:pPr algn="ctr">
                <a:lnSpc>
                  <a:spcPts val="245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r>
              <a:rPr kumimoji="0" lang="en-GB" altLang="ko-KR" sz="1000" b="1">
                <a:latin typeface="Arial" panose="020B0604020202020204" pitchFamily="34" charset="0"/>
                <a:ea typeface="맑은 고딕" panose="020B0503020000020004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2100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14624-73AA-49BD-80FC-4BA1290B629D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BB59-CF32-41EE-A658-BD4EF4E97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9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5" r:id="rId2"/>
    <p:sldLayoutId id="2147483702" r:id="rId3"/>
    <p:sldLayoutId id="2147483705" r:id="rId4"/>
    <p:sldLayoutId id="2147483698" r:id="rId5"/>
    <p:sldLayoutId id="2147483696" r:id="rId6"/>
    <p:sldLayoutId id="2147483686" r:id="rId7"/>
    <p:sldLayoutId id="2147483701" r:id="rId8"/>
    <p:sldLayoutId id="2147483699" r:id="rId9"/>
    <p:sldLayoutId id="2147483700" r:id="rId10"/>
    <p:sldLayoutId id="2147483703" r:id="rId11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A7775-B7BD-45E0-BC2A-60A9437FE944}"/>
              </a:ext>
            </a:extLst>
          </p:cNvPr>
          <p:cNvSpPr txBox="1"/>
          <p:nvPr/>
        </p:nvSpPr>
        <p:spPr>
          <a:xfrm>
            <a:off x="465037" y="2292756"/>
            <a:ext cx="9825933" cy="542941"/>
          </a:xfrm>
          <a:prstGeom prst="rect">
            <a:avLst/>
          </a:prstGeom>
          <a:noFill/>
        </p:spPr>
        <p:txBody>
          <a:bodyPr wrap="square" lIns="100154" tIns="50077" rIns="100154" bIns="50077" rtlCol="0">
            <a:spAutoFit/>
          </a:bodyPr>
          <a:lstStyle/>
          <a:p>
            <a:pPr algn="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4E722-9F56-4C51-B372-3154C2BEDDDC}"/>
              </a:ext>
            </a:extLst>
          </p:cNvPr>
          <p:cNvSpPr txBox="1"/>
          <p:nvPr/>
        </p:nvSpPr>
        <p:spPr>
          <a:xfrm>
            <a:off x="576005" y="3452054"/>
            <a:ext cx="9714965" cy="408909"/>
          </a:xfrm>
          <a:prstGeom prst="rect">
            <a:avLst/>
          </a:prstGeom>
          <a:noFill/>
        </p:spPr>
        <p:txBody>
          <a:bodyPr wrap="square" lIns="100154" tIns="50077" rIns="100154" bIns="50077" rtlCol="0">
            <a:spAutoFit/>
          </a:bodyPr>
          <a:lstStyle/>
          <a:p>
            <a:pPr algn="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Ver.1.0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78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51271"/>
              </p:ext>
            </p:extLst>
          </p:nvPr>
        </p:nvGraphicFramePr>
        <p:xfrm>
          <a:off x="464398" y="621682"/>
          <a:ext cx="9744829" cy="4997893"/>
        </p:xfrm>
        <a:graphic>
          <a:graphicData uri="http://schemas.openxmlformats.org/drawingml/2006/table">
            <a:tbl>
              <a:tblPr/>
              <a:tblGrid>
                <a:gridCol w="6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64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정 이 력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17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화면설계서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397" marR="7397" marT="739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17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 경 내 용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2024.01.19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장준근</a:t>
                      </a: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/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812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dirty="0"/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97" marR="7397" marT="739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83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kern="0" dirty="0">
                <a:latin typeface="+mn-ea"/>
              </a:rPr>
              <a:t>쇼핑트렌드분석 </a:t>
            </a:r>
            <a:r>
              <a:rPr lang="en-US" altLang="ko-KR" kern="0" dirty="0">
                <a:latin typeface="+mn-ea"/>
              </a:rPr>
              <a:t>&gt; </a:t>
            </a:r>
            <a:r>
              <a:rPr lang="ko-KR" altLang="en-US" kern="0" dirty="0">
                <a:latin typeface="+mn-ea"/>
              </a:rPr>
              <a:t>로그인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UI_STAS_1010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 algn="just" defTabSz="914400" fontAlgn="base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kern="0" dirty="0">
                <a:solidFill>
                  <a:srgbClr val="000000"/>
                </a:solidFill>
              </a:rPr>
              <a:t>로그인 시 사용되는 페이지</a:t>
            </a:r>
            <a:endParaRPr kumimoji="1" lang="en-US" altLang="ko-KR" kern="0" dirty="0">
              <a:solidFill>
                <a:srgbClr val="000000"/>
              </a:solidFill>
            </a:endParaRPr>
          </a:p>
          <a:p>
            <a:pPr lvl="0" algn="just" defTabSz="914400" fontAlgn="base">
              <a:lnSpc>
                <a:spcPct val="100000"/>
              </a:lnSpc>
              <a:spcBef>
                <a:spcPts val="0"/>
              </a:spcBef>
            </a:pPr>
            <a:endParaRPr kumimoji="1" lang="en-US" altLang="ko-KR" kern="0" dirty="0">
              <a:solidFill>
                <a:srgbClr val="000000"/>
              </a:solidFill>
            </a:endParaRPr>
          </a:p>
          <a:p>
            <a:pPr lvl="0" algn="just" defTabSz="914400" fontAlgn="base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kern="0" dirty="0">
                <a:solidFill>
                  <a:srgbClr val="000000"/>
                </a:solidFill>
              </a:rPr>
              <a:t>1) </a:t>
            </a:r>
            <a:r>
              <a:rPr kumimoji="1" lang="ko-KR" altLang="en-US" kern="0" dirty="0" err="1">
                <a:solidFill>
                  <a:srgbClr val="000000"/>
                </a:solidFill>
              </a:rPr>
              <a:t>소셜로그인</a:t>
            </a:r>
            <a:endParaRPr kumimoji="1" lang="en-US" altLang="ko-KR" kern="0" dirty="0">
              <a:solidFill>
                <a:srgbClr val="000000"/>
              </a:solidFill>
            </a:endParaRPr>
          </a:p>
          <a:p>
            <a:pPr marL="171450" lvl="0" indent="-171450" algn="just" defTabSz="914400" fontAlgn="base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kumimoji="1" lang="ko-KR" altLang="en-US" kern="0" dirty="0">
                <a:solidFill>
                  <a:srgbClr val="000000"/>
                </a:solidFill>
              </a:rPr>
              <a:t>소셜 아이콘 클릭 시 소셜 로그인 서비스로 이동</a:t>
            </a:r>
            <a:endParaRPr kumimoji="1" lang="en-US" altLang="ko-KR" kern="0" dirty="0">
              <a:solidFill>
                <a:srgbClr val="000000"/>
              </a:solidFill>
            </a:endParaRPr>
          </a:p>
          <a:p>
            <a:pPr marL="171450" lvl="0" indent="-171450" algn="just" defTabSz="914400" fontAlgn="base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kumimoji="1" lang="en-US" altLang="ko-KR" kern="0" dirty="0">
              <a:solidFill>
                <a:srgbClr val="000000"/>
              </a:solidFill>
            </a:endParaRPr>
          </a:p>
          <a:p>
            <a:pPr lvl="0" algn="just" defTabSz="914400" fontAlgn="base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kern="0" dirty="0">
                <a:solidFill>
                  <a:srgbClr val="000000"/>
                </a:solidFill>
              </a:rPr>
              <a:t>2) </a:t>
            </a:r>
            <a:r>
              <a:rPr kumimoji="1" lang="ko-KR" altLang="en-US" kern="0" dirty="0">
                <a:solidFill>
                  <a:srgbClr val="000000"/>
                </a:solidFill>
              </a:rPr>
              <a:t>회원로그인</a:t>
            </a:r>
            <a:endParaRPr kumimoji="1" lang="en-US" altLang="ko-KR" kern="0" dirty="0">
              <a:solidFill>
                <a:srgbClr val="000000"/>
              </a:solidFill>
            </a:endParaRPr>
          </a:p>
          <a:p>
            <a:pPr marL="171450" lvl="0" indent="-171450" algn="just" defTabSz="914400" fontAlgn="base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kumimoji="1" lang="ko-KR" altLang="en-US" kern="0" dirty="0">
                <a:solidFill>
                  <a:srgbClr val="000000"/>
                </a:solidFill>
              </a:rPr>
              <a:t>회원 정보 입력 후 로그인 클릭 시 메인화면으로 이동</a:t>
            </a:r>
            <a:endParaRPr kumimoji="1" lang="en-US" altLang="ko-KR" kern="0" dirty="0">
              <a:solidFill>
                <a:srgbClr val="000000"/>
              </a:solidFill>
            </a:endParaRPr>
          </a:p>
          <a:p>
            <a:pPr lvl="0" algn="just" defTabSz="914400" fontAlgn="base">
              <a:lnSpc>
                <a:spcPct val="100000"/>
              </a:lnSpc>
              <a:spcBef>
                <a:spcPts val="0"/>
              </a:spcBef>
            </a:pPr>
            <a:endParaRPr kumimoji="1" lang="en-US" altLang="ko-KR" sz="800" kern="0" dirty="0">
              <a:solidFill>
                <a:srgbClr val="000000"/>
              </a:solidFill>
            </a:endParaRPr>
          </a:p>
          <a:p>
            <a:pPr lvl="0" algn="just" defTabSz="914400" fontAlgn="base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kern="0" dirty="0">
                <a:solidFill>
                  <a:srgbClr val="000000"/>
                </a:solidFill>
              </a:rPr>
              <a:t>3) </a:t>
            </a:r>
            <a:r>
              <a:rPr kumimoji="1" lang="ko-KR" altLang="en-US" kern="0" dirty="0">
                <a:solidFill>
                  <a:srgbClr val="000000"/>
                </a:solidFill>
              </a:rPr>
              <a:t>비밀번호 찾기</a:t>
            </a:r>
            <a:endParaRPr kumimoji="1" lang="en-US" altLang="ko-KR" kern="0" dirty="0">
              <a:solidFill>
                <a:srgbClr val="000000"/>
              </a:solidFill>
            </a:endParaRPr>
          </a:p>
          <a:p>
            <a:pPr marL="171450" lvl="0" indent="-171450" algn="just" defTabSz="914400" fontAlgn="base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kumimoji="1" lang="ko-KR" altLang="en-US" kern="0" dirty="0">
                <a:solidFill>
                  <a:srgbClr val="000000"/>
                </a:solidFill>
              </a:rPr>
              <a:t>비밀번호 찾기 클릭 시 본인인증 후 비밀번호 재설정</a:t>
            </a:r>
            <a:endParaRPr lang="ko-KR" altLang="en-US" dirty="0"/>
          </a:p>
          <a:p>
            <a:pPr lvl="0" algn="just" defTabSz="914400" fontAlgn="base">
              <a:lnSpc>
                <a:spcPct val="100000"/>
              </a:lnSpc>
              <a:spcBef>
                <a:spcPts val="0"/>
              </a:spcBef>
            </a:pP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변경 없음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73379" y="1493520"/>
            <a:ext cx="3512820" cy="3672840"/>
            <a:chOff x="510540" y="1417320"/>
            <a:chExt cx="3512820" cy="3672840"/>
          </a:xfrm>
          <a:solidFill>
            <a:srgbClr val="F2F2F2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1727454" y="1417320"/>
              <a:ext cx="2295906" cy="367284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510540" y="1417320"/>
              <a:ext cx="3512820" cy="3672840"/>
            </a:xfrm>
            <a:prstGeom prst="roundRect">
              <a:avLst>
                <a:gd name="adj" fmla="val 97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57349" y="1904348"/>
            <a:ext cx="94488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</a:t>
            </a:r>
          </a:p>
        </p:txBody>
      </p:sp>
      <p:grpSp>
        <p:nvGrpSpPr>
          <p:cNvPr id="27" name="그룹 26"/>
          <p:cNvGrpSpPr/>
          <p:nvPr/>
        </p:nvGrpSpPr>
        <p:grpSpPr>
          <a:xfrm rot="10800000">
            <a:off x="3886200" y="1493520"/>
            <a:ext cx="3512820" cy="3672840"/>
            <a:chOff x="510540" y="1417320"/>
            <a:chExt cx="3512820" cy="3672840"/>
          </a:xfrm>
          <a:solidFill>
            <a:srgbClr val="D9D9D9"/>
          </a:solidFill>
        </p:grpSpPr>
        <p:sp>
          <p:nvSpPr>
            <p:cNvPr id="28" name="모서리가 둥근 직사각형 27"/>
            <p:cNvSpPr/>
            <p:nvPr/>
          </p:nvSpPr>
          <p:spPr>
            <a:xfrm>
              <a:off x="1727454" y="1417320"/>
              <a:ext cx="2295906" cy="367284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10540" y="1417320"/>
              <a:ext cx="3512820" cy="3672840"/>
            </a:xfrm>
            <a:prstGeom prst="roundRect">
              <a:avLst>
                <a:gd name="adj" fmla="val 88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59102" y="2829061"/>
            <a:ext cx="2061211" cy="4399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735" y="2910520"/>
            <a:ext cx="78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159102" y="3389279"/>
            <a:ext cx="2061211" cy="4399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5794" y="3478360"/>
            <a:ext cx="86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6" t="59484" r="22916" b="16026"/>
          <a:stretch/>
        </p:blipFill>
        <p:spPr>
          <a:xfrm>
            <a:off x="1430563" y="2336650"/>
            <a:ext cx="1375590" cy="40859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155794" y="4232044"/>
            <a:ext cx="949811" cy="4051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비밀번호찾기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270502" y="4231805"/>
            <a:ext cx="949811" cy="4051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437227" y="2203740"/>
            <a:ext cx="2377440" cy="2130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소개 이미지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0A952C-733B-4A8F-B7C2-8B817067515A}"/>
              </a:ext>
            </a:extLst>
          </p:cNvPr>
          <p:cNvSpPr/>
          <p:nvPr/>
        </p:nvSpPr>
        <p:spPr bwMode="auto">
          <a:xfrm>
            <a:off x="1234406" y="2253835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1BEF454-8B8D-413A-90EE-919AD3FCD7C2}"/>
              </a:ext>
            </a:extLst>
          </p:cNvPr>
          <p:cNvSpPr/>
          <p:nvPr/>
        </p:nvSpPr>
        <p:spPr bwMode="auto">
          <a:xfrm>
            <a:off x="915956" y="2829061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1BEF454-8B8D-413A-90EE-919AD3FCD7C2}"/>
              </a:ext>
            </a:extLst>
          </p:cNvPr>
          <p:cNvSpPr/>
          <p:nvPr/>
        </p:nvSpPr>
        <p:spPr bwMode="auto">
          <a:xfrm>
            <a:off x="924407" y="4163412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AD98D8-F66F-9BD5-7DD4-8B9A12216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36" y="861694"/>
            <a:ext cx="1206419" cy="5774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33FF59-4917-3522-88DF-5738946F3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9" y="1043684"/>
            <a:ext cx="564642" cy="41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kern="0" dirty="0">
                <a:latin typeface="+mn-ea"/>
              </a:rPr>
              <a:t>쇼핑트렌드분석 </a:t>
            </a:r>
            <a:r>
              <a:rPr lang="en-US" altLang="ko-KR" kern="0" dirty="0">
                <a:latin typeface="+mn-ea"/>
              </a:rPr>
              <a:t>&gt; </a:t>
            </a:r>
            <a:r>
              <a:rPr lang="ko-KR" altLang="en-US" kern="0" dirty="0">
                <a:latin typeface="+mn-ea"/>
              </a:rPr>
              <a:t>분야별 통계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UI_STAS_1030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1)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메뉴영역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이용안내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분야별 통계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검색어별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통계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관리자페이지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마이페이지 바로가기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2)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통계조회조건 선택</a:t>
            </a:r>
            <a:endParaRPr lang="en-US" altLang="ko-KR" dirty="0"/>
          </a:p>
          <a:p>
            <a:pPr marL="171450" indent="-171450" algn="just">
              <a:spcBef>
                <a:spcPts val="0"/>
              </a:spcBef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</a:rPr>
              <a:t>분야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기간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</a:rPr>
              <a:t>기기별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성별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연령선택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marL="171450" indent="-17145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3)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조회하기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-	   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에서 선택한 조건으로 검색결과 조회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4)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[Footer]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영역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215955" y="1476311"/>
            <a:ext cx="7244833" cy="525673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2C9B94-2B2B-4115-B2C7-E0617AFAA8C0}"/>
              </a:ext>
            </a:extLst>
          </p:cNvPr>
          <p:cNvGraphicFramePr>
            <a:graphicFrameLocks noGrp="1"/>
          </p:cNvGraphicFramePr>
          <p:nvPr/>
        </p:nvGraphicFramePr>
        <p:xfrm>
          <a:off x="273664" y="2041639"/>
          <a:ext cx="684055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2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이용안내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분야별 통계</a:t>
                      </a:r>
                      <a:endParaRPr 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검색어별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통계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관리자페이지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마이페이지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26375C-A099-4EAF-B181-EF145D4DB008}"/>
              </a:ext>
            </a:extLst>
          </p:cNvPr>
          <p:cNvSpPr txBox="1"/>
          <p:nvPr/>
        </p:nvSpPr>
        <p:spPr>
          <a:xfrm>
            <a:off x="5365529" y="1663882"/>
            <a:ext cx="145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관리자님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어서오세요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5119A1-5D24-4565-B351-35BB3353535E}"/>
              </a:ext>
            </a:extLst>
          </p:cNvPr>
          <p:cNvSpPr/>
          <p:nvPr/>
        </p:nvSpPr>
        <p:spPr>
          <a:xfrm>
            <a:off x="288057" y="2285479"/>
            <a:ext cx="6826165" cy="27132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BE9E573-E8E5-41BF-8031-006F7B9F5031}"/>
              </a:ext>
            </a:extLst>
          </p:cNvPr>
          <p:cNvSpPr/>
          <p:nvPr/>
        </p:nvSpPr>
        <p:spPr bwMode="auto">
          <a:xfrm>
            <a:off x="970850" y="4014676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EC93A1E-351A-4909-B580-79C0666061E6}"/>
              </a:ext>
            </a:extLst>
          </p:cNvPr>
          <p:cNvSpPr/>
          <p:nvPr/>
        </p:nvSpPr>
        <p:spPr bwMode="auto">
          <a:xfrm>
            <a:off x="408663" y="5711946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변경 없음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DC00"/>
              </a:clrFrom>
              <a:clrTo>
                <a:srgbClr val="FFDC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23420" r="64368" b="20866"/>
          <a:stretch/>
        </p:blipFill>
        <p:spPr>
          <a:xfrm>
            <a:off x="6655644" y="1506494"/>
            <a:ext cx="573860" cy="58896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0222" y="2787922"/>
            <a:ext cx="2898798" cy="31042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982" y="3183224"/>
            <a:ext cx="2037738" cy="38515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1106" y="3243348"/>
            <a:ext cx="3245140" cy="32040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502" y="3625647"/>
            <a:ext cx="6042166" cy="37068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1297423" y="3995870"/>
            <a:ext cx="4817925" cy="24430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조회하기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03204" y="2429313"/>
            <a:ext cx="5074920" cy="287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다양한 분야에서 클릭이 발생한 검색어의 </a:t>
            </a:r>
            <a:r>
              <a:rPr lang="ko-KR" altLang="en-US" sz="800" dirty="0" err="1">
                <a:solidFill>
                  <a:schemeClr val="tx1"/>
                </a:solidFill>
              </a:rPr>
              <a:t>클릭량</a:t>
            </a:r>
            <a:r>
              <a:rPr lang="ko-KR" altLang="en-US" sz="800" dirty="0">
                <a:solidFill>
                  <a:schemeClr val="tx1"/>
                </a:solidFill>
              </a:rPr>
              <a:t> 추이 및 연령별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성별 정보를 상세하게 조회할 수 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927164-A66B-6E52-7DE6-5815A7BBE9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3" y="1506994"/>
            <a:ext cx="1000043" cy="4786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2BA55F-7FFA-3AF4-1C8E-77D78724F7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7" y="1661232"/>
            <a:ext cx="468052" cy="34415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52C96281-A256-0EB4-B0BB-83A438281D34}"/>
              </a:ext>
            </a:extLst>
          </p:cNvPr>
          <p:cNvSpPr/>
          <p:nvPr/>
        </p:nvSpPr>
        <p:spPr bwMode="auto">
          <a:xfrm>
            <a:off x="228663" y="2098537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ED7F24-FDA3-24B8-FEB5-A8AE41E5C1B8}"/>
              </a:ext>
            </a:extLst>
          </p:cNvPr>
          <p:cNvSpPr/>
          <p:nvPr/>
        </p:nvSpPr>
        <p:spPr bwMode="auto">
          <a:xfrm>
            <a:off x="464502" y="2838429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DCD847E-94DC-E813-B50A-CD41F3CF837D}"/>
              </a:ext>
            </a:extLst>
          </p:cNvPr>
          <p:cNvSpPr/>
          <p:nvPr/>
        </p:nvSpPr>
        <p:spPr bwMode="auto">
          <a:xfrm>
            <a:off x="7908837" y="2202669"/>
            <a:ext cx="182040" cy="18204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18" name="Group 462">
            <a:extLst>
              <a:ext uri="{FF2B5EF4-FFF2-40B4-BE49-F238E27FC236}">
                <a16:creationId xmlns:a16="http://schemas.microsoft.com/office/drawing/2014/main" id="{ADB9235B-E431-8C48-D100-9541B21B931A}"/>
              </a:ext>
            </a:extLst>
          </p:cNvPr>
          <p:cNvGraphicFramePr>
            <a:graphicFrameLocks noGrp="1"/>
          </p:cNvGraphicFramePr>
          <p:nvPr/>
        </p:nvGraphicFramePr>
        <p:xfrm>
          <a:off x="249244" y="6084951"/>
          <a:ext cx="6791405" cy="486528"/>
        </p:xfrm>
        <a:graphic>
          <a:graphicData uri="http://schemas.openxmlformats.org/drawingml/2006/table">
            <a:tbl>
              <a:tblPr/>
              <a:tblGrid>
                <a:gridCol w="149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DFB763-2B87-7B3D-AF6D-F0A1BF70CB4A}"/>
              </a:ext>
            </a:extLst>
          </p:cNvPr>
          <p:cNvSpPr/>
          <p:nvPr/>
        </p:nvSpPr>
        <p:spPr>
          <a:xfrm>
            <a:off x="3089527" y="5869407"/>
            <a:ext cx="395112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TEL : 02-523-0030, FAX: 02-2124-2003</a:t>
            </a: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13809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성동구 성수일로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89, 10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1006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STCreative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inc. 2019.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693FDC0-796E-6034-1A11-CF26FCA3D9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9" y="6048393"/>
            <a:ext cx="2090000" cy="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8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kern="0" dirty="0">
                <a:latin typeface="+mn-ea"/>
              </a:rPr>
              <a:t>쇼핑트렌드분석 </a:t>
            </a:r>
            <a:r>
              <a:rPr lang="en-US" altLang="ko-KR" kern="0" dirty="0">
                <a:latin typeface="+mn-ea"/>
              </a:rPr>
              <a:t>&gt; </a:t>
            </a:r>
            <a:r>
              <a:rPr lang="ko-KR" altLang="en-US" kern="0" dirty="0" err="1">
                <a:latin typeface="+mn-ea"/>
              </a:rPr>
              <a:t>검색어별</a:t>
            </a:r>
            <a:r>
              <a:rPr lang="ko-KR" altLang="en-US" kern="0" dirty="0">
                <a:latin typeface="+mn-ea"/>
              </a:rPr>
              <a:t> 통계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UI_STAS_1040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1)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메뉴영역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이용안내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분야별 통계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검색어별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통계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관리자페이지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마이페이지 바로가기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2)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통계조회조건 선택</a:t>
            </a:r>
            <a:endParaRPr lang="en-US" altLang="ko-KR" dirty="0"/>
          </a:p>
          <a:p>
            <a:pPr marL="171450" indent="-171450" algn="just">
              <a:spcBef>
                <a:spcPts val="0"/>
              </a:spcBef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</a:rPr>
              <a:t>분야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검색어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기간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</a:rPr>
              <a:t>기기별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성별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연령선택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marL="171450" indent="-17145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3)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조회하기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-	   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에서 선택한 조건으로 검색결과 조회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4)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[Footer]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영역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215955" y="1476311"/>
            <a:ext cx="7244833" cy="525673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2C9B94-2B2B-4115-B2C7-E0617AFAA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51808"/>
              </p:ext>
            </p:extLst>
          </p:nvPr>
        </p:nvGraphicFramePr>
        <p:xfrm>
          <a:off x="273664" y="2041639"/>
          <a:ext cx="684055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2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이용안내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분야별 통계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검색어별</a:t>
                      </a: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통계</a:t>
                      </a:r>
                      <a:endParaRPr 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관리자페이지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마이페이지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26375C-A099-4EAF-B181-EF145D4DB008}"/>
              </a:ext>
            </a:extLst>
          </p:cNvPr>
          <p:cNvSpPr txBox="1"/>
          <p:nvPr/>
        </p:nvSpPr>
        <p:spPr>
          <a:xfrm>
            <a:off x="5365529" y="1663882"/>
            <a:ext cx="145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관리자님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어서오세요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5119A1-5D24-4565-B351-35BB3353535E}"/>
              </a:ext>
            </a:extLst>
          </p:cNvPr>
          <p:cNvSpPr/>
          <p:nvPr/>
        </p:nvSpPr>
        <p:spPr>
          <a:xfrm>
            <a:off x="288057" y="2285479"/>
            <a:ext cx="6826165" cy="27132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BE9E573-E8E5-41BF-8031-006F7B9F5031}"/>
              </a:ext>
            </a:extLst>
          </p:cNvPr>
          <p:cNvSpPr/>
          <p:nvPr/>
        </p:nvSpPr>
        <p:spPr bwMode="auto">
          <a:xfrm>
            <a:off x="970850" y="4390596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EC93A1E-351A-4909-B580-79C0666061E6}"/>
              </a:ext>
            </a:extLst>
          </p:cNvPr>
          <p:cNvSpPr/>
          <p:nvPr/>
        </p:nvSpPr>
        <p:spPr bwMode="auto">
          <a:xfrm>
            <a:off x="408663" y="5711946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변경 없음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DC00"/>
              </a:clrFrom>
              <a:clrTo>
                <a:srgbClr val="FFDC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23420" r="64368" b="20866"/>
          <a:stretch/>
        </p:blipFill>
        <p:spPr>
          <a:xfrm>
            <a:off x="6655644" y="1506494"/>
            <a:ext cx="573860" cy="58896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422" y="2787922"/>
            <a:ext cx="2898798" cy="31042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182" y="3559144"/>
            <a:ext cx="2037738" cy="38515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1106" y="3619268"/>
            <a:ext cx="3245140" cy="32040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702" y="4001567"/>
            <a:ext cx="6042166" cy="37068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1297423" y="4371790"/>
            <a:ext cx="4817925" cy="24430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조회하기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03204" y="2429313"/>
            <a:ext cx="5074920" cy="287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다양한 분야에서 클릭이 발생한 검색어의 </a:t>
            </a:r>
            <a:r>
              <a:rPr lang="ko-KR" altLang="en-US" sz="800" dirty="0" err="1">
                <a:solidFill>
                  <a:schemeClr val="tx1"/>
                </a:solidFill>
              </a:rPr>
              <a:t>클릭량</a:t>
            </a:r>
            <a:r>
              <a:rPr lang="ko-KR" altLang="en-US" sz="800" dirty="0">
                <a:solidFill>
                  <a:schemeClr val="tx1"/>
                </a:solidFill>
              </a:rPr>
              <a:t> 추이 및 연령별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성별 정보를 상세하게 조회할 수 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927164-A66B-6E52-7DE6-5815A7BBE9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3" y="1506994"/>
            <a:ext cx="1000043" cy="4786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2BA55F-7FFA-3AF4-1C8E-77D78724F7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7" y="1661232"/>
            <a:ext cx="468052" cy="34415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52C96281-A256-0EB4-B0BB-83A438281D34}"/>
              </a:ext>
            </a:extLst>
          </p:cNvPr>
          <p:cNvSpPr/>
          <p:nvPr/>
        </p:nvSpPr>
        <p:spPr bwMode="auto">
          <a:xfrm>
            <a:off x="228663" y="2098537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ED7F24-FDA3-24B8-FEB5-A8AE41E5C1B8}"/>
              </a:ext>
            </a:extLst>
          </p:cNvPr>
          <p:cNvSpPr/>
          <p:nvPr/>
        </p:nvSpPr>
        <p:spPr bwMode="auto">
          <a:xfrm>
            <a:off x="464502" y="2838429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DCD847E-94DC-E813-B50A-CD41F3CF837D}"/>
              </a:ext>
            </a:extLst>
          </p:cNvPr>
          <p:cNvSpPr/>
          <p:nvPr/>
        </p:nvSpPr>
        <p:spPr bwMode="auto">
          <a:xfrm>
            <a:off x="7908837" y="2202669"/>
            <a:ext cx="182040" cy="18204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18" name="Group 462">
            <a:extLst>
              <a:ext uri="{FF2B5EF4-FFF2-40B4-BE49-F238E27FC236}">
                <a16:creationId xmlns:a16="http://schemas.microsoft.com/office/drawing/2014/main" id="{ADB9235B-E431-8C48-D100-9541B21B931A}"/>
              </a:ext>
            </a:extLst>
          </p:cNvPr>
          <p:cNvGraphicFramePr>
            <a:graphicFrameLocks noGrp="1"/>
          </p:cNvGraphicFramePr>
          <p:nvPr/>
        </p:nvGraphicFramePr>
        <p:xfrm>
          <a:off x="249244" y="6084951"/>
          <a:ext cx="6791405" cy="486528"/>
        </p:xfrm>
        <a:graphic>
          <a:graphicData uri="http://schemas.openxmlformats.org/drawingml/2006/table">
            <a:tbl>
              <a:tblPr/>
              <a:tblGrid>
                <a:gridCol w="149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DFB763-2B87-7B3D-AF6D-F0A1BF70CB4A}"/>
              </a:ext>
            </a:extLst>
          </p:cNvPr>
          <p:cNvSpPr/>
          <p:nvPr/>
        </p:nvSpPr>
        <p:spPr>
          <a:xfrm>
            <a:off x="3089527" y="5869407"/>
            <a:ext cx="395112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TEL : 02-523-0030, FAX: 02-2124-2003</a:t>
            </a: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13809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성동구 성수일로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89, 10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1006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STCreative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inc. 2019.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693FDC0-796E-6034-1A11-CF26FCA3D9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9" y="6048393"/>
            <a:ext cx="2090000" cy="418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389A693-38CF-9A95-595A-59C2B6E09F8C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332" y="3136158"/>
            <a:ext cx="6566992" cy="3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kern="0" dirty="0">
                <a:latin typeface="+mn-ea"/>
              </a:rPr>
              <a:t>쇼핑트렌드분석 </a:t>
            </a:r>
            <a:r>
              <a:rPr lang="en-US" altLang="ko-KR" kern="0" dirty="0">
                <a:latin typeface="+mn-ea"/>
              </a:rPr>
              <a:t>&gt; </a:t>
            </a:r>
            <a:r>
              <a:rPr lang="ko-KR" altLang="en-US" kern="0" dirty="0">
                <a:latin typeface="+mn-ea"/>
              </a:rPr>
              <a:t>조회 결과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UI_STAS_1050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1)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통계조회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사용자가 요청한 통계 조회 그래프 생성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2)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추천상품</a:t>
            </a:r>
            <a:endParaRPr lang="en-US" altLang="ko-KR" dirty="0"/>
          </a:p>
          <a:p>
            <a:pPr marL="171450" indent="-171450" algn="just">
              <a:spcBef>
                <a:spcPts val="0"/>
              </a:spcBef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</a:rPr>
              <a:t>조회 결과 관련 상품들 추천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marL="171450" indent="-17145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3) [Footer]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영역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215955" y="1476311"/>
            <a:ext cx="7244833" cy="525673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2C9B94-2B2B-4115-B2C7-E0617AFAA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85331"/>
              </p:ext>
            </p:extLst>
          </p:nvPr>
        </p:nvGraphicFramePr>
        <p:xfrm>
          <a:off x="273664" y="2041639"/>
          <a:ext cx="684055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2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이용안내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분야별 통계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검색어별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통계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관리자페이지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마이페이지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26375C-A099-4EAF-B181-EF145D4DB008}"/>
              </a:ext>
            </a:extLst>
          </p:cNvPr>
          <p:cNvSpPr txBox="1"/>
          <p:nvPr/>
        </p:nvSpPr>
        <p:spPr>
          <a:xfrm>
            <a:off x="5365529" y="1663882"/>
            <a:ext cx="145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관리자님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어서오세요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5119A1-5D24-4565-B351-35BB3353535E}"/>
              </a:ext>
            </a:extLst>
          </p:cNvPr>
          <p:cNvSpPr/>
          <p:nvPr/>
        </p:nvSpPr>
        <p:spPr>
          <a:xfrm>
            <a:off x="288057" y="2285479"/>
            <a:ext cx="6826165" cy="27132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EC93A1E-351A-4909-B580-79C0666061E6}"/>
              </a:ext>
            </a:extLst>
          </p:cNvPr>
          <p:cNvSpPr/>
          <p:nvPr/>
        </p:nvSpPr>
        <p:spPr bwMode="auto">
          <a:xfrm>
            <a:off x="408663" y="5711946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변경 없음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DC00"/>
              </a:clrFrom>
              <a:clrTo>
                <a:srgbClr val="FFDC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23420" r="64368" b="20866"/>
          <a:stretch/>
        </p:blipFill>
        <p:spPr>
          <a:xfrm>
            <a:off x="6655644" y="1506494"/>
            <a:ext cx="573860" cy="58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927164-A66B-6E52-7DE6-5815A7BBE9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3" y="1506994"/>
            <a:ext cx="1000043" cy="4786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2BA55F-7FFA-3AF4-1C8E-77D78724F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7" y="1661232"/>
            <a:ext cx="468052" cy="34415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52C96281-A256-0EB4-B0BB-83A438281D34}"/>
              </a:ext>
            </a:extLst>
          </p:cNvPr>
          <p:cNvSpPr/>
          <p:nvPr/>
        </p:nvSpPr>
        <p:spPr bwMode="auto">
          <a:xfrm>
            <a:off x="372612" y="2451134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18" name="Group 462">
            <a:extLst>
              <a:ext uri="{FF2B5EF4-FFF2-40B4-BE49-F238E27FC236}">
                <a16:creationId xmlns:a16="http://schemas.microsoft.com/office/drawing/2014/main" id="{ADB9235B-E431-8C48-D100-9541B21B931A}"/>
              </a:ext>
            </a:extLst>
          </p:cNvPr>
          <p:cNvGraphicFramePr>
            <a:graphicFrameLocks noGrp="1"/>
          </p:cNvGraphicFramePr>
          <p:nvPr/>
        </p:nvGraphicFramePr>
        <p:xfrm>
          <a:off x="249244" y="6084951"/>
          <a:ext cx="6791405" cy="486528"/>
        </p:xfrm>
        <a:graphic>
          <a:graphicData uri="http://schemas.openxmlformats.org/drawingml/2006/table">
            <a:tbl>
              <a:tblPr/>
              <a:tblGrid>
                <a:gridCol w="149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DFB763-2B87-7B3D-AF6D-F0A1BF70CB4A}"/>
              </a:ext>
            </a:extLst>
          </p:cNvPr>
          <p:cNvSpPr/>
          <p:nvPr/>
        </p:nvSpPr>
        <p:spPr>
          <a:xfrm>
            <a:off x="3089527" y="5869407"/>
            <a:ext cx="395112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TEL : 02-523-0030, FAX: 02-2124-2003</a:t>
            </a: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13809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성동구 성수일로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89, 10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1006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STCreative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inc. 2019.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693FDC0-796E-6034-1A11-CF26FCA3D9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9" y="6048393"/>
            <a:ext cx="2090000" cy="418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1A3C87-4B35-C3B1-C6D1-FA7A117F0C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2" y="2753596"/>
            <a:ext cx="3158937" cy="2097381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4B0ABF-1979-C967-A22A-10A6866E9CE3}"/>
              </a:ext>
            </a:extLst>
          </p:cNvPr>
          <p:cNvGrpSpPr/>
          <p:nvPr/>
        </p:nvGrpSpPr>
        <p:grpSpPr>
          <a:xfrm>
            <a:off x="3993684" y="2570716"/>
            <a:ext cx="671220" cy="883434"/>
            <a:chOff x="535621" y="4148301"/>
            <a:chExt cx="671220" cy="8834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8EE927-A781-6F0C-8251-4B9A59E18342}"/>
                </a:ext>
              </a:extLst>
            </p:cNvPr>
            <p:cNvSpPr/>
            <p:nvPr/>
          </p:nvSpPr>
          <p:spPr>
            <a:xfrm>
              <a:off x="558940" y="4148301"/>
              <a:ext cx="647901" cy="633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EBC9A7A-FF57-0F48-D360-A8D477C54CB8}"/>
                </a:ext>
              </a:extLst>
            </p:cNvPr>
            <p:cNvSpPr/>
            <p:nvPr/>
          </p:nvSpPr>
          <p:spPr>
            <a:xfrm>
              <a:off x="535621" y="4816291"/>
              <a:ext cx="65396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추천상품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40EA804-C514-63A8-8730-AED4933BD4B0}"/>
              </a:ext>
            </a:extLst>
          </p:cNvPr>
          <p:cNvGrpSpPr/>
          <p:nvPr/>
        </p:nvGrpSpPr>
        <p:grpSpPr>
          <a:xfrm>
            <a:off x="5081670" y="2570716"/>
            <a:ext cx="671220" cy="883434"/>
            <a:chOff x="535621" y="4148301"/>
            <a:chExt cx="671220" cy="88343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864540-73FC-E12D-63D2-0D54B0466252}"/>
                </a:ext>
              </a:extLst>
            </p:cNvPr>
            <p:cNvSpPr/>
            <p:nvPr/>
          </p:nvSpPr>
          <p:spPr>
            <a:xfrm>
              <a:off x="558940" y="4148301"/>
              <a:ext cx="647901" cy="633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59E4CCA-99E7-C8B6-B5D4-08652DF6166F}"/>
                </a:ext>
              </a:extLst>
            </p:cNvPr>
            <p:cNvSpPr/>
            <p:nvPr/>
          </p:nvSpPr>
          <p:spPr>
            <a:xfrm>
              <a:off x="535621" y="4816291"/>
              <a:ext cx="65396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추천상품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3EEA321-B603-76B9-0DF5-9EAF8A785A1B}"/>
              </a:ext>
            </a:extLst>
          </p:cNvPr>
          <p:cNvGrpSpPr/>
          <p:nvPr/>
        </p:nvGrpSpPr>
        <p:grpSpPr>
          <a:xfrm>
            <a:off x="6045752" y="2570716"/>
            <a:ext cx="671220" cy="883434"/>
            <a:chOff x="535621" y="4148301"/>
            <a:chExt cx="671220" cy="88343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04AAAF2-FBA2-25C2-DAAD-738B115D6DC2}"/>
                </a:ext>
              </a:extLst>
            </p:cNvPr>
            <p:cNvSpPr/>
            <p:nvPr/>
          </p:nvSpPr>
          <p:spPr>
            <a:xfrm>
              <a:off x="558940" y="4148301"/>
              <a:ext cx="647901" cy="633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903B879-134B-04A0-096C-D4A23AACC2E9}"/>
                </a:ext>
              </a:extLst>
            </p:cNvPr>
            <p:cNvSpPr/>
            <p:nvPr/>
          </p:nvSpPr>
          <p:spPr>
            <a:xfrm>
              <a:off x="535621" y="4816291"/>
              <a:ext cx="65396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추천상품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26F16A-57CD-C81F-F30C-8E1A18E4B15B}"/>
              </a:ext>
            </a:extLst>
          </p:cNvPr>
          <p:cNvSpPr txBox="1"/>
          <p:nvPr/>
        </p:nvSpPr>
        <p:spPr>
          <a:xfrm>
            <a:off x="498663" y="2435536"/>
            <a:ext cx="1459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결과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3BED09-AA65-3D73-A1B0-9379281A3BA2}"/>
              </a:ext>
            </a:extLst>
          </p:cNvPr>
          <p:cNvSpPr/>
          <p:nvPr/>
        </p:nvSpPr>
        <p:spPr bwMode="auto">
          <a:xfrm>
            <a:off x="3778671" y="2480716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452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kern="0" dirty="0">
                <a:latin typeface="+mn-ea"/>
              </a:rPr>
              <a:t>쇼핑트렌드분석 </a:t>
            </a:r>
            <a:r>
              <a:rPr lang="en-US" altLang="ko-KR" kern="0" dirty="0">
                <a:latin typeface="+mn-ea"/>
              </a:rPr>
              <a:t>&gt; </a:t>
            </a:r>
            <a:r>
              <a:rPr lang="ko-KR" altLang="en-US" kern="0" dirty="0">
                <a:latin typeface="+mn-ea"/>
              </a:rPr>
              <a:t>마이페이지 </a:t>
            </a:r>
            <a:r>
              <a:rPr lang="en-US" altLang="ko-KR" kern="0" dirty="0">
                <a:latin typeface="+mn-ea"/>
              </a:rPr>
              <a:t>&gt; </a:t>
            </a:r>
            <a:r>
              <a:rPr lang="ko-KR" altLang="en-US" kern="0" dirty="0">
                <a:latin typeface="+mn-ea"/>
              </a:rPr>
              <a:t>개인정보 조회</a:t>
            </a:r>
            <a:r>
              <a:rPr lang="en-US" altLang="ko-KR" kern="0" dirty="0">
                <a:latin typeface="+mn-ea"/>
              </a:rPr>
              <a:t> </a:t>
            </a:r>
            <a:r>
              <a:rPr lang="ko-KR" altLang="en-US" kern="0" dirty="0">
                <a:latin typeface="+mn-ea"/>
              </a:rPr>
              <a:t>및 수정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UI_STAS_1060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1)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서브메뉴 영역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개인정보 수정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통계이력 조회 메뉴 선택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2)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정보 수정</a:t>
            </a:r>
            <a:endParaRPr lang="en-US" altLang="ko-KR" dirty="0"/>
          </a:p>
          <a:p>
            <a:pPr marL="171450" indent="-171450" algn="just">
              <a:spcBef>
                <a:spcPts val="0"/>
              </a:spcBef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</a:rPr>
              <a:t>변경 가능한 항목 중 선택하여 수정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marL="171450" indent="-17145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3)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수정하기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-	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수정버튼 클릭 시 정보 수정 완료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4) [Footer]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영역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215955" y="1476311"/>
            <a:ext cx="7244833" cy="525673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2C9B94-2B2B-4115-B2C7-E0617AFAA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542"/>
              </p:ext>
            </p:extLst>
          </p:nvPr>
        </p:nvGraphicFramePr>
        <p:xfrm>
          <a:off x="273664" y="2041639"/>
          <a:ext cx="684055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2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이용안내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분야별 통계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검색어별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통계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관리자페이지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마이페이지</a:t>
                      </a:r>
                      <a:endParaRPr 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26375C-A099-4EAF-B181-EF145D4DB008}"/>
              </a:ext>
            </a:extLst>
          </p:cNvPr>
          <p:cNvSpPr txBox="1"/>
          <p:nvPr/>
        </p:nvSpPr>
        <p:spPr>
          <a:xfrm>
            <a:off x="5365529" y="1663882"/>
            <a:ext cx="145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관리자님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어서오세요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5119A1-5D24-4565-B351-35BB3353535E}"/>
              </a:ext>
            </a:extLst>
          </p:cNvPr>
          <p:cNvSpPr/>
          <p:nvPr/>
        </p:nvSpPr>
        <p:spPr>
          <a:xfrm>
            <a:off x="288057" y="2285479"/>
            <a:ext cx="6826165" cy="33396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EC93A1E-351A-4909-B580-79C0666061E6}"/>
              </a:ext>
            </a:extLst>
          </p:cNvPr>
          <p:cNvSpPr/>
          <p:nvPr/>
        </p:nvSpPr>
        <p:spPr bwMode="auto">
          <a:xfrm>
            <a:off x="408663" y="5904986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변경 없음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DC00"/>
              </a:clrFrom>
              <a:clrTo>
                <a:srgbClr val="FFDC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23420" r="64368" b="20866"/>
          <a:stretch/>
        </p:blipFill>
        <p:spPr>
          <a:xfrm>
            <a:off x="6655644" y="1506494"/>
            <a:ext cx="573860" cy="58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927164-A66B-6E52-7DE6-5815A7BBE9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3" y="1506994"/>
            <a:ext cx="1000043" cy="4786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2BA55F-7FFA-3AF4-1C8E-77D78724F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7" y="1661232"/>
            <a:ext cx="468052" cy="344156"/>
          </a:xfrm>
          <a:prstGeom prst="rect">
            <a:avLst/>
          </a:prstGeom>
        </p:spPr>
      </p:pic>
      <p:graphicFrame>
        <p:nvGraphicFramePr>
          <p:cNvPr id="18" name="Group 462">
            <a:extLst>
              <a:ext uri="{FF2B5EF4-FFF2-40B4-BE49-F238E27FC236}">
                <a16:creationId xmlns:a16="http://schemas.microsoft.com/office/drawing/2014/main" id="{ADB9235B-E431-8C48-D100-9541B21B931A}"/>
              </a:ext>
            </a:extLst>
          </p:cNvPr>
          <p:cNvGraphicFramePr>
            <a:graphicFrameLocks noGrp="1"/>
          </p:cNvGraphicFramePr>
          <p:nvPr/>
        </p:nvGraphicFramePr>
        <p:xfrm>
          <a:off x="249244" y="6084951"/>
          <a:ext cx="6791405" cy="486528"/>
        </p:xfrm>
        <a:graphic>
          <a:graphicData uri="http://schemas.openxmlformats.org/drawingml/2006/table">
            <a:tbl>
              <a:tblPr/>
              <a:tblGrid>
                <a:gridCol w="149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DFB763-2B87-7B3D-AF6D-F0A1BF70CB4A}"/>
              </a:ext>
            </a:extLst>
          </p:cNvPr>
          <p:cNvSpPr/>
          <p:nvPr/>
        </p:nvSpPr>
        <p:spPr>
          <a:xfrm>
            <a:off x="3089527" y="5869407"/>
            <a:ext cx="395112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TEL : 02-523-0030, FAX: 02-2124-2003</a:t>
            </a: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13809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성동구 성수일로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89, 10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1006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STCreative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inc. 2019.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693FDC0-796E-6034-1A11-CF26FCA3D9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9" y="6048393"/>
            <a:ext cx="2090000" cy="418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D13BED09-AA65-3D73-A1B0-9379281A3BA2}"/>
              </a:ext>
            </a:extLst>
          </p:cNvPr>
          <p:cNvSpPr/>
          <p:nvPr/>
        </p:nvSpPr>
        <p:spPr bwMode="auto">
          <a:xfrm>
            <a:off x="2317321" y="3232737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1FB90-FC41-4BE8-E73B-0C3D291C3ABB}"/>
              </a:ext>
            </a:extLst>
          </p:cNvPr>
          <p:cNvSpPr txBox="1"/>
          <p:nvPr/>
        </p:nvSpPr>
        <p:spPr>
          <a:xfrm>
            <a:off x="3711603" y="2340988"/>
            <a:ext cx="1459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9401F7-054D-1602-37DB-AC8C5B5891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DC00"/>
              </a:clrFrom>
              <a:clrTo>
                <a:srgbClr val="FFDC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23420" r="64368" b="20866"/>
          <a:stretch/>
        </p:blipFill>
        <p:spPr>
          <a:xfrm>
            <a:off x="3813203" y="2643775"/>
            <a:ext cx="573860" cy="5889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8428B7-7468-7966-E5B6-DD7DCF5821EA}"/>
              </a:ext>
            </a:extLst>
          </p:cNvPr>
          <p:cNvSpPr/>
          <p:nvPr/>
        </p:nvSpPr>
        <p:spPr>
          <a:xfrm>
            <a:off x="273664" y="2285479"/>
            <a:ext cx="1087776" cy="333966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933C4-3489-E7DB-F333-8DA3EB68252A}"/>
              </a:ext>
            </a:extLst>
          </p:cNvPr>
          <p:cNvSpPr txBox="1"/>
          <p:nvPr/>
        </p:nvSpPr>
        <p:spPr>
          <a:xfrm>
            <a:off x="273664" y="2529840"/>
            <a:ext cx="108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개인정보 조회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수정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2E00F-0CAB-A49D-10C8-D6DAF74CA4ED}"/>
              </a:ext>
            </a:extLst>
          </p:cNvPr>
          <p:cNvSpPr txBox="1"/>
          <p:nvPr/>
        </p:nvSpPr>
        <p:spPr>
          <a:xfrm>
            <a:off x="273664" y="2808940"/>
            <a:ext cx="108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통계이력 조회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C96281-A256-0EB4-B0BB-83A438281D34}"/>
              </a:ext>
            </a:extLst>
          </p:cNvPr>
          <p:cNvSpPr/>
          <p:nvPr/>
        </p:nvSpPr>
        <p:spPr bwMode="auto">
          <a:xfrm>
            <a:off x="249087" y="2400017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020518-3E92-E89F-7E45-236BC79BD3A8}"/>
              </a:ext>
            </a:extLst>
          </p:cNvPr>
          <p:cNvSpPr txBox="1"/>
          <p:nvPr/>
        </p:nvSpPr>
        <p:spPr>
          <a:xfrm>
            <a:off x="3813203" y="3238827"/>
            <a:ext cx="108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관리자 님</a:t>
            </a:r>
            <a:endParaRPr lang="ko-KR" altLang="en-US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B58B62-FA52-09EA-4F06-EA2361BD025D}"/>
              </a:ext>
            </a:extLst>
          </p:cNvPr>
          <p:cNvSpPr/>
          <p:nvPr/>
        </p:nvSpPr>
        <p:spPr>
          <a:xfrm>
            <a:off x="2397104" y="3559658"/>
            <a:ext cx="1191214" cy="329861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1A3043-136E-0806-5849-DC85ABD379B2}"/>
              </a:ext>
            </a:extLst>
          </p:cNvPr>
          <p:cNvSpPr/>
          <p:nvPr/>
        </p:nvSpPr>
        <p:spPr>
          <a:xfrm>
            <a:off x="5058332" y="3559657"/>
            <a:ext cx="1191214" cy="329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2739C4-305F-0FC6-0766-14E03F5D7F06}"/>
              </a:ext>
            </a:extLst>
          </p:cNvPr>
          <p:cNvSpPr/>
          <p:nvPr/>
        </p:nvSpPr>
        <p:spPr>
          <a:xfrm>
            <a:off x="2397104" y="4089163"/>
            <a:ext cx="1191214" cy="329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F15A60-2874-DC71-28FB-6A80BE328C51}"/>
              </a:ext>
            </a:extLst>
          </p:cNvPr>
          <p:cNvSpPr/>
          <p:nvPr/>
        </p:nvSpPr>
        <p:spPr>
          <a:xfrm>
            <a:off x="5058332" y="4089162"/>
            <a:ext cx="1191214" cy="329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F0F6A6-18EE-FA1B-611B-B66100B5092A}"/>
              </a:ext>
            </a:extLst>
          </p:cNvPr>
          <p:cNvSpPr/>
          <p:nvPr/>
        </p:nvSpPr>
        <p:spPr>
          <a:xfrm>
            <a:off x="2397104" y="4563518"/>
            <a:ext cx="1191214" cy="329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1E455F-F659-1020-644F-3F74EFD7CA47}"/>
              </a:ext>
            </a:extLst>
          </p:cNvPr>
          <p:cNvSpPr/>
          <p:nvPr/>
        </p:nvSpPr>
        <p:spPr>
          <a:xfrm>
            <a:off x="5058332" y="4563517"/>
            <a:ext cx="1191214" cy="329861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687BAB-F654-8125-EE56-507807987220}"/>
              </a:ext>
            </a:extLst>
          </p:cNvPr>
          <p:cNvSpPr txBox="1"/>
          <p:nvPr/>
        </p:nvSpPr>
        <p:spPr>
          <a:xfrm>
            <a:off x="1685904" y="358897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아이디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CF6D41-5652-621D-23AB-5B0DEF6226E3}"/>
              </a:ext>
            </a:extLst>
          </p:cNvPr>
          <p:cNvSpPr txBox="1"/>
          <p:nvPr/>
        </p:nvSpPr>
        <p:spPr>
          <a:xfrm>
            <a:off x="4347132" y="358897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닉네임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604BC2-0F84-6A3F-87D1-6DED92292CE8}"/>
              </a:ext>
            </a:extLst>
          </p:cNvPr>
          <p:cNvSpPr/>
          <p:nvPr/>
        </p:nvSpPr>
        <p:spPr>
          <a:xfrm>
            <a:off x="4443662" y="3174142"/>
            <a:ext cx="914631" cy="25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A82B76-C815-B9F0-08DE-25CB5755EC94}"/>
              </a:ext>
            </a:extLst>
          </p:cNvPr>
          <p:cNvSpPr txBox="1"/>
          <p:nvPr/>
        </p:nvSpPr>
        <p:spPr>
          <a:xfrm>
            <a:off x="1685904" y="413928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이메일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321870-4B19-6386-C4C4-A6B655FDF044}"/>
              </a:ext>
            </a:extLst>
          </p:cNvPr>
          <p:cNvSpPr txBox="1"/>
          <p:nvPr/>
        </p:nvSpPr>
        <p:spPr>
          <a:xfrm>
            <a:off x="4299518" y="4139286"/>
            <a:ext cx="7516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생년월일</a:t>
            </a:r>
            <a:endParaRPr lang="ko-KR" altLang="en-US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710B6F-2E51-7222-E97B-8FD6B97F625F}"/>
              </a:ext>
            </a:extLst>
          </p:cNvPr>
          <p:cNvSpPr txBox="1"/>
          <p:nvPr/>
        </p:nvSpPr>
        <p:spPr>
          <a:xfrm>
            <a:off x="1419149" y="4609047"/>
            <a:ext cx="10877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휴대전화번호</a:t>
            </a:r>
            <a:endParaRPr lang="ko-KR" alt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67E23C-1C59-E68A-91FB-F954C07B2CC3}"/>
              </a:ext>
            </a:extLst>
          </p:cNvPr>
          <p:cNvSpPr txBox="1"/>
          <p:nvPr/>
        </p:nvSpPr>
        <p:spPr>
          <a:xfrm>
            <a:off x="4299518" y="4599091"/>
            <a:ext cx="7516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가입일시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517226-945E-C10E-23AB-FA1460776939}"/>
              </a:ext>
            </a:extLst>
          </p:cNvPr>
          <p:cNvSpPr/>
          <p:nvPr/>
        </p:nvSpPr>
        <p:spPr>
          <a:xfrm>
            <a:off x="3813203" y="5185854"/>
            <a:ext cx="732059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AFD24B5-C7B9-9638-98A8-B221BD63F8A6}"/>
              </a:ext>
            </a:extLst>
          </p:cNvPr>
          <p:cNvSpPr/>
          <p:nvPr/>
        </p:nvSpPr>
        <p:spPr bwMode="auto">
          <a:xfrm>
            <a:off x="3554946" y="5189773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098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kern="0" dirty="0">
                <a:latin typeface="+mn-ea"/>
              </a:rPr>
              <a:t>쇼핑트렌드분석 </a:t>
            </a:r>
            <a:r>
              <a:rPr lang="en-US" altLang="ko-KR" kern="0" dirty="0">
                <a:latin typeface="+mn-ea"/>
              </a:rPr>
              <a:t>&gt; </a:t>
            </a:r>
            <a:r>
              <a:rPr lang="ko-KR" altLang="en-US" kern="0" dirty="0">
                <a:latin typeface="+mn-ea"/>
              </a:rPr>
              <a:t>마이페이지 </a:t>
            </a:r>
            <a:r>
              <a:rPr lang="en-US" altLang="ko-KR" kern="0" dirty="0">
                <a:latin typeface="+mn-ea"/>
              </a:rPr>
              <a:t>&gt; </a:t>
            </a:r>
            <a:r>
              <a:rPr lang="ko-KR" altLang="en-US" sz="1000" dirty="0"/>
              <a:t>통계이력 조회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UI_STAS_1070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1)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서브메뉴 영역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개인정보 수정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통계이력 조회 메뉴 선택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>
              <a:spcBef>
                <a:spcPts val="0"/>
              </a:spcBef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2)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통계이력 조회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-  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통계조회한 내역들 확인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3)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주간활동 조회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주간 활동에 대한 보고서 확인페이지 이동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4) [Footer]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영역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215955" y="1476311"/>
            <a:ext cx="7244833" cy="525673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2C9B94-2B2B-4115-B2C7-E0617AFAA8C0}"/>
              </a:ext>
            </a:extLst>
          </p:cNvPr>
          <p:cNvGraphicFramePr>
            <a:graphicFrameLocks noGrp="1"/>
          </p:cNvGraphicFramePr>
          <p:nvPr/>
        </p:nvGraphicFramePr>
        <p:xfrm>
          <a:off x="273664" y="2041639"/>
          <a:ext cx="684055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2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이용안내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분야별 통계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검색어별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통계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관리자페이지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마이페이지</a:t>
                      </a:r>
                      <a:endParaRPr 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26375C-A099-4EAF-B181-EF145D4DB008}"/>
              </a:ext>
            </a:extLst>
          </p:cNvPr>
          <p:cNvSpPr txBox="1"/>
          <p:nvPr/>
        </p:nvSpPr>
        <p:spPr>
          <a:xfrm>
            <a:off x="5365529" y="1663882"/>
            <a:ext cx="145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관리자님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어서오세요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5119A1-5D24-4565-B351-35BB3353535E}"/>
              </a:ext>
            </a:extLst>
          </p:cNvPr>
          <p:cNvSpPr/>
          <p:nvPr/>
        </p:nvSpPr>
        <p:spPr>
          <a:xfrm>
            <a:off x="288057" y="2285479"/>
            <a:ext cx="6826165" cy="33396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EC93A1E-351A-4909-B580-79C0666061E6}"/>
              </a:ext>
            </a:extLst>
          </p:cNvPr>
          <p:cNvSpPr/>
          <p:nvPr/>
        </p:nvSpPr>
        <p:spPr bwMode="auto">
          <a:xfrm>
            <a:off x="408663" y="5904986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변경 없음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DC00"/>
              </a:clrFrom>
              <a:clrTo>
                <a:srgbClr val="FFDC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23420" r="64368" b="20866"/>
          <a:stretch/>
        </p:blipFill>
        <p:spPr>
          <a:xfrm>
            <a:off x="6655644" y="1506494"/>
            <a:ext cx="573860" cy="58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927164-A66B-6E52-7DE6-5815A7BBE9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3" y="1506994"/>
            <a:ext cx="1000043" cy="4786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2BA55F-7FFA-3AF4-1C8E-77D78724F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7" y="1661232"/>
            <a:ext cx="468052" cy="344156"/>
          </a:xfrm>
          <a:prstGeom prst="rect">
            <a:avLst/>
          </a:prstGeom>
        </p:spPr>
      </p:pic>
      <p:graphicFrame>
        <p:nvGraphicFramePr>
          <p:cNvPr id="18" name="Group 462">
            <a:extLst>
              <a:ext uri="{FF2B5EF4-FFF2-40B4-BE49-F238E27FC236}">
                <a16:creationId xmlns:a16="http://schemas.microsoft.com/office/drawing/2014/main" id="{ADB9235B-E431-8C48-D100-9541B21B931A}"/>
              </a:ext>
            </a:extLst>
          </p:cNvPr>
          <p:cNvGraphicFramePr>
            <a:graphicFrameLocks noGrp="1"/>
          </p:cNvGraphicFramePr>
          <p:nvPr/>
        </p:nvGraphicFramePr>
        <p:xfrm>
          <a:off x="249244" y="6084951"/>
          <a:ext cx="6791405" cy="486528"/>
        </p:xfrm>
        <a:graphic>
          <a:graphicData uri="http://schemas.openxmlformats.org/drawingml/2006/table">
            <a:tbl>
              <a:tblPr/>
              <a:tblGrid>
                <a:gridCol w="149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DFB763-2B87-7B3D-AF6D-F0A1BF70CB4A}"/>
              </a:ext>
            </a:extLst>
          </p:cNvPr>
          <p:cNvSpPr/>
          <p:nvPr/>
        </p:nvSpPr>
        <p:spPr>
          <a:xfrm>
            <a:off x="3089527" y="5869407"/>
            <a:ext cx="395112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TEL : 02-523-0030, FAX: 02-2124-2003</a:t>
            </a: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13809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성동구 성수일로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89, 10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1006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STCreative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inc. 2019.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693FDC0-796E-6034-1A11-CF26FCA3D9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9" y="6048393"/>
            <a:ext cx="2090000" cy="41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8428B7-7468-7966-E5B6-DD7DCF5821EA}"/>
              </a:ext>
            </a:extLst>
          </p:cNvPr>
          <p:cNvSpPr/>
          <p:nvPr/>
        </p:nvSpPr>
        <p:spPr>
          <a:xfrm>
            <a:off x="273664" y="2285479"/>
            <a:ext cx="1087776" cy="333966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933C4-3489-E7DB-F333-8DA3EB68252A}"/>
              </a:ext>
            </a:extLst>
          </p:cNvPr>
          <p:cNvSpPr txBox="1"/>
          <p:nvPr/>
        </p:nvSpPr>
        <p:spPr>
          <a:xfrm>
            <a:off x="273664" y="2529840"/>
            <a:ext cx="108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 조회</a:t>
            </a:r>
            <a:r>
              <a:rPr lang="en-US" altLang="ko-KR" sz="800" dirty="0"/>
              <a:t>/</a:t>
            </a:r>
            <a:r>
              <a:rPr lang="ko-KR" altLang="en-US" sz="800" dirty="0"/>
              <a:t>수정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2E00F-0CAB-A49D-10C8-D6DAF74CA4ED}"/>
              </a:ext>
            </a:extLst>
          </p:cNvPr>
          <p:cNvSpPr txBox="1"/>
          <p:nvPr/>
        </p:nvSpPr>
        <p:spPr>
          <a:xfrm>
            <a:off x="273664" y="2808940"/>
            <a:ext cx="108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통계이력 조회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C96281-A256-0EB4-B0BB-83A438281D34}"/>
              </a:ext>
            </a:extLst>
          </p:cNvPr>
          <p:cNvSpPr/>
          <p:nvPr/>
        </p:nvSpPr>
        <p:spPr bwMode="auto">
          <a:xfrm>
            <a:off x="249087" y="2400017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7E8E498-C61A-49E6-3C49-8E55CED14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77630"/>
              </p:ext>
            </p:extLst>
          </p:nvPr>
        </p:nvGraphicFramePr>
        <p:xfrm>
          <a:off x="1957321" y="3024384"/>
          <a:ext cx="456101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순번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조회일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분류명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검색어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조회상품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6256385-FF5D-DD3A-4454-73C6A8D90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74059"/>
              </p:ext>
            </p:extLst>
          </p:nvPr>
        </p:nvGraphicFramePr>
        <p:xfrm>
          <a:off x="1957321" y="3357927"/>
          <a:ext cx="4561018" cy="42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70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2024.01.01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남성의류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니트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b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041B68A-E3D0-0BA6-DF8D-8D969D81D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94011"/>
              </p:ext>
            </p:extLst>
          </p:nvPr>
        </p:nvGraphicFramePr>
        <p:xfrm>
          <a:off x="1957321" y="3905588"/>
          <a:ext cx="4561018" cy="42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70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2024.01.01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여성의류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7F3A67E-0E24-8C1B-08EB-57D96BF09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2671"/>
              </p:ext>
            </p:extLst>
          </p:nvPr>
        </p:nvGraphicFramePr>
        <p:xfrm>
          <a:off x="1957321" y="4453249"/>
          <a:ext cx="4561018" cy="42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70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2024.01.01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남성의류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F88E25E-C985-61E6-8B60-630CC166F3F3}"/>
              </a:ext>
            </a:extLst>
          </p:cNvPr>
          <p:cNvSpPr txBox="1"/>
          <p:nvPr/>
        </p:nvSpPr>
        <p:spPr>
          <a:xfrm>
            <a:off x="3644946" y="2596891"/>
            <a:ext cx="1087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조회 이력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A754CE-6DD2-04D1-7F8E-6E8119F072FA}"/>
              </a:ext>
            </a:extLst>
          </p:cNvPr>
          <p:cNvSpPr/>
          <p:nvPr/>
        </p:nvSpPr>
        <p:spPr bwMode="auto">
          <a:xfrm>
            <a:off x="3444089" y="2593204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03FA04-1D16-00D0-6181-036D9323B706}"/>
              </a:ext>
            </a:extLst>
          </p:cNvPr>
          <p:cNvSpPr/>
          <p:nvPr/>
        </p:nvSpPr>
        <p:spPr>
          <a:xfrm>
            <a:off x="5393625" y="2640345"/>
            <a:ext cx="1154017" cy="22247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주간 활동 보고서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7BD656-21D3-84FE-9FE8-9750BCA84095}"/>
              </a:ext>
            </a:extLst>
          </p:cNvPr>
          <p:cNvSpPr/>
          <p:nvPr/>
        </p:nvSpPr>
        <p:spPr bwMode="auto">
          <a:xfrm>
            <a:off x="5166700" y="2654544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138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kern="0" dirty="0">
                <a:latin typeface="+mn-ea"/>
              </a:rPr>
              <a:t>쇼핑트렌드분석 </a:t>
            </a:r>
            <a:r>
              <a:rPr lang="en-US" altLang="ko-KR" kern="0" dirty="0">
                <a:latin typeface="+mn-ea"/>
              </a:rPr>
              <a:t>&gt; </a:t>
            </a:r>
            <a:r>
              <a:rPr lang="ko-KR" altLang="en-US" kern="0" dirty="0">
                <a:latin typeface="+mn-ea"/>
              </a:rPr>
              <a:t>관리자페이지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UI_STAS_1080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1)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가입 회원 조회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-	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회원들 목록 조회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2)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보고서 관리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조회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-  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트렌드 분석 보고서 조회 및 생성 주기 관리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3) [Footer]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영역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179070" indent="-17907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79070" indent="-179070" algn="just">
              <a:spcBef>
                <a:spcPts val="0"/>
              </a:spcBef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215955" y="1476311"/>
            <a:ext cx="7244833" cy="525673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2C9B94-2B2B-4115-B2C7-E0617AFAA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90190"/>
              </p:ext>
            </p:extLst>
          </p:nvPr>
        </p:nvGraphicFramePr>
        <p:xfrm>
          <a:off x="273664" y="2041639"/>
          <a:ext cx="684055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2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이용안내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분야별 통계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검색어별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통계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관리자페이지</a:t>
                      </a:r>
                      <a:endParaRPr 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마이페이지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26375C-A099-4EAF-B181-EF145D4DB008}"/>
              </a:ext>
            </a:extLst>
          </p:cNvPr>
          <p:cNvSpPr txBox="1"/>
          <p:nvPr/>
        </p:nvSpPr>
        <p:spPr>
          <a:xfrm>
            <a:off x="5365529" y="1663882"/>
            <a:ext cx="145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관리자님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어서오세요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5119A1-5D24-4565-B351-35BB3353535E}"/>
              </a:ext>
            </a:extLst>
          </p:cNvPr>
          <p:cNvSpPr/>
          <p:nvPr/>
        </p:nvSpPr>
        <p:spPr>
          <a:xfrm>
            <a:off x="288057" y="2285479"/>
            <a:ext cx="6826165" cy="33396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EC93A1E-351A-4909-B580-79C0666061E6}"/>
              </a:ext>
            </a:extLst>
          </p:cNvPr>
          <p:cNvSpPr/>
          <p:nvPr/>
        </p:nvSpPr>
        <p:spPr bwMode="auto">
          <a:xfrm>
            <a:off x="408663" y="5904986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2692BD-BE04-421F-8732-80C13850E6B0}"/>
              </a:ext>
            </a:extLst>
          </p:cNvPr>
          <p:cNvSpPr txBox="1"/>
          <p:nvPr/>
        </p:nvSpPr>
        <p:spPr>
          <a:xfrm>
            <a:off x="9763125" y="857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변경 없음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DC00"/>
              </a:clrFrom>
              <a:clrTo>
                <a:srgbClr val="FFDC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23420" r="64368" b="20866"/>
          <a:stretch/>
        </p:blipFill>
        <p:spPr>
          <a:xfrm>
            <a:off x="6655644" y="1506494"/>
            <a:ext cx="573860" cy="588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927164-A66B-6E52-7DE6-5815A7BBE9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3" y="1506994"/>
            <a:ext cx="1000043" cy="4786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2BA55F-7FFA-3AF4-1C8E-77D78724F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7" y="1661232"/>
            <a:ext cx="468052" cy="344156"/>
          </a:xfrm>
          <a:prstGeom prst="rect">
            <a:avLst/>
          </a:prstGeom>
        </p:spPr>
      </p:pic>
      <p:graphicFrame>
        <p:nvGraphicFramePr>
          <p:cNvPr id="18" name="Group 462">
            <a:extLst>
              <a:ext uri="{FF2B5EF4-FFF2-40B4-BE49-F238E27FC236}">
                <a16:creationId xmlns:a16="http://schemas.microsoft.com/office/drawing/2014/main" id="{ADB9235B-E431-8C48-D100-9541B21B931A}"/>
              </a:ext>
            </a:extLst>
          </p:cNvPr>
          <p:cNvGraphicFramePr>
            <a:graphicFrameLocks noGrp="1"/>
          </p:cNvGraphicFramePr>
          <p:nvPr/>
        </p:nvGraphicFramePr>
        <p:xfrm>
          <a:off x="249244" y="6084951"/>
          <a:ext cx="6791405" cy="486528"/>
        </p:xfrm>
        <a:graphic>
          <a:graphicData uri="http://schemas.openxmlformats.org/drawingml/2006/table">
            <a:tbl>
              <a:tblPr/>
              <a:tblGrid>
                <a:gridCol w="149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DFB763-2B87-7B3D-AF6D-F0A1BF70CB4A}"/>
              </a:ext>
            </a:extLst>
          </p:cNvPr>
          <p:cNvSpPr/>
          <p:nvPr/>
        </p:nvSpPr>
        <p:spPr>
          <a:xfrm>
            <a:off x="3089527" y="5869407"/>
            <a:ext cx="395112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TEL : 02-523-0030, FAX: 02-2124-2003</a:t>
            </a: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13809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성동구 성수일로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89, 10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1006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STCreative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inc. 2019.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693FDC0-796E-6034-1A11-CF26FCA3D9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9" y="6048393"/>
            <a:ext cx="2090000" cy="418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52C96281-A256-0EB4-B0BB-83A438281D34}"/>
              </a:ext>
            </a:extLst>
          </p:cNvPr>
          <p:cNvSpPr/>
          <p:nvPr/>
        </p:nvSpPr>
        <p:spPr bwMode="auto">
          <a:xfrm>
            <a:off x="1530139" y="2654361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A7DB3-9A19-040E-C3D2-96577EF30C21}"/>
              </a:ext>
            </a:extLst>
          </p:cNvPr>
          <p:cNvSpPr txBox="1"/>
          <p:nvPr/>
        </p:nvSpPr>
        <p:spPr>
          <a:xfrm>
            <a:off x="1912236" y="2623364"/>
            <a:ext cx="1087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회원 조회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3DF4024-FF4B-DBC1-B428-BAD075F8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346317"/>
              </p:ext>
            </p:extLst>
          </p:nvPr>
        </p:nvGraphicFramePr>
        <p:xfrm>
          <a:off x="288057" y="2961945"/>
          <a:ext cx="397914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순번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가입일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계정 종류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아이디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전화번호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A2B6C30-180F-FB67-2E99-3D9029B75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72304"/>
              </p:ext>
            </p:extLst>
          </p:nvPr>
        </p:nvGraphicFramePr>
        <p:xfrm>
          <a:off x="279409" y="3274568"/>
          <a:ext cx="39791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2024.01.01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 회원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Aaaa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1111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2024.01.01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네이버 회원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bbbb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2222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750945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2024.01.01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 회원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cccc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3333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68175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D5EECF6-E821-5D00-CCE4-A09CE848FF07}"/>
              </a:ext>
            </a:extLst>
          </p:cNvPr>
          <p:cNvSpPr txBox="1"/>
          <p:nvPr/>
        </p:nvSpPr>
        <p:spPr>
          <a:xfrm>
            <a:off x="5216832" y="2623364"/>
            <a:ext cx="1285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보고서 관리</a:t>
            </a:r>
            <a:r>
              <a:rPr lang="en-US" altLang="ko-KR" sz="1050" b="1" dirty="0"/>
              <a:t>,</a:t>
            </a:r>
            <a:r>
              <a:rPr lang="ko-KR" altLang="en-US" sz="1050" b="1" dirty="0"/>
              <a:t>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733F97-9DD0-1BCC-2ACF-D0ADB65DC67B}"/>
              </a:ext>
            </a:extLst>
          </p:cNvPr>
          <p:cNvSpPr/>
          <p:nvPr/>
        </p:nvSpPr>
        <p:spPr>
          <a:xfrm>
            <a:off x="4698799" y="2913838"/>
            <a:ext cx="2126660" cy="1191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4285A61-DB3E-F889-3788-F44431C86C25}"/>
              </a:ext>
            </a:extLst>
          </p:cNvPr>
          <p:cNvSpPr/>
          <p:nvPr/>
        </p:nvSpPr>
        <p:spPr bwMode="auto">
          <a:xfrm>
            <a:off x="4939770" y="2665989"/>
            <a:ext cx="180000" cy="180000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230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43529</TotalTime>
  <Words>748</Words>
  <Application>Microsoft Office PowerPoint</Application>
  <PresentationFormat>사용자 지정</PresentationFormat>
  <Paragraphs>286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돋움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Meeky</dc:creator>
  <cp:lastModifiedBy>STCUSER</cp:lastModifiedBy>
  <cp:revision>2382</cp:revision>
  <cp:lastPrinted>2021-10-20T03:36:34Z</cp:lastPrinted>
  <dcterms:created xsi:type="dcterms:W3CDTF">2016-10-10T00:44:15Z</dcterms:created>
  <dcterms:modified xsi:type="dcterms:W3CDTF">2024-01-22T07:58:55Z</dcterms:modified>
</cp:coreProperties>
</file>