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3" r:id="rId3"/>
    <p:sldId id="290" r:id="rId4"/>
    <p:sldId id="401" r:id="rId5"/>
    <p:sldId id="286" r:id="rId6"/>
    <p:sldId id="402" r:id="rId7"/>
    <p:sldId id="291" r:id="rId8"/>
    <p:sldId id="288" r:id="rId9"/>
    <p:sldId id="289" r:id="rId10"/>
    <p:sldId id="287" r:id="rId11"/>
    <p:sldId id="281" r:id="rId12"/>
    <p:sldId id="282" r:id="rId13"/>
    <p:sldId id="350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345" r:id="rId23"/>
    <p:sldId id="344" r:id="rId24"/>
  </p:sldIdLst>
  <p:sldSz cx="10693400" cy="7561263"/>
  <p:notesSz cx="6807200" cy="9939338"/>
  <p:defaultTextStyle>
    <a:defPPr>
      <a:defRPr lang="ko-KR"/>
    </a:defPPr>
    <a:lvl1pPr marL="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686F-1739-44A7-8D71-9C2DDB07AC63}">
          <p14:sldIdLst>
            <p14:sldId id="264"/>
            <p14:sldId id="263"/>
            <p14:sldId id="290"/>
            <p14:sldId id="401"/>
            <p14:sldId id="286"/>
            <p14:sldId id="402"/>
            <p14:sldId id="291"/>
            <p14:sldId id="288"/>
            <p14:sldId id="289"/>
            <p14:sldId id="287"/>
            <p14:sldId id="281"/>
            <p14:sldId id="282"/>
            <p14:sldId id="350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345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8CE"/>
    <a:srgbClr val="D9D9D9"/>
    <a:srgbClr val="879BC3"/>
    <a:srgbClr val="7088B8"/>
    <a:srgbClr val="84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4" autoAdjust="0"/>
    <p:restoredTop sz="93559" autoAdjust="0"/>
  </p:normalViewPr>
  <p:slideViewPr>
    <p:cSldViewPr snapToGrid="0">
      <p:cViewPr>
        <p:scale>
          <a:sx n="75" d="100"/>
          <a:sy n="75" d="100"/>
        </p:scale>
        <p:origin x="106" y="-101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148"/>
    </p:cViewPr>
  </p:sorterViewPr>
  <p:notesViewPr>
    <p:cSldViewPr snapToGrid="0">
      <p:cViewPr varScale="1">
        <p:scale>
          <a:sx n="69" d="100"/>
          <a:sy n="69" d="100"/>
        </p:scale>
        <p:origin x="22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A81C73-DC72-45F7-A738-9201509B5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28EFC-2430-488A-94BC-C457856DD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4440-5010-4875-9AD8-F470B94BB60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80DD0-D10D-4C27-9F53-FFACA9DE03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5F719-BC73-4AB0-8AC1-4CE306E40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94A9-5B7F-49D7-81A7-CA54C3894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E914E0D7-ACDA-438C-B657-6EE09FCBB0F2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1425"/>
            <a:ext cx="47434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AC1B228A-BE98-416F-A87F-14DBFD741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9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7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2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7D713-716A-49DD-A8FD-484CD8B58F52}"/>
              </a:ext>
            </a:extLst>
          </p:cNvPr>
          <p:cNvSpPr txBox="1"/>
          <p:nvPr userDrawn="1"/>
        </p:nvSpPr>
        <p:spPr>
          <a:xfrm>
            <a:off x="8183457" y="1734993"/>
            <a:ext cx="2177164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+mn-ea"/>
              </a:rPr>
              <a:t>쇼핑 트렌드 분석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9561991"/>
              </p:ext>
            </p:extLst>
          </p:nvPr>
        </p:nvGraphicFramePr>
        <p:xfrm>
          <a:off x="204280" y="812800"/>
          <a:ext cx="10330773" cy="63360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49548">
                <a:tc row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27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82040"/>
            <a:ext cx="2803092" cy="441350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5908040"/>
            <a:ext cx="2803092" cy="120904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A7FF986E-5BCC-4901-A363-007B569F6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EA896-5D9C-40A9-8500-8A278F1E0C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1309895D-B846-4928-B2CF-B654AD57C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6A477D48-F751-4AE4-A716-C6F95E4E1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5">
            <a:extLst>
              <a:ext uri="{FF2B5EF4-FFF2-40B4-BE49-F238E27FC236}">
                <a16:creationId xmlns:a16="http://schemas.microsoft.com/office/drawing/2014/main" id="{769ACA98-2238-4CD9-86B6-E7AC893D3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55B474-0150-4EEE-A680-E418F7C18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827333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6FFBC8-0B6F-4C1D-8929-A736966B2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4584316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030" y="1103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5" y="842963"/>
            <a:ext cx="18000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3703" y="842963"/>
            <a:ext cx="180000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BE58FAF-15B5-49B5-AF57-FFCBB482F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030" y="2111691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C4C6C97-54BF-4930-BA43-D9D2DE860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3030" y="3126892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FF690C0-B1A4-49D7-A3F8-50398C955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3030" y="4142093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0ECCC244-0838-4DCE-839B-EB681DFA4A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3030" y="5149056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0FF67A95-67D5-4B3F-8E06-04C212B29E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30" y="6166634"/>
            <a:ext cx="847725" cy="990000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31F82CB0-F986-4A5A-B412-F820E090B9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451" y="842963"/>
            <a:ext cx="578184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0094A5-01FD-4C72-92B5-AD359B352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103256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B61108-4C06-4356-94DD-970E414E5B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7611926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30" y="840166"/>
            <a:ext cx="10299870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909234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54920"/>
              </p:ext>
            </p:extLst>
          </p:nvPr>
        </p:nvGraphicFramePr>
        <p:xfrm>
          <a:off x="204281" y="833695"/>
          <a:ext cx="10320844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37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437334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8137" y="840166"/>
            <a:ext cx="5924763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B9A683-44A1-40CD-9D8B-218D9FB77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0292673"/>
              </p:ext>
            </p:extLst>
          </p:nvPr>
        </p:nvGraphicFramePr>
        <p:xfrm>
          <a:off x="204281" y="833694"/>
          <a:ext cx="10299870" cy="63323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0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49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46295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3049208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133851"/>
            <a:ext cx="847725" cy="303352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841C25-CACF-427E-B30C-A40AAA4556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954" y="842963"/>
            <a:ext cx="3905137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3BA362E4-51FD-408F-ABD6-CFA6A0481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72091" y="849691"/>
            <a:ext cx="5530809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B36DDB-D574-443B-B1AA-D46D70A1CD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2E056-7A60-405D-86E4-FE7BBCDFDF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5406756"/>
              </p:ext>
            </p:extLst>
          </p:nvPr>
        </p:nvGraphicFramePr>
        <p:xfrm>
          <a:off x="204281" y="833694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5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008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29">
            <a:extLst>
              <a:ext uri="{FF2B5EF4-FFF2-40B4-BE49-F238E27FC236}">
                <a16:creationId xmlns:a16="http://schemas.microsoft.com/office/drawing/2014/main" id="{E10CF54F-D61D-40BE-9E59-DF69635FD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0B64A5A4-E102-4283-A5A9-1A4D77BE6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21" y="833694"/>
            <a:ext cx="843586" cy="3352353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2D4C2C-F6E5-4967-B653-30725540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281" y="4191000"/>
            <a:ext cx="847725" cy="2976372"/>
          </a:xfrm>
        </p:spPr>
        <p:txBody>
          <a:bodyPr anchor="ctr"/>
          <a:lstStyle>
            <a:lvl1pPr marL="0" indent="0" algn="l">
              <a:buFontTx/>
              <a:buNone/>
              <a:defRPr sz="11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94F129-EA93-4943-96DC-0101ED120E9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CB00590-B8C2-41A5-8D1F-B3CCC0D21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46D9B6CF-2881-47C1-BB6E-F55783D3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EA0B48-747E-4BFC-A4BD-BD067C6EF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D0179A-C5B0-40A6-ABC6-EF9A3ECBB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6258923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9">
            <a:extLst>
              <a:ext uri="{FF2B5EF4-FFF2-40B4-BE49-F238E27FC236}">
                <a16:creationId xmlns:a16="http://schemas.microsoft.com/office/drawing/2014/main" id="{5818B619-2897-4391-AA37-608396B6F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088397-5326-40CA-93CA-AEE05F0D0C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1AA270A5-ECAB-4ECF-A9E3-F629FC0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435F9D76-1E51-4996-8A80-93C9C2D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244E7FA6-8DB8-40DD-AA21-36ED4223E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0CEE14-ADA4-4043-AF79-4E0AA6CD8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1256447"/>
              </p:ext>
            </p:extLst>
          </p:nvPr>
        </p:nvGraphicFramePr>
        <p:xfrm>
          <a:off x="204281" y="833695"/>
          <a:ext cx="10299870" cy="63336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3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2691246399"/>
                    </a:ext>
                  </a:extLst>
                </a:gridCol>
                <a:gridCol w="3433290">
                  <a:extLst>
                    <a:ext uri="{9D8B030D-6E8A-4147-A177-3AD203B41FA5}">
                      <a16:colId xmlns:a16="http://schemas.microsoft.com/office/drawing/2014/main" val="1769616537"/>
                    </a:ext>
                  </a:extLst>
                </a:gridCol>
              </a:tblGrid>
              <a:tr h="63336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D1F26406-3083-4E47-BA9D-E24DD68518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754C013-B242-4E79-8206-314AE4D655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CD11D161-32B6-47A9-9469-51D65867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62AA87F-6B95-43B3-B8D6-09ED121BB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8D83F8F2-2950-466C-BE04-14CC2CDC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691E96-7D22-459E-9450-C327617BA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8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511780"/>
              </p:ext>
            </p:extLst>
          </p:nvPr>
        </p:nvGraphicFramePr>
        <p:xfrm>
          <a:off x="204281" y="833695"/>
          <a:ext cx="10299870" cy="6332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2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4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9">
            <a:extLst>
              <a:ext uri="{FF2B5EF4-FFF2-40B4-BE49-F238E27FC236}">
                <a16:creationId xmlns:a16="http://schemas.microsoft.com/office/drawing/2014/main" id="{2C074B7B-B85C-4D29-BAC0-39B94325E5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9B4E76-6BB4-4B38-BA7D-079D98289F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F0360304-1DE1-410F-A908-F6777A2B7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793780-3320-4B77-AE5A-CCCB08FC0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AD5F0990-BA04-473A-81EB-E330DF64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C2E2F0-15AA-4603-9670-4CFAC85A6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0184808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239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8" y="833438"/>
            <a:ext cx="1358900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91056" y="840166"/>
            <a:ext cx="891184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B8F4A1-CDA3-4F98-8F62-7181BF09EE3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AF9F371E-64F7-44CC-AC51-8B12A107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ED44BEFD-ABB6-4281-9D74-EF6C56439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B874E002-FDAE-4875-A6CA-11ACCD359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D3103A-52DA-4FCE-AA9C-468048732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23802E-CA94-483C-A9A4-5567850EE8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6421129"/>
              </p:ext>
            </p:extLst>
          </p:nvPr>
        </p:nvGraphicFramePr>
        <p:xfrm>
          <a:off x="204281" y="833695"/>
          <a:ext cx="10299870" cy="633624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6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23">
                  <a:extLst>
                    <a:ext uri="{9D8B030D-6E8A-4147-A177-3AD203B41FA5}">
                      <a16:colId xmlns:a16="http://schemas.microsoft.com/office/drawing/2014/main" val="3256602613"/>
                    </a:ext>
                  </a:extLst>
                </a:gridCol>
              </a:tblGrid>
              <a:tr h="26462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77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29387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435DCDB7-1AAC-4EB6-994A-04C26F5BCA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2091" y="7187612"/>
            <a:ext cx="795150" cy="26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3B08-A669-4933-879E-489544D7E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87" y="833438"/>
            <a:ext cx="5156199" cy="25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>
              <a:buFontTx/>
              <a:buNone/>
              <a:defRPr sz="1100"/>
            </a:lvl2pPr>
            <a:lvl3pPr marL="1008126" indent="0">
              <a:buFontTx/>
              <a:buNone/>
              <a:defRPr sz="1100"/>
            </a:lvl3pPr>
            <a:lvl4pPr marL="1512189" indent="0">
              <a:buFontTx/>
              <a:buNone/>
              <a:defRPr sz="1100"/>
            </a:lvl4pPr>
            <a:lvl5pPr marL="2016252" indent="0">
              <a:buFontTx/>
              <a:buNone/>
              <a:defRPr sz="1100"/>
            </a:lvl5pPr>
          </a:lstStyle>
          <a:p>
            <a:pPr lvl="0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789E4B-1BB0-4467-B38A-62B56D4F0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60986" y="840166"/>
            <a:ext cx="5141914" cy="254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b="1">
                <a:latin typeface="+mj-ea"/>
                <a:ea typeface="+mj-ea"/>
              </a:defRPr>
            </a:lvl1pPr>
            <a:lvl2pPr marL="504063" indent="0" algn="ctr">
              <a:buFontTx/>
              <a:buNone/>
              <a:defRPr sz="1100" b="1">
                <a:latin typeface="+mj-ea"/>
                <a:ea typeface="+mj-ea"/>
              </a:defRPr>
            </a:lvl2pPr>
            <a:lvl3pPr marL="1008126" indent="0" algn="ctr">
              <a:buFontTx/>
              <a:buNone/>
              <a:defRPr sz="1100" b="1">
                <a:latin typeface="+mj-ea"/>
                <a:ea typeface="+mj-ea"/>
              </a:defRPr>
            </a:lvl3pPr>
            <a:lvl4pPr marL="1512189" indent="0" algn="ctr">
              <a:buFontTx/>
              <a:buNone/>
              <a:defRPr sz="1100" b="1">
                <a:latin typeface="+mj-ea"/>
                <a:ea typeface="+mj-ea"/>
              </a:defRPr>
            </a:lvl4pPr>
            <a:lvl5pPr marL="2016252" indent="0" algn="ctr">
              <a:buFontTx/>
              <a:buNone/>
              <a:defRPr sz="1100" b="1"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F9BAA7-830B-4A4D-936E-A13C6491AC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0529476"/>
              </p:ext>
            </p:extLst>
          </p:nvPr>
        </p:nvGraphicFramePr>
        <p:xfrm>
          <a:off x="204281" y="335466"/>
          <a:ext cx="10298019" cy="324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727531239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94679005"/>
                    </a:ext>
                  </a:extLst>
                </a:gridCol>
                <a:gridCol w="8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업무 영역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42364"/>
                  </a:ext>
                </a:extLst>
              </a:tr>
            </a:tbl>
          </a:graphicData>
        </a:graphic>
      </p:graphicFrame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F2A6901B-3440-4B8A-96DB-C0737E694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954" y="340438"/>
            <a:ext cx="2195454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13C38D14-9363-42E0-BEF7-76B7C79BC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9047" y="339557"/>
            <a:ext cx="260769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EAE25482-FE57-464A-ABF5-D4423E25D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4605" y="340438"/>
            <a:ext cx="2871033" cy="315152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E060C2-D7FD-4C5D-897C-E5B0F9CBA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1" y="7158038"/>
            <a:ext cx="1609987" cy="3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0" r:id="rId4"/>
    <p:sldLayoutId id="2147483701" r:id="rId5"/>
    <p:sldLayoutId id="2147483698" r:id="rId6"/>
    <p:sldLayoutId id="2147483702" r:id="rId7"/>
    <p:sldLayoutId id="2147483703" r:id="rId8"/>
    <p:sldLayoutId id="2147483704" r:id="rId9"/>
    <p:sldLayoutId id="2147483685" r:id="rId10"/>
    <p:sldLayoutId id="2147483707" r:id="rId11"/>
    <p:sldLayoutId id="2147483708" r:id="rId12"/>
    <p:sldLayoutId id="2147483686" r:id="rId13"/>
    <p:sldLayoutId id="2147483734" r:id="rId14"/>
    <p:sldLayoutId id="2147483733" r:id="rId15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A7775-B7BD-45E0-BC2A-60A9437FE944}"/>
              </a:ext>
            </a:extLst>
          </p:cNvPr>
          <p:cNvSpPr txBox="1"/>
          <p:nvPr/>
        </p:nvSpPr>
        <p:spPr>
          <a:xfrm>
            <a:off x="465037" y="2292756"/>
            <a:ext cx="9825933" cy="542941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ko-KR" altLang="en-US" sz="2800" b="1" dirty="0" err="1">
                <a:latin typeface="+mj-ea"/>
                <a:ea typeface="+mj-ea"/>
              </a:rPr>
              <a:t>프로세스다이어그램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E722-9F56-4C51-B372-3154C2BEDDDC}"/>
              </a:ext>
            </a:extLst>
          </p:cNvPr>
          <p:cNvSpPr txBox="1"/>
          <p:nvPr/>
        </p:nvSpPr>
        <p:spPr>
          <a:xfrm>
            <a:off x="576005" y="3452054"/>
            <a:ext cx="9714965" cy="408909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en-US" altLang="ko-KR" sz="2000" b="1" dirty="0">
                <a:latin typeface="+mj-ea"/>
                <a:ea typeface="+mj-ea"/>
              </a:rPr>
              <a:t>Ver.1.0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178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6096003"/>
            <a:ext cx="847725" cy="107136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PD-SVLS-0420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재심의 종료기한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13804" y="607634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4942E6-4B9D-4B02-B6AE-126F51349768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AAAB11-DAA7-43DB-A75E-E1E69ED218DB}"/>
              </a:ext>
            </a:extLst>
          </p:cNvPr>
          <p:cNvSpPr/>
          <p:nvPr/>
        </p:nvSpPr>
        <p:spPr>
          <a:xfrm>
            <a:off x="3941853" y="3489752"/>
            <a:ext cx="3039721" cy="779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중복 검사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</a:t>
            </a:r>
            <a:r>
              <a: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ID): PD-SVLS-9000)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7985368" y="1187098"/>
            <a:ext cx="2421252" cy="2534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2C466517-740E-4DB7-AC0B-032193351985}"/>
              </a:ext>
            </a:extLst>
          </p:cNvPr>
          <p:cNvSpPr/>
          <p:nvPr/>
        </p:nvSpPr>
        <p:spPr>
          <a:xfrm>
            <a:off x="1211869" y="6180008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시스템관리 접속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29B515-86BB-49D5-AF80-4722EB2B3C3A}"/>
              </a:ext>
            </a:extLst>
          </p:cNvPr>
          <p:cNvSpPr/>
          <p:nvPr/>
        </p:nvSpPr>
        <p:spPr>
          <a:xfrm>
            <a:off x="1960835" y="664125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신고사건관리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연결선: 꺾임 80">
            <a:extLst>
              <a:ext uri="{FF2B5EF4-FFF2-40B4-BE49-F238E27FC236}">
                <a16:creationId xmlns:a16="http://schemas.microsoft.com/office/drawing/2014/main" id="{0CD83C8D-6220-440F-9113-4C9F37CD3803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16200000" flipH="1">
            <a:off x="1654682" y="6504702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B98B20-04EE-4DCE-810B-780229CA2818}"/>
              </a:ext>
            </a:extLst>
          </p:cNvPr>
          <p:cNvSpPr/>
          <p:nvPr/>
        </p:nvSpPr>
        <p:spPr>
          <a:xfrm>
            <a:off x="3212113" y="663927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종료기한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35DCCF-CC71-4766-A7E6-728C687E30D5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2809844" y="6808879"/>
            <a:ext cx="402269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원통 105">
            <a:extLst>
              <a:ext uri="{FF2B5EF4-FFF2-40B4-BE49-F238E27FC236}">
                <a16:creationId xmlns:a16="http://schemas.microsoft.com/office/drawing/2014/main" id="{ED5133F6-A072-4E29-BC88-DBB116F43587}"/>
              </a:ext>
            </a:extLst>
          </p:cNvPr>
          <p:cNvSpPr/>
          <p:nvPr/>
        </p:nvSpPr>
        <p:spPr bwMode="auto">
          <a:xfrm>
            <a:off x="4648350" y="658497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재심의 종료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기한설정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F07831-D60C-45B8-AAAE-4B167028EBA3}"/>
              </a:ext>
            </a:extLst>
          </p:cNvPr>
          <p:cNvCxnSpPr>
            <a:cxnSpLocks/>
            <a:stCxn id="58" idx="3"/>
            <a:endCxn id="60" idx="2"/>
          </p:cNvCxnSpPr>
          <p:nvPr/>
        </p:nvCxnSpPr>
        <p:spPr>
          <a:xfrm>
            <a:off x="4061122" y="6808879"/>
            <a:ext cx="58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수행의 시작/종료 61">
            <a:extLst>
              <a:ext uri="{FF2B5EF4-FFF2-40B4-BE49-F238E27FC236}">
                <a16:creationId xmlns:a16="http://schemas.microsoft.com/office/drawing/2014/main" id="{1E0E33EF-E0E5-4B42-853E-9CE025DB41D1}"/>
              </a:ext>
            </a:extLst>
          </p:cNvPr>
          <p:cNvSpPr/>
          <p:nvPr/>
        </p:nvSpPr>
        <p:spPr>
          <a:xfrm>
            <a:off x="5800997" y="6651926"/>
            <a:ext cx="1180577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종료기한 설정 완료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5C3F01-FDF2-4B5E-A389-2918135D4815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5312400" y="6808879"/>
            <a:ext cx="488597" cy="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262568" y="1295521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11534" y="175676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나의사건현황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4" idx="2"/>
            <a:endCxn id="65" idx="1"/>
          </p:cNvCxnSpPr>
          <p:nvPr/>
        </p:nvCxnSpPr>
        <p:spPr>
          <a:xfrm rot="16200000" flipH="1">
            <a:off x="1705381" y="1620215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FB6B81D-079C-4172-B9FB-F11BD1D70EEB}"/>
              </a:ext>
            </a:extLst>
          </p:cNvPr>
          <p:cNvSpPr/>
          <p:nvPr/>
        </p:nvSpPr>
        <p:spPr>
          <a:xfrm>
            <a:off x="2011533" y="2298259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사이트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사건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AFFD5ED-A69F-414A-A91F-2DAED04230C0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2436038" y="2095971"/>
            <a:ext cx="1" cy="2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4E81F6-8482-4EB3-8987-CCF447B4F645}"/>
              </a:ext>
            </a:extLst>
          </p:cNvPr>
          <p:cNvSpPr/>
          <p:nvPr/>
        </p:nvSpPr>
        <p:spPr>
          <a:xfrm>
            <a:off x="2011533" y="2902854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처리완료건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452FB83-FE0C-4FE7-8570-C4EDEB5A548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436038" y="2637465"/>
            <a:ext cx="0" cy="26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108">
            <a:extLst>
              <a:ext uri="{FF2B5EF4-FFF2-40B4-BE49-F238E27FC236}">
                <a16:creationId xmlns:a16="http://schemas.microsoft.com/office/drawing/2014/main" id="{58FB89F4-7BB5-41A2-BE0F-FF16F50D370C}"/>
              </a:ext>
            </a:extLst>
          </p:cNvPr>
          <p:cNvCxnSpPr>
            <a:cxnSpLocks/>
            <a:stCxn id="74" idx="2"/>
            <a:endCxn id="60" idx="1"/>
          </p:cNvCxnSpPr>
          <p:nvPr/>
        </p:nvCxnSpPr>
        <p:spPr bwMode="auto">
          <a:xfrm rot="16200000" flipH="1">
            <a:off x="2906013" y="4510616"/>
            <a:ext cx="1602935" cy="2545790"/>
          </a:xfrm>
          <a:prstGeom prst="bentConnector3">
            <a:avLst>
              <a:gd name="adj1" fmla="val 48499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46AF85-6F48-4097-9CB3-E445C4AA74E2}"/>
              </a:ext>
            </a:extLst>
          </p:cNvPr>
          <p:cNvSpPr txBox="1"/>
          <p:nvPr/>
        </p:nvSpPr>
        <p:spPr>
          <a:xfrm>
            <a:off x="2208049" y="4975112"/>
            <a:ext cx="173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사감위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처리일자 기준으로 설정된 재심의 종료기한 초과 시 재 심의 불가</a:t>
            </a:r>
          </a:p>
        </p:txBody>
      </p:sp>
      <p:cxnSp>
        <p:nvCxnSpPr>
          <p:cNvPr id="73" name="연결선: 꺾임 116">
            <a:extLst>
              <a:ext uri="{FF2B5EF4-FFF2-40B4-BE49-F238E27FC236}">
                <a16:creationId xmlns:a16="http://schemas.microsoft.com/office/drawing/2014/main" id="{B1D7782B-B1A1-4630-B00B-A2CA35E55A87}"/>
              </a:ext>
            </a:extLst>
          </p:cNvPr>
          <p:cNvCxnSpPr>
            <a:cxnSpLocks/>
            <a:endCxn id="83" idx="2"/>
          </p:cNvCxnSpPr>
          <p:nvPr/>
        </p:nvCxnSpPr>
        <p:spPr bwMode="auto">
          <a:xfrm rot="5400000" flipH="1" flipV="1">
            <a:off x="4689126" y="5458792"/>
            <a:ext cx="1487299" cy="7083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6C487C-64F7-4931-B50E-12E727815750}"/>
              </a:ext>
            </a:extLst>
          </p:cNvPr>
          <p:cNvSpPr/>
          <p:nvPr/>
        </p:nvSpPr>
        <p:spPr>
          <a:xfrm>
            <a:off x="2010080" y="464283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재심의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종료기한 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DBB8E0E-88A4-41A7-BCAC-7A47B575EBFE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2436037" y="3242060"/>
            <a:ext cx="1" cy="32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9611C52-80A3-4B90-8C2C-DD4D8F5F8B30}"/>
              </a:ext>
            </a:extLst>
          </p:cNvPr>
          <p:cNvSpPr txBox="1"/>
          <p:nvPr/>
        </p:nvSpPr>
        <p:spPr>
          <a:xfrm>
            <a:off x="2185103" y="4156391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1673716" y="3564400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재심의 진행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필요여부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E5F5B8-29B8-4B4A-9E72-688A966F6DF3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 flipH="1">
            <a:off x="2434585" y="4139934"/>
            <a:ext cx="1452" cy="5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4017C95-8608-43A0-95EB-4F3D9C47DC72}"/>
              </a:ext>
            </a:extLst>
          </p:cNvPr>
          <p:cNvSpPr txBox="1"/>
          <p:nvPr/>
        </p:nvSpPr>
        <p:spPr>
          <a:xfrm>
            <a:off x="5784323" y="5343814"/>
            <a:ext cx="1649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재심의 종료기한 확인 </a:t>
            </a:r>
          </a:p>
        </p:txBody>
      </p: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5D31E3FE-FF70-4146-9051-A6CDB0E66049}"/>
              </a:ext>
            </a:extLst>
          </p:cNvPr>
          <p:cNvSpPr/>
          <p:nvPr/>
        </p:nvSpPr>
        <p:spPr bwMode="auto">
          <a:xfrm>
            <a:off x="5024618" y="449377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재심의 가능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535231" y="4284778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DF5B805-3BD3-4ACC-8D77-9FDCCF8C6DA4}"/>
              </a:ext>
            </a:extLst>
          </p:cNvPr>
          <p:cNvSpPr/>
          <p:nvPr/>
        </p:nvSpPr>
        <p:spPr>
          <a:xfrm>
            <a:off x="4961076" y="3014925"/>
            <a:ext cx="1650688" cy="444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기존 방심위등록번호 사용불가 안내 및 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869427BE-7584-4AB1-B39A-51BF89AA8A7C}"/>
              </a:ext>
            </a:extLst>
          </p:cNvPr>
          <p:cNvSpPr/>
          <p:nvPr/>
        </p:nvSpPr>
        <p:spPr bwMode="auto">
          <a:xfrm>
            <a:off x="5016472" y="2225924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안내에 대한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확인 완료 여부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C9647C9-CC6C-40DC-8020-65ADEED098FD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5778793" y="2801458"/>
            <a:ext cx="7627" cy="2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170">
            <a:extLst>
              <a:ext uri="{FF2B5EF4-FFF2-40B4-BE49-F238E27FC236}">
                <a16:creationId xmlns:a16="http://schemas.microsoft.com/office/drawing/2014/main" id="{D2D7FC9D-FCDF-4B21-82FB-B0A8D9256DEF}"/>
              </a:ext>
            </a:extLst>
          </p:cNvPr>
          <p:cNvCxnSpPr>
            <a:cxnSpLocks/>
            <a:stCxn id="87" idx="0"/>
            <a:endCxn id="94" idx="1"/>
          </p:cNvCxnSpPr>
          <p:nvPr/>
        </p:nvCxnSpPr>
        <p:spPr bwMode="auto">
          <a:xfrm rot="5400000" flipH="1" flipV="1">
            <a:off x="6050132" y="1812809"/>
            <a:ext cx="141776" cy="68445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7904A3-38FA-4674-8E9F-8762CED70B5F}"/>
              </a:ext>
            </a:extLst>
          </p:cNvPr>
          <p:cNvSpPr txBox="1"/>
          <p:nvPr/>
        </p:nvSpPr>
        <p:spPr>
          <a:xfrm>
            <a:off x="5296319" y="1806877"/>
            <a:ext cx="901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70C0"/>
                </a:solidFill>
                <a:latin typeface="+mn-ea"/>
              </a:rPr>
              <a:t>재심의진행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365BE8-AF8F-43C3-8D8D-96406C0C29EC}"/>
              </a:ext>
            </a:extLst>
          </p:cNvPr>
          <p:cNvSpPr/>
          <p:nvPr/>
        </p:nvSpPr>
        <p:spPr>
          <a:xfrm>
            <a:off x="6463248" y="1857898"/>
            <a:ext cx="1326336" cy="452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기존 방심위등록번호 폐기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93757EE-E796-417E-BD91-94CD861146F8}"/>
              </a:ext>
            </a:extLst>
          </p:cNvPr>
          <p:cNvSpPr/>
          <p:nvPr/>
        </p:nvSpPr>
        <p:spPr>
          <a:xfrm>
            <a:off x="8140420" y="1857898"/>
            <a:ext cx="1326336" cy="452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심의요청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9368F57-9CDE-43B6-9B20-404C1C76D0BD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789584" y="2084148"/>
            <a:ext cx="35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9484BC8-AB26-4CE0-A22C-755DC048B34E}"/>
              </a:ext>
            </a:extLst>
          </p:cNvPr>
          <p:cNvCxnSpPr>
            <a:cxnSpLocks/>
            <a:stCxn id="95" idx="2"/>
            <a:endCxn id="105" idx="1"/>
          </p:cNvCxnSpPr>
          <p:nvPr/>
        </p:nvCxnSpPr>
        <p:spPr>
          <a:xfrm>
            <a:off x="8803588" y="2310397"/>
            <a:ext cx="0" cy="8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원통 105">
            <a:extLst>
              <a:ext uri="{FF2B5EF4-FFF2-40B4-BE49-F238E27FC236}">
                <a16:creationId xmlns:a16="http://schemas.microsoft.com/office/drawing/2014/main" id="{6DA1A180-F02E-4720-B07C-6FD13E7FE668}"/>
              </a:ext>
            </a:extLst>
          </p:cNvPr>
          <p:cNvSpPr/>
          <p:nvPr/>
        </p:nvSpPr>
        <p:spPr bwMode="auto">
          <a:xfrm>
            <a:off x="8433359" y="3161024"/>
            <a:ext cx="740458" cy="37804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심의관리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A34825-0CDE-4466-9785-A181E9CA48FF}"/>
              </a:ext>
            </a:extLst>
          </p:cNvPr>
          <p:cNvSpPr txBox="1"/>
          <p:nvPr/>
        </p:nvSpPr>
        <p:spPr>
          <a:xfrm>
            <a:off x="8809111" y="2382742"/>
            <a:ext cx="164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신규 방심위등록번호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처리상타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초기화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처리완료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심의중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8019987" y="1299046"/>
            <a:ext cx="24400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방심위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심의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ID(2</a:t>
            </a:r>
            <a:r>
              <a:rPr lang="ko-KR" altLang="en-US" sz="9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차구축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): </a:t>
            </a:r>
            <a:r>
              <a:rPr lang="en-US" altLang="ko-KR" sz="900" dirty="0">
                <a:latin typeface="+mn-ea"/>
                <a:hlinkClick r:id="" action="ppaction://noaction"/>
              </a:rPr>
              <a:t>PD-SVLS-0400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1" name="순서도: 수행의 시작/종료 110">
            <a:extLst>
              <a:ext uri="{FF2B5EF4-FFF2-40B4-BE49-F238E27FC236}">
                <a16:creationId xmlns:a16="http://schemas.microsoft.com/office/drawing/2014/main" id="{21256011-2B67-40AD-A1D0-BABB917F3D16}"/>
              </a:ext>
            </a:extLst>
          </p:cNvPr>
          <p:cNvSpPr/>
          <p:nvPr/>
        </p:nvSpPr>
        <p:spPr>
          <a:xfrm>
            <a:off x="8364323" y="422870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재심의 종료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4FB8794-8007-48C3-8EB8-3B33A0FFD5B9}"/>
              </a:ext>
            </a:extLst>
          </p:cNvPr>
          <p:cNvCxnSpPr>
            <a:cxnSpLocks/>
            <a:stCxn id="105" idx="3"/>
            <a:endCxn id="111" idx="0"/>
          </p:cNvCxnSpPr>
          <p:nvPr/>
        </p:nvCxnSpPr>
        <p:spPr>
          <a:xfrm>
            <a:off x="8803588" y="3539066"/>
            <a:ext cx="0" cy="68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5024619" y="3693645"/>
            <a:ext cx="1524641" cy="575534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중복검사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 </a:t>
            </a:r>
            <a:r>
              <a:rPr kumimoji="1" lang="ko-KR" altLang="en-US" sz="800" b="1" dirty="0">
                <a:solidFill>
                  <a:srgbClr val="FF0000"/>
                </a:solidFill>
                <a:latin typeface="+mn-ea"/>
              </a:rPr>
              <a:t>필수</a:t>
            </a:r>
            <a:endParaRPr kumimoji="1"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DA16102-8367-49BA-B419-A3C335A6BD3A}"/>
              </a:ext>
            </a:extLst>
          </p:cNvPr>
          <p:cNvCxnSpPr>
            <a:cxnSpLocks/>
            <a:stCxn id="83" idx="0"/>
            <a:endCxn id="113" idx="2"/>
          </p:cNvCxnSpPr>
          <p:nvPr/>
        </p:nvCxnSpPr>
        <p:spPr>
          <a:xfrm flipV="1">
            <a:off x="5786939" y="4269179"/>
            <a:ext cx="1" cy="22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DA16102-8367-49BA-B419-A3C335A6BD3A}"/>
              </a:ext>
            </a:extLst>
          </p:cNvPr>
          <p:cNvCxnSpPr>
            <a:cxnSpLocks/>
            <a:stCxn id="113" idx="0"/>
            <a:endCxn id="86" idx="2"/>
          </p:cNvCxnSpPr>
          <p:nvPr/>
        </p:nvCxnSpPr>
        <p:spPr>
          <a:xfrm flipH="1" flipV="1">
            <a:off x="5786420" y="3459772"/>
            <a:ext cx="520" cy="2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507307" y="3489752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19" name="연결선: 꺾임 116">
            <a:extLst>
              <a:ext uri="{FF2B5EF4-FFF2-40B4-BE49-F238E27FC236}">
                <a16:creationId xmlns:a16="http://schemas.microsoft.com/office/drawing/2014/main" id="{B1D7782B-B1A1-4630-B00B-A2CA35E55A87}"/>
              </a:ext>
            </a:extLst>
          </p:cNvPr>
          <p:cNvCxnSpPr>
            <a:cxnSpLocks/>
            <a:stCxn id="113" idx="0"/>
            <a:endCxn id="113" idx="3"/>
          </p:cNvCxnSpPr>
          <p:nvPr/>
        </p:nvCxnSpPr>
        <p:spPr bwMode="auto">
          <a:xfrm rot="16200000" flipH="1">
            <a:off x="6024216" y="3456368"/>
            <a:ext cx="287767" cy="762320"/>
          </a:xfrm>
          <a:prstGeom prst="bentConnector4">
            <a:avLst>
              <a:gd name="adj1" fmla="val -2206"/>
              <a:gd name="adj2" fmla="val 12998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6554314" y="3710622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120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기안자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28884F2-F77F-430A-9743-A626CD342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4016889"/>
            <a:ext cx="847725" cy="1508449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검토자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PD-SVLS-0500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1C0586F-1D34-4C53-BBB8-7FA11A6FCA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결재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DFFA626-69AB-4E21-921A-1395D4E3E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546" y="849691"/>
            <a:ext cx="9415845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화면 영역 </a:t>
            </a:r>
            <a:r>
              <a:rPr lang="en-US" altLang="ko-KR" dirty="0">
                <a:latin typeface="+mn-ea"/>
                <a:ea typeface="+mn-ea"/>
              </a:rPr>
              <a:t>+ </a:t>
            </a:r>
            <a:r>
              <a:rPr lang="ko-KR" altLang="en-US" dirty="0">
                <a:latin typeface="+mn-ea"/>
                <a:ea typeface="+mn-ea"/>
              </a:rPr>
              <a:t>서버처리 영역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AEEC1E9C-51F3-4C4F-BE96-691F81EF7C01}"/>
              </a:ext>
            </a:extLst>
          </p:cNvPr>
          <p:cNvSpPr/>
          <p:nvPr/>
        </p:nvSpPr>
        <p:spPr>
          <a:xfrm>
            <a:off x="1262568" y="118919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D371DB-7766-467C-A1E4-F78F71EB819A}"/>
              </a:ext>
            </a:extLst>
          </p:cNvPr>
          <p:cNvSpPr/>
          <p:nvPr/>
        </p:nvSpPr>
        <p:spPr>
          <a:xfrm>
            <a:off x="2011534" y="160790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결재목록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E892DAA-7F07-4529-AD9E-C5F0EDC54A7D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1726647" y="1492622"/>
            <a:ext cx="260072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FDA5CB-C280-45CF-B637-120FD1F8F380}"/>
              </a:ext>
            </a:extLst>
          </p:cNvPr>
          <p:cNvSpPr/>
          <p:nvPr/>
        </p:nvSpPr>
        <p:spPr>
          <a:xfrm>
            <a:off x="2011533" y="2128133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 작성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FF865C-381D-4E15-9821-DAFDDD7E885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436038" y="1947112"/>
            <a:ext cx="1" cy="1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D353DB-9EB5-423A-A91B-3F0554BCFE20}"/>
              </a:ext>
            </a:extLst>
          </p:cNvPr>
          <p:cNvSpPr/>
          <p:nvPr/>
        </p:nvSpPr>
        <p:spPr>
          <a:xfrm>
            <a:off x="2011533" y="269019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결재경로 지정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89B25E-C6EF-4D1C-B844-BC96F8A2B48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436038" y="2467339"/>
            <a:ext cx="0" cy="2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A2DCB8-564B-470D-9456-D5F7C3792CF6}"/>
              </a:ext>
            </a:extLst>
          </p:cNvPr>
          <p:cNvCxnSpPr>
            <a:cxnSpLocks/>
          </p:cNvCxnSpPr>
          <p:nvPr/>
        </p:nvCxnSpPr>
        <p:spPr>
          <a:xfrm>
            <a:off x="197642" y="3903143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9A929D-27D9-4CE3-B536-1769A4D22C29}"/>
              </a:ext>
            </a:extLst>
          </p:cNvPr>
          <p:cNvSpPr/>
          <p:nvPr/>
        </p:nvSpPr>
        <p:spPr>
          <a:xfrm>
            <a:off x="2011532" y="3241626"/>
            <a:ext cx="849009" cy="46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기본경로 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또는  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결재자 변경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55E4FB-44EC-4C35-BE74-D944C657AF5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2436037" y="3029403"/>
            <a:ext cx="1" cy="2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B2F910E2-0BDC-4857-8898-D1E57EC0F428}"/>
              </a:ext>
            </a:extLst>
          </p:cNvPr>
          <p:cNvSpPr/>
          <p:nvPr/>
        </p:nvSpPr>
        <p:spPr>
          <a:xfrm>
            <a:off x="2772394" y="398401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B6C2D-A447-4895-9B6D-B830F86D99BA}"/>
              </a:ext>
            </a:extLst>
          </p:cNvPr>
          <p:cNvSpPr/>
          <p:nvPr/>
        </p:nvSpPr>
        <p:spPr>
          <a:xfrm>
            <a:off x="3521360" y="444525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결재대기함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D8914B4-E4F9-4644-915D-FCE7A6CF19BD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3215207" y="4308708"/>
            <a:ext cx="302604" cy="30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EC790-BAEC-473A-9A9B-3BE373BBE48E}"/>
              </a:ext>
            </a:extLst>
          </p:cNvPr>
          <p:cNvSpPr/>
          <p:nvPr/>
        </p:nvSpPr>
        <p:spPr>
          <a:xfrm>
            <a:off x="6025147" y="330634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결재요청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0EA002-A436-47FF-AAF1-701A2A1805FB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2860541" y="3471632"/>
            <a:ext cx="3164606" cy="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원통 105">
            <a:extLst>
              <a:ext uri="{FF2B5EF4-FFF2-40B4-BE49-F238E27FC236}">
                <a16:creationId xmlns:a16="http://schemas.microsoft.com/office/drawing/2014/main" id="{B66A550D-2210-4C58-9675-7A814A22C736}"/>
              </a:ext>
            </a:extLst>
          </p:cNvPr>
          <p:cNvSpPr/>
          <p:nvPr/>
        </p:nvSpPr>
        <p:spPr bwMode="auto">
          <a:xfrm>
            <a:off x="7419188" y="3255620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결재요청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5D25E9-F644-4899-BFFC-6529F4120A06}"/>
              </a:ext>
            </a:extLst>
          </p:cNvPr>
          <p:cNvCxnSpPr>
            <a:cxnSpLocks/>
            <a:stCxn id="33" idx="3"/>
            <a:endCxn id="38" idx="2"/>
          </p:cNvCxnSpPr>
          <p:nvPr/>
        </p:nvCxnSpPr>
        <p:spPr>
          <a:xfrm>
            <a:off x="6874156" y="3475950"/>
            <a:ext cx="545032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4E79AA7-0B27-4085-8709-36346DB1C266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rot="5400000" flipH="1" flipV="1">
            <a:off x="5477620" y="2171665"/>
            <a:ext cx="741838" cy="3805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A79D058-16F2-4EE6-9ED9-F2C42E14DF70}"/>
              </a:ext>
            </a:extLst>
          </p:cNvPr>
          <p:cNvGrpSpPr/>
          <p:nvPr/>
        </p:nvGrpSpPr>
        <p:grpSpPr>
          <a:xfrm>
            <a:off x="4981369" y="4330576"/>
            <a:ext cx="3252329" cy="782695"/>
            <a:chOff x="1740176" y="2361284"/>
            <a:chExt cx="3252329" cy="782695"/>
          </a:xfrm>
        </p:grpSpPr>
        <p:sp>
          <p:nvSpPr>
            <p:cNvPr id="54" name="순서도: 판단 53">
              <a:extLst>
                <a:ext uri="{FF2B5EF4-FFF2-40B4-BE49-F238E27FC236}">
                  <a16:creationId xmlns:a16="http://schemas.microsoft.com/office/drawing/2014/main" id="{C09E9E06-60F5-4A13-A575-03958708DF2F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결재문서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내용 수정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89D6759-4672-498E-A2A5-ED723AB88916}"/>
                </a:ext>
              </a:extLst>
            </p:cNvPr>
            <p:cNvCxnSpPr>
              <a:cxnSpLocks/>
              <a:stCxn id="54" idx="3"/>
              <a:endCxn id="85" idx="1"/>
            </p:cNvCxnSpPr>
            <p:nvPr/>
          </p:nvCxnSpPr>
          <p:spPr>
            <a:xfrm flipV="1">
              <a:off x="2764617" y="2638203"/>
              <a:ext cx="845218" cy="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4411E9-DF41-4204-AAD7-DA8E8FCC7EC3}"/>
                </a:ext>
              </a:extLst>
            </p:cNvPr>
            <p:cNvSpPr txBox="1"/>
            <p:nvPr/>
          </p:nvSpPr>
          <p:spPr>
            <a:xfrm>
              <a:off x="1953970" y="2913147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13A066-4730-432C-8A2B-5BFBC4A2F2C5}"/>
                </a:ext>
              </a:extLst>
            </p:cNvPr>
            <p:cNvSpPr txBox="1"/>
            <p:nvPr/>
          </p:nvSpPr>
          <p:spPr>
            <a:xfrm>
              <a:off x="2689788" y="2398530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8231A-5518-45D6-AD48-54B6764B1A23}"/>
                </a:ext>
              </a:extLst>
            </p:cNvPr>
            <p:cNvSpPr txBox="1"/>
            <p:nvPr/>
          </p:nvSpPr>
          <p:spPr>
            <a:xfrm>
              <a:off x="4535992" y="2379657"/>
              <a:ext cx="456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반려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5C8217-E0C0-4A9A-9229-E88B3FC6B37E}"/>
                </a:ext>
              </a:extLst>
            </p:cNvPr>
            <p:cNvSpPr txBox="1"/>
            <p:nvPr/>
          </p:nvSpPr>
          <p:spPr>
            <a:xfrm>
              <a:off x="3763624" y="2888794"/>
              <a:ext cx="670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결재</a:t>
              </a:r>
            </a:p>
          </p:txBody>
        </p:sp>
      </p:grpSp>
      <p:sp>
        <p:nvSpPr>
          <p:cNvPr id="72" name="텍스트 개체 틀 5">
            <a:extLst>
              <a:ext uri="{FF2B5EF4-FFF2-40B4-BE49-F238E27FC236}">
                <a16:creationId xmlns:a16="http://schemas.microsoft.com/office/drawing/2014/main" id="{A7D78708-7B47-42EB-991C-3B71D4B97D7C}"/>
              </a:ext>
            </a:extLst>
          </p:cNvPr>
          <p:cNvSpPr txBox="1">
            <a:spLocks/>
          </p:cNvSpPr>
          <p:nvPr/>
        </p:nvSpPr>
        <p:spPr>
          <a:xfrm>
            <a:off x="214313" y="5908534"/>
            <a:ext cx="847725" cy="124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최종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결재자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6633D3-50FA-4E4B-9168-DBFB8921637C}"/>
              </a:ext>
            </a:extLst>
          </p:cNvPr>
          <p:cNvCxnSpPr>
            <a:cxnSpLocks/>
            <a:stCxn id="30" idx="3"/>
            <a:endCxn id="54" idx="1"/>
          </p:cNvCxnSpPr>
          <p:nvPr/>
        </p:nvCxnSpPr>
        <p:spPr>
          <a:xfrm>
            <a:off x="4370369" y="4614861"/>
            <a:ext cx="611000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61A37B1E-2E13-48AA-8EB8-F33C01CEB8F9}"/>
              </a:ext>
            </a:extLst>
          </p:cNvPr>
          <p:cNvSpPr/>
          <p:nvPr/>
        </p:nvSpPr>
        <p:spPr>
          <a:xfrm>
            <a:off x="6851028" y="4321918"/>
            <a:ext cx="1024441" cy="5711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결재처리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D367B13E-B7C1-4695-87C7-853589E57124}"/>
              </a:ext>
            </a:extLst>
          </p:cNvPr>
          <p:cNvCxnSpPr>
            <a:cxnSpLocks/>
            <a:stCxn id="85" idx="2"/>
            <a:endCxn id="111" idx="0"/>
          </p:cNvCxnSpPr>
          <p:nvPr/>
        </p:nvCxnSpPr>
        <p:spPr>
          <a:xfrm rot="5400000">
            <a:off x="7102738" y="4999125"/>
            <a:ext cx="366565" cy="154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6BB00D7-81A3-478A-9819-C736628A03A1}"/>
              </a:ext>
            </a:extLst>
          </p:cNvPr>
          <p:cNvSpPr/>
          <p:nvPr/>
        </p:nvSpPr>
        <p:spPr>
          <a:xfrm>
            <a:off x="5074538" y="5158930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문서버전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+1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E1A1ACA-E2DB-49A0-9F85-13E6A23E3B09}"/>
              </a:ext>
            </a:extLst>
          </p:cNvPr>
          <p:cNvCxnSpPr>
            <a:cxnSpLocks/>
            <a:stCxn id="54" idx="2"/>
            <a:endCxn id="96" idx="0"/>
          </p:cNvCxnSpPr>
          <p:nvPr/>
        </p:nvCxnSpPr>
        <p:spPr>
          <a:xfrm>
            <a:off x="5493590" y="4901730"/>
            <a:ext cx="5453" cy="2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F22FEEB-25CC-4896-9007-1DB9827A08FB}"/>
              </a:ext>
            </a:extLst>
          </p:cNvPr>
          <p:cNvCxnSpPr>
            <a:cxnSpLocks/>
            <a:stCxn id="96" idx="3"/>
            <a:endCxn id="85" idx="1"/>
          </p:cNvCxnSpPr>
          <p:nvPr/>
        </p:nvCxnSpPr>
        <p:spPr>
          <a:xfrm flipV="1">
            <a:off x="5923547" y="4607495"/>
            <a:ext cx="927481" cy="72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B1A00E7-B018-4AF2-84A4-E32896D661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875469" y="3614600"/>
            <a:ext cx="1962554" cy="99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B04EE9-D9EF-4F74-85BA-6F575F70D7F5}"/>
              </a:ext>
            </a:extLst>
          </p:cNvPr>
          <p:cNvSpPr/>
          <p:nvPr/>
        </p:nvSpPr>
        <p:spPr>
          <a:xfrm>
            <a:off x="6784285" y="525963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다음 결재자에게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순서도: 수행의 시작/종료 114">
            <a:extLst>
              <a:ext uri="{FF2B5EF4-FFF2-40B4-BE49-F238E27FC236}">
                <a16:creationId xmlns:a16="http://schemas.microsoft.com/office/drawing/2014/main" id="{C59FD1B9-FEF7-40C9-A608-2C53C0D42496}"/>
              </a:ext>
            </a:extLst>
          </p:cNvPr>
          <p:cNvSpPr/>
          <p:nvPr/>
        </p:nvSpPr>
        <p:spPr>
          <a:xfrm>
            <a:off x="4068319" y="6004725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E1AAA0-40C8-490E-8FB3-3A25F2426474}"/>
              </a:ext>
            </a:extLst>
          </p:cNvPr>
          <p:cNvSpPr/>
          <p:nvPr/>
        </p:nvSpPr>
        <p:spPr>
          <a:xfrm>
            <a:off x="5367562" y="5999243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결재대기함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FFE79D4D-09C0-4843-9FD4-7A1684598EDE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 flipV="1">
            <a:off x="4946849" y="6168846"/>
            <a:ext cx="4207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5BBC935-D234-4F3A-8B98-39C0273D126B}"/>
              </a:ext>
            </a:extLst>
          </p:cNvPr>
          <p:cNvCxnSpPr>
            <a:cxnSpLocks/>
          </p:cNvCxnSpPr>
          <p:nvPr/>
        </p:nvCxnSpPr>
        <p:spPr>
          <a:xfrm>
            <a:off x="197642" y="5698188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ADA857-4097-477D-86D5-D55E44DD4A3D}"/>
              </a:ext>
            </a:extLst>
          </p:cNvPr>
          <p:cNvGrpSpPr/>
          <p:nvPr/>
        </p:nvGrpSpPr>
        <p:grpSpPr>
          <a:xfrm>
            <a:off x="6962002" y="5887042"/>
            <a:ext cx="3051113" cy="782695"/>
            <a:chOff x="1740176" y="2361284"/>
            <a:chExt cx="3051113" cy="782695"/>
          </a:xfrm>
        </p:grpSpPr>
        <p:sp>
          <p:nvSpPr>
            <p:cNvPr id="120" name="순서도: 판단 119">
              <a:extLst>
                <a:ext uri="{FF2B5EF4-FFF2-40B4-BE49-F238E27FC236}">
                  <a16:creationId xmlns:a16="http://schemas.microsoft.com/office/drawing/2014/main" id="{80488DAB-62F6-432C-9094-B6E0E9E2854F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결재문서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내용 수정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2953CD5-C1BE-456B-B8D5-C8A76E3B391E}"/>
                </a:ext>
              </a:extLst>
            </p:cNvPr>
            <p:cNvCxnSpPr>
              <a:cxnSpLocks/>
              <a:stCxn id="120" idx="3"/>
              <a:endCxn id="126" idx="1"/>
            </p:cNvCxnSpPr>
            <p:nvPr/>
          </p:nvCxnSpPr>
          <p:spPr>
            <a:xfrm flipV="1">
              <a:off x="2764617" y="2638203"/>
              <a:ext cx="653825" cy="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8CE17AE-864E-4C31-993C-A04C517BA829}"/>
                </a:ext>
              </a:extLst>
            </p:cNvPr>
            <p:cNvSpPr txBox="1"/>
            <p:nvPr/>
          </p:nvSpPr>
          <p:spPr>
            <a:xfrm>
              <a:off x="1953970" y="2913147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5F15FE8-8164-4C85-B161-3EA7D4F0A77A}"/>
                </a:ext>
              </a:extLst>
            </p:cNvPr>
            <p:cNvSpPr txBox="1"/>
            <p:nvPr/>
          </p:nvSpPr>
          <p:spPr>
            <a:xfrm>
              <a:off x="2689788" y="2398530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19C35A1-9913-4FE7-A069-12071DD04F9F}"/>
                </a:ext>
              </a:extLst>
            </p:cNvPr>
            <p:cNvSpPr txBox="1"/>
            <p:nvPr/>
          </p:nvSpPr>
          <p:spPr>
            <a:xfrm>
              <a:off x="4334776" y="2400894"/>
              <a:ext cx="456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반려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9587EE-092C-4A78-A6B4-58898E344EF7}"/>
                </a:ext>
              </a:extLst>
            </p:cNvPr>
            <p:cNvSpPr txBox="1"/>
            <p:nvPr/>
          </p:nvSpPr>
          <p:spPr>
            <a:xfrm>
              <a:off x="3549945" y="2909608"/>
              <a:ext cx="670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+mn-ea"/>
                </a:rPr>
                <a:t>결재</a:t>
              </a:r>
            </a:p>
          </p:txBody>
        </p:sp>
      </p:grpSp>
      <p:sp>
        <p:nvSpPr>
          <p:cNvPr id="126" name="순서도: 판단 125">
            <a:extLst>
              <a:ext uri="{FF2B5EF4-FFF2-40B4-BE49-F238E27FC236}">
                <a16:creationId xmlns:a16="http://schemas.microsoft.com/office/drawing/2014/main" id="{882468E9-4283-45B6-BB7D-69E36CA235A1}"/>
              </a:ext>
            </a:extLst>
          </p:cNvPr>
          <p:cNvSpPr/>
          <p:nvPr/>
        </p:nvSpPr>
        <p:spPr>
          <a:xfrm>
            <a:off x="8640268" y="5878384"/>
            <a:ext cx="1024441" cy="5711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결재처리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D4B2607-D60B-4B84-A5AE-5269C1DD1221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8215515" y="4551574"/>
            <a:ext cx="2834938" cy="960990"/>
          </a:xfrm>
          <a:prstGeom prst="bentConnector3">
            <a:avLst>
              <a:gd name="adj1" fmla="val -80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C1F6A4-5BF2-43AD-9303-0FC78C853BD2}"/>
              </a:ext>
            </a:extLst>
          </p:cNvPr>
          <p:cNvSpPr/>
          <p:nvPr/>
        </p:nvSpPr>
        <p:spPr>
          <a:xfrm>
            <a:off x="7055171" y="671539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문서버전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+1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1E544D8-2029-435A-B919-5FBF0766344C}"/>
              </a:ext>
            </a:extLst>
          </p:cNvPr>
          <p:cNvCxnSpPr>
            <a:cxnSpLocks/>
            <a:stCxn id="120" idx="2"/>
            <a:endCxn id="128" idx="0"/>
          </p:cNvCxnSpPr>
          <p:nvPr/>
        </p:nvCxnSpPr>
        <p:spPr>
          <a:xfrm>
            <a:off x="7474223" y="6458196"/>
            <a:ext cx="5453" cy="2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828F8D3B-45B3-470F-A609-97A4CBC4E3B4}"/>
              </a:ext>
            </a:extLst>
          </p:cNvPr>
          <p:cNvCxnSpPr>
            <a:cxnSpLocks/>
            <a:stCxn id="128" idx="3"/>
            <a:endCxn id="126" idx="1"/>
          </p:cNvCxnSpPr>
          <p:nvPr/>
        </p:nvCxnSpPr>
        <p:spPr>
          <a:xfrm flipV="1">
            <a:off x="7904180" y="6163961"/>
            <a:ext cx="736088" cy="72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ECCD87F-F6E0-4DD8-BEA4-1D70143918E3}"/>
              </a:ext>
            </a:extLst>
          </p:cNvPr>
          <p:cNvCxnSpPr>
            <a:cxnSpLocks/>
            <a:stCxn id="116" idx="3"/>
            <a:endCxn id="120" idx="1"/>
          </p:cNvCxnSpPr>
          <p:nvPr/>
        </p:nvCxnSpPr>
        <p:spPr>
          <a:xfrm>
            <a:off x="6216571" y="6168846"/>
            <a:ext cx="745431" cy="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6D01D11-3FDD-4F9D-9447-B2EF0068B1D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9664709" y="3614600"/>
            <a:ext cx="294599" cy="2549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59BFD8A-A05F-49BF-9F74-3088AF663A0B}"/>
              </a:ext>
            </a:extLst>
          </p:cNvPr>
          <p:cNvGrpSpPr/>
          <p:nvPr/>
        </p:nvGrpSpPr>
        <p:grpSpPr>
          <a:xfrm>
            <a:off x="8321160" y="2949285"/>
            <a:ext cx="2091255" cy="856767"/>
            <a:chOff x="8204010" y="3125147"/>
            <a:chExt cx="1762896" cy="154954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4A6430F-F46F-43EB-A172-19DB6E85C8B9}"/>
                </a:ext>
              </a:extLst>
            </p:cNvPr>
            <p:cNvSpPr/>
            <p:nvPr/>
          </p:nvSpPr>
          <p:spPr>
            <a:xfrm>
              <a:off x="8204010" y="3125147"/>
              <a:ext cx="1762896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E9EF520-DF8B-4729-B2DE-A07E9E14C93B}"/>
                </a:ext>
              </a:extLst>
            </p:cNvPr>
            <p:cNvSpPr txBox="1"/>
            <p:nvPr/>
          </p:nvSpPr>
          <p:spPr>
            <a:xfrm>
              <a:off x="8229412" y="3171754"/>
              <a:ext cx="867810" cy="150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AD6A82B-BA48-44C2-8DB8-D3917C77711B}"/>
              </a:ext>
            </a:extLst>
          </p:cNvPr>
          <p:cNvGrpSpPr/>
          <p:nvPr/>
        </p:nvGrpSpPr>
        <p:grpSpPr>
          <a:xfrm>
            <a:off x="8142322" y="4784463"/>
            <a:ext cx="1441976" cy="862941"/>
            <a:chOff x="8204010" y="3125147"/>
            <a:chExt cx="1498001" cy="125903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D46DB3D-54C5-4718-87C5-6ABF8A25BF39}"/>
                </a:ext>
              </a:extLst>
            </p:cNvPr>
            <p:cNvSpPr/>
            <p:nvPr/>
          </p:nvSpPr>
          <p:spPr>
            <a:xfrm>
              <a:off x="8204010" y="3125147"/>
              <a:ext cx="1498001" cy="11594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292C648-7A23-4353-9351-47F84E3D8FEA}"/>
                </a:ext>
              </a:extLst>
            </p:cNvPr>
            <p:cNvSpPr txBox="1"/>
            <p:nvPr/>
          </p:nvSpPr>
          <p:spPr>
            <a:xfrm>
              <a:off x="8229411" y="3171753"/>
              <a:ext cx="1324848" cy="12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* </a:t>
              </a:r>
              <a:r>
                <a:rPr lang="ko-KR" altLang="en-US" sz="800" b="1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알림서비스</a:t>
              </a:r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관련 프로세스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ID: </a:t>
              </a:r>
            </a:p>
            <a:p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PD-SVLS-0600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)</a:t>
              </a: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endParaRPr lang="en-US" altLang="ko-KR" sz="8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9" name="순서도: 수행의 시작/종료 158">
            <a:extLst>
              <a:ext uri="{FF2B5EF4-FFF2-40B4-BE49-F238E27FC236}">
                <a16:creationId xmlns:a16="http://schemas.microsoft.com/office/drawing/2014/main" id="{6EED4AC8-8414-4F0A-AEB2-2E20F1330147}"/>
              </a:ext>
            </a:extLst>
          </p:cNvPr>
          <p:cNvSpPr/>
          <p:nvPr/>
        </p:nvSpPr>
        <p:spPr>
          <a:xfrm>
            <a:off x="8924194" y="221267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결재완료</a:t>
            </a:r>
          </a:p>
        </p:txBody>
      </p:sp>
      <p:sp>
        <p:nvSpPr>
          <p:cNvPr id="163" name="순서도: 처리 162">
            <a:extLst>
              <a:ext uri="{FF2B5EF4-FFF2-40B4-BE49-F238E27FC236}">
                <a16:creationId xmlns:a16="http://schemas.microsoft.com/office/drawing/2014/main" id="{C1816F40-A785-4AD4-AB6B-43AC46271D9E}"/>
              </a:ext>
            </a:extLst>
          </p:cNvPr>
          <p:cNvSpPr/>
          <p:nvPr/>
        </p:nvSpPr>
        <p:spPr bwMode="auto">
          <a:xfrm>
            <a:off x="9448731" y="3139293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결재처리 관련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알림메세지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FF887E17-6017-4885-8893-889002D1C787}"/>
              </a:ext>
            </a:extLst>
          </p:cNvPr>
          <p:cNvSpPr/>
          <p:nvPr/>
        </p:nvSpPr>
        <p:spPr bwMode="auto">
          <a:xfrm>
            <a:off x="9078594" y="5152924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다음 결재자에게 </a:t>
            </a: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알림메시지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F09271C-F6A5-4CA6-BABD-31BE4C36D3C6}"/>
              </a:ext>
            </a:extLst>
          </p:cNvPr>
          <p:cNvCxnSpPr>
            <a:cxnSpLocks/>
            <a:stCxn id="111" idx="3"/>
            <a:endCxn id="154" idx="1"/>
          </p:cNvCxnSpPr>
          <p:nvPr/>
        </p:nvCxnSpPr>
        <p:spPr>
          <a:xfrm flipV="1">
            <a:off x="7633294" y="5231906"/>
            <a:ext cx="533479" cy="197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88E85E9-F4A2-4AFE-8C73-97FAE41FDBBF}"/>
              </a:ext>
            </a:extLst>
          </p:cNvPr>
          <p:cNvCxnSpPr>
            <a:cxnSpLocks/>
            <a:stCxn id="150" idx="0"/>
            <a:endCxn id="159" idx="2"/>
          </p:cNvCxnSpPr>
          <p:nvPr/>
        </p:nvCxnSpPr>
        <p:spPr>
          <a:xfrm flipH="1" flipV="1">
            <a:off x="9363459" y="2540917"/>
            <a:ext cx="3329" cy="4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F9AE712-764A-40D5-AB18-97E12262EFDB}"/>
              </a:ext>
            </a:extLst>
          </p:cNvPr>
          <p:cNvCxnSpPr>
            <a:cxnSpLocks/>
            <a:stCxn id="14" idx="3"/>
            <a:endCxn id="192" idx="1"/>
          </p:cNvCxnSpPr>
          <p:nvPr/>
        </p:nvCxnSpPr>
        <p:spPr>
          <a:xfrm>
            <a:off x="2860543" y="1777509"/>
            <a:ext cx="379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F188474-29A4-4CED-ADD9-84518C7EB353}"/>
              </a:ext>
            </a:extLst>
          </p:cNvPr>
          <p:cNvSpPr/>
          <p:nvPr/>
        </p:nvSpPr>
        <p:spPr>
          <a:xfrm>
            <a:off x="3239605" y="160790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결재회수진행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C0044DB-5D3B-4983-A30D-6024E0AEC3F3}"/>
              </a:ext>
            </a:extLst>
          </p:cNvPr>
          <p:cNvGrpSpPr/>
          <p:nvPr/>
        </p:nvGrpSpPr>
        <p:grpSpPr>
          <a:xfrm>
            <a:off x="4644441" y="1496031"/>
            <a:ext cx="2810746" cy="794250"/>
            <a:chOff x="1740176" y="2361284"/>
            <a:chExt cx="2810746" cy="794250"/>
          </a:xfrm>
        </p:grpSpPr>
        <p:sp>
          <p:nvSpPr>
            <p:cNvPr id="196" name="순서도: 판단 195">
              <a:extLst>
                <a:ext uri="{FF2B5EF4-FFF2-40B4-BE49-F238E27FC236}">
                  <a16:creationId xmlns:a16="http://schemas.microsoft.com/office/drawing/2014/main" id="{159E5B7F-25D8-4FC2-89FF-31A5F612AA78}"/>
                </a:ext>
              </a:extLst>
            </p:cNvPr>
            <p:cNvSpPr/>
            <p:nvPr/>
          </p:nvSpPr>
          <p:spPr>
            <a:xfrm>
              <a:off x="1740176" y="2361284"/>
              <a:ext cx="1024441" cy="57115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72000"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+mn-ea"/>
                </a:rPr>
                <a:t>최종결재자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결재여부</a:t>
              </a:r>
            </a:p>
          </p:txBody>
        </p: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3804CF9B-8511-41A1-ABCB-E330A0D511F8}"/>
                </a:ext>
              </a:extLst>
            </p:cNvPr>
            <p:cNvCxnSpPr>
              <a:cxnSpLocks/>
              <a:stCxn id="196" idx="3"/>
              <a:endCxn id="202" idx="1"/>
            </p:cNvCxnSpPr>
            <p:nvPr/>
          </p:nvCxnSpPr>
          <p:spPr>
            <a:xfrm flipV="1">
              <a:off x="2764617" y="2644784"/>
              <a:ext cx="545194" cy="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F18123D-0232-4EB8-AE8C-6530D03BFDF8}"/>
                </a:ext>
              </a:extLst>
            </p:cNvPr>
            <p:cNvSpPr txBox="1"/>
            <p:nvPr/>
          </p:nvSpPr>
          <p:spPr>
            <a:xfrm>
              <a:off x="2016663" y="2924702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Y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959C720-C186-404B-9AD6-851C78B18489}"/>
                </a:ext>
              </a:extLst>
            </p:cNvPr>
            <p:cNvSpPr txBox="1"/>
            <p:nvPr/>
          </p:nvSpPr>
          <p:spPr>
            <a:xfrm>
              <a:off x="2706843" y="2370071"/>
              <a:ext cx="2395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0070C0"/>
                  </a:solidFill>
                  <a:latin typeface="+mn-ea"/>
                </a:rPr>
                <a:t>N</a:t>
              </a:r>
              <a:endParaRPr lang="ko-KR" altLang="en-US" sz="9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4D02338B-A7E3-4D23-BF27-0B02420878F3}"/>
                </a:ext>
              </a:extLst>
            </p:cNvPr>
            <p:cNvCxnSpPr>
              <a:cxnSpLocks/>
              <a:stCxn id="202" idx="3"/>
              <a:endCxn id="218" idx="1"/>
            </p:cNvCxnSpPr>
            <p:nvPr/>
          </p:nvCxnSpPr>
          <p:spPr>
            <a:xfrm>
              <a:off x="4158820" y="2644784"/>
              <a:ext cx="39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7FD4A36-A24A-47B1-AB91-C5AF72A78861}"/>
              </a:ext>
            </a:extLst>
          </p:cNvPr>
          <p:cNvSpPr/>
          <p:nvPr/>
        </p:nvSpPr>
        <p:spPr>
          <a:xfrm>
            <a:off x="6214076" y="160992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AE02BE6-5680-49DF-AE72-33DDB8959266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>
            <a:off x="4088614" y="1777509"/>
            <a:ext cx="555827" cy="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313B71B5-1ADE-4A80-A268-E68F6A51FBD2}"/>
              </a:ext>
            </a:extLst>
          </p:cNvPr>
          <p:cNvCxnSpPr>
            <a:cxnSpLocks/>
            <a:stCxn id="196" idx="2"/>
          </p:cNvCxnSpPr>
          <p:nvPr/>
        </p:nvCxnSpPr>
        <p:spPr>
          <a:xfrm>
            <a:off x="5156662" y="2067185"/>
            <a:ext cx="8676" cy="34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F046530-3D88-49DE-8262-97021DC79468}"/>
              </a:ext>
            </a:extLst>
          </p:cNvPr>
          <p:cNvSpPr/>
          <p:nvPr/>
        </p:nvSpPr>
        <p:spPr>
          <a:xfrm>
            <a:off x="4740833" y="2410446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 가능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31EEF4A-61F0-48EE-822F-027ED5F5EE63}"/>
              </a:ext>
            </a:extLst>
          </p:cNvPr>
          <p:cNvSpPr/>
          <p:nvPr/>
        </p:nvSpPr>
        <p:spPr>
          <a:xfrm>
            <a:off x="7455187" y="1609928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결재문서회수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2EEEF11-FEBF-4FA5-81C2-DC5331D137AE}"/>
              </a:ext>
            </a:extLst>
          </p:cNvPr>
          <p:cNvSpPr txBox="1"/>
          <p:nvPr/>
        </p:nvSpPr>
        <p:spPr>
          <a:xfrm>
            <a:off x="3940625" y="4106421"/>
            <a:ext cx="164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결재자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중 검토자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ID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와 일치하면서 대기 상태 목록 조회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12BBCD-B398-4DB6-A944-DA42182D66FF}"/>
              </a:ext>
            </a:extLst>
          </p:cNvPr>
          <p:cNvSpPr txBox="1"/>
          <p:nvPr/>
        </p:nvSpPr>
        <p:spPr>
          <a:xfrm>
            <a:off x="2839500" y="3496084"/>
            <a:ext cx="164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기본경로에서 변경 할 결재자를 사용자에서 선택 시 변경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11AB9A-D0D3-4FB8-9072-BADA5D6BDB79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27330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1910775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온라인신고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B3F1C1-54AF-441D-9471-CD6BAA4F0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445" y="5093228"/>
            <a:ext cx="847725" cy="205766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PD-SVLS-0600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969A8-3937-47D5-ADE4-A93BD39468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알림메시지</a:t>
            </a:r>
            <a:r>
              <a:rPr lang="ko-KR" altLang="en-US" dirty="0">
                <a:latin typeface="+mn-ea"/>
                <a:ea typeface="+mn-ea"/>
              </a:rPr>
              <a:t> 처리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BEA9A95-7752-4A0C-BA19-EE94B2BF35D9}"/>
              </a:ext>
            </a:extLst>
          </p:cNvPr>
          <p:cNvSpPr/>
          <p:nvPr/>
        </p:nvSpPr>
        <p:spPr bwMode="auto">
          <a:xfrm>
            <a:off x="1874874" y="655630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공지사항 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+mn-ea"/>
              </a:rPr>
              <a:t>등록</a:t>
            </a:r>
            <a:endParaRPr kumimoji="1" lang="en-US" altLang="ko-KR" sz="8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6" name="원통 105">
            <a:extLst>
              <a:ext uri="{FF2B5EF4-FFF2-40B4-BE49-F238E27FC236}">
                <a16:creationId xmlns:a16="http://schemas.microsoft.com/office/drawing/2014/main" id="{3A97C794-2D87-4AC0-BB6B-839F15FC8CD5}"/>
              </a:ext>
            </a:extLst>
          </p:cNvPr>
          <p:cNvSpPr/>
          <p:nvPr/>
        </p:nvSpPr>
        <p:spPr bwMode="auto">
          <a:xfrm>
            <a:off x="6359701" y="4360639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0BD8E179-9CEC-4C28-9CC4-AEEBC89F95F3}"/>
              </a:ext>
            </a:extLst>
          </p:cNvPr>
          <p:cNvSpPr/>
          <p:nvPr/>
        </p:nvSpPr>
        <p:spPr>
          <a:xfrm>
            <a:off x="1202992" y="1243654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71E2EB-5B92-47DB-8752-DE3CE85CE0B2}"/>
              </a:ext>
            </a:extLst>
          </p:cNvPr>
          <p:cNvSpPr/>
          <p:nvPr/>
        </p:nvSpPr>
        <p:spPr>
          <a:xfrm>
            <a:off x="1950608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02755D-C6C5-403D-8BAE-261B27DB6F72}"/>
              </a:ext>
            </a:extLst>
          </p:cNvPr>
          <p:cNvCxnSpPr>
            <a:cxnSpLocks/>
          </p:cNvCxnSpPr>
          <p:nvPr/>
        </p:nvCxnSpPr>
        <p:spPr>
          <a:xfrm>
            <a:off x="197642" y="3007216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F3D45-CE3C-462C-AE7E-5F7D75ED57C3}"/>
              </a:ext>
            </a:extLst>
          </p:cNvPr>
          <p:cNvSpPr/>
          <p:nvPr/>
        </p:nvSpPr>
        <p:spPr>
          <a:xfrm>
            <a:off x="2954556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메인화면접속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786A4E-5A1B-412E-913A-1C44ECC1257D}"/>
              </a:ext>
            </a:extLst>
          </p:cNvPr>
          <p:cNvSpPr/>
          <p:nvPr/>
        </p:nvSpPr>
        <p:spPr>
          <a:xfrm>
            <a:off x="3956718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TOP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알림메시지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표시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원통 105">
            <a:extLst>
              <a:ext uri="{FF2B5EF4-FFF2-40B4-BE49-F238E27FC236}">
                <a16:creationId xmlns:a16="http://schemas.microsoft.com/office/drawing/2014/main" id="{458BF15B-E391-4ABC-B256-08CD5BCFA03F}"/>
              </a:ext>
            </a:extLst>
          </p:cNvPr>
          <p:cNvSpPr/>
          <p:nvPr/>
        </p:nvSpPr>
        <p:spPr bwMode="auto">
          <a:xfrm>
            <a:off x="4550602" y="4336565"/>
            <a:ext cx="664050" cy="4478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설정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97F9302-A589-4224-AD91-A9040E415C28}"/>
              </a:ext>
            </a:extLst>
          </p:cNvPr>
          <p:cNvCxnSpPr>
            <a:cxnSpLocks/>
            <a:stCxn id="18" idx="1"/>
            <a:endCxn id="15" idx="2"/>
          </p:cNvCxnSpPr>
          <p:nvPr/>
        </p:nvCxnSpPr>
        <p:spPr>
          <a:xfrm rot="16200000" flipV="1">
            <a:off x="3534483" y="2988421"/>
            <a:ext cx="2194884" cy="50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11C066-D6D1-4EE9-9854-79F5797E5F73}"/>
              </a:ext>
            </a:extLst>
          </p:cNvPr>
          <p:cNvSpPr txBox="1"/>
          <p:nvPr/>
        </p:nvSpPr>
        <p:spPr>
          <a:xfrm>
            <a:off x="4381222" y="2290128"/>
            <a:ext cx="179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알림메시지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알림업무별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알림 유형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목록형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건수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AA82D051-7667-4826-B2F9-56FD871CD748}"/>
              </a:ext>
            </a:extLst>
          </p:cNvPr>
          <p:cNvSpPr/>
          <p:nvPr/>
        </p:nvSpPr>
        <p:spPr>
          <a:xfrm>
            <a:off x="1202992" y="5063703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시스템관리 접속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3DEA4D19-DE0A-4D9C-8029-380F940F96FA}"/>
              </a:ext>
            </a:extLst>
          </p:cNvPr>
          <p:cNvSpPr/>
          <p:nvPr/>
        </p:nvSpPr>
        <p:spPr bwMode="auto">
          <a:xfrm>
            <a:off x="1874874" y="604682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알림메시지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메뉴 이동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E7672DD-3730-40BE-84EB-E531D2386C0B}"/>
              </a:ext>
            </a:extLst>
          </p:cNvPr>
          <p:cNvSpPr/>
          <p:nvPr/>
        </p:nvSpPr>
        <p:spPr bwMode="auto">
          <a:xfrm>
            <a:off x="3174980" y="604682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알림유형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설정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50206-3E67-47DF-8DED-ECBDF779B82D}"/>
              </a:ext>
            </a:extLst>
          </p:cNvPr>
          <p:cNvSpPr txBox="1"/>
          <p:nvPr/>
        </p:nvSpPr>
        <p:spPr>
          <a:xfrm>
            <a:off x="3112017" y="5077650"/>
            <a:ext cx="1790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알림사용업무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신고사건 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접수건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심의의뢰 처리</a:t>
            </a:r>
            <a:b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접수취소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결재진행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공지사항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4C85BB8-2A7B-4211-8704-4D6A4AF3DA33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1350128" y="5684074"/>
            <a:ext cx="816874" cy="232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D19F21-EA74-4FBA-8869-EC97FE54863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699274" y="6208820"/>
            <a:ext cx="475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70D0D1-F34B-41D2-BD8A-ACB346C790DB}"/>
              </a:ext>
            </a:extLst>
          </p:cNvPr>
          <p:cNvCxnSpPr>
            <a:cxnSpLocks/>
            <a:stCxn id="25" idx="3"/>
            <a:endCxn id="18" idx="3"/>
          </p:cNvCxnSpPr>
          <p:nvPr/>
        </p:nvCxnSpPr>
        <p:spPr>
          <a:xfrm flipV="1">
            <a:off x="3999380" y="4784365"/>
            <a:ext cx="883247" cy="14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0A378D4-0423-4895-A0DB-22D1ADC45BCB}"/>
              </a:ext>
            </a:extLst>
          </p:cNvPr>
          <p:cNvCxnSpPr>
            <a:cxnSpLocks/>
            <a:stCxn id="23" idx="2"/>
            <a:endCxn id="5" idx="1"/>
          </p:cNvCxnSpPr>
          <p:nvPr/>
        </p:nvCxnSpPr>
        <p:spPr>
          <a:xfrm rot="16200000" flipH="1">
            <a:off x="1095388" y="5938814"/>
            <a:ext cx="1326354" cy="232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AD6485F-D12C-4628-9789-7E3A0B0E698B}"/>
              </a:ext>
            </a:extLst>
          </p:cNvPr>
          <p:cNvSpPr/>
          <p:nvPr/>
        </p:nvSpPr>
        <p:spPr bwMode="auto">
          <a:xfrm>
            <a:off x="3183002" y="6557560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수신자 선택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621996-05C7-4643-89FA-05D7F4AA7FC1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699274" y="6718300"/>
            <a:ext cx="483728" cy="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BB4F7C7E-7285-411A-B165-60ADE55CFDA5}"/>
              </a:ext>
            </a:extLst>
          </p:cNvPr>
          <p:cNvSpPr/>
          <p:nvPr/>
        </p:nvSpPr>
        <p:spPr bwMode="auto">
          <a:xfrm>
            <a:off x="4663845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메시지 입력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D8E3EDE-F87E-44FA-BA25-35DEABCA6FE6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4007402" y="6719560"/>
            <a:ext cx="656443" cy="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99FCC4CB-1773-4CB6-8615-DEFCB7424494}"/>
              </a:ext>
            </a:extLst>
          </p:cNvPr>
          <p:cNvSpPr/>
          <p:nvPr/>
        </p:nvSpPr>
        <p:spPr bwMode="auto">
          <a:xfrm>
            <a:off x="5992734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메시지발송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320392-E928-444E-9F32-861A1282D97C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5488245" y="6724945"/>
            <a:ext cx="50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6389A4A-C4FD-47EB-898F-32E69739323B}"/>
              </a:ext>
            </a:extLst>
          </p:cNvPr>
          <p:cNvCxnSpPr>
            <a:cxnSpLocks/>
            <a:stCxn id="60" idx="0"/>
            <a:endCxn id="6" idx="3"/>
          </p:cNvCxnSpPr>
          <p:nvPr/>
        </p:nvCxnSpPr>
        <p:spPr>
          <a:xfrm rot="5400000" flipH="1" flipV="1">
            <a:off x="5671077" y="5542296"/>
            <a:ext cx="1754506" cy="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8FA199-DA05-475F-99FD-0B1E87C98FE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799617" y="1972078"/>
            <a:ext cx="15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C41B1C4-B829-41B9-A934-50E11E4BA59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03565" y="1972078"/>
            <a:ext cx="15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3901CD3-7AAC-4FDD-9584-289BB9E559A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596342" y="1617811"/>
            <a:ext cx="400181" cy="308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30E39085-484B-41FE-B422-03AC161F2B16}"/>
              </a:ext>
            </a:extLst>
          </p:cNvPr>
          <p:cNvCxnSpPr>
            <a:cxnSpLocks/>
            <a:stCxn id="44" idx="2"/>
            <a:endCxn id="6" idx="1"/>
          </p:cNvCxnSpPr>
          <p:nvPr/>
        </p:nvCxnSpPr>
        <p:spPr>
          <a:xfrm rot="5400000">
            <a:off x="6009624" y="2823783"/>
            <a:ext cx="2218958" cy="854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E30DBE1-1D1E-46D7-A032-3FD66673418C}"/>
              </a:ext>
            </a:extLst>
          </p:cNvPr>
          <p:cNvSpPr/>
          <p:nvPr/>
        </p:nvSpPr>
        <p:spPr>
          <a:xfrm>
            <a:off x="5439496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알림 클릭 시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목록보기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424E21-B64F-407F-A11D-060B9B79C4FD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>
            <a:off x="4805727" y="1972078"/>
            <a:ext cx="63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F322A4-164C-4226-BAF1-6CF8A8BF6AC7}"/>
              </a:ext>
            </a:extLst>
          </p:cNvPr>
          <p:cNvSpPr/>
          <p:nvPr/>
        </p:nvSpPr>
        <p:spPr>
          <a:xfrm>
            <a:off x="7121975" y="180247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상세보기 클릭 시 읽음 표시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6D3C243-5AFD-467F-8AB6-1B5E1D4E97DD}"/>
              </a:ext>
            </a:extLst>
          </p:cNvPr>
          <p:cNvCxnSpPr>
            <a:cxnSpLocks/>
            <a:stCxn id="84" idx="3"/>
            <a:endCxn id="44" idx="1"/>
          </p:cNvCxnSpPr>
          <p:nvPr/>
        </p:nvCxnSpPr>
        <p:spPr>
          <a:xfrm>
            <a:off x="6288505" y="1972078"/>
            <a:ext cx="83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568A11-A7AB-40C5-B793-37112854FAD5}"/>
              </a:ext>
            </a:extLst>
          </p:cNvPr>
          <p:cNvSpPr txBox="1"/>
          <p:nvPr/>
        </p:nvSpPr>
        <p:spPr>
          <a:xfrm>
            <a:off x="7566292" y="2203879"/>
            <a:ext cx="1199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2">
                    <a:lumMod val="50000"/>
                  </a:schemeClr>
                </a:solidFill>
                <a:latin typeface="+mn-ea"/>
              </a:rPr>
              <a:t>수신일시 업데이트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52886318-04B3-480F-A3A6-F7B88E23445D}"/>
              </a:ext>
            </a:extLst>
          </p:cNvPr>
          <p:cNvSpPr/>
          <p:nvPr/>
        </p:nvSpPr>
        <p:spPr bwMode="auto">
          <a:xfrm>
            <a:off x="7229333" y="6562945"/>
            <a:ext cx="824400" cy="324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발송 메시지 수신여부 확인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4DECEE7-8C72-48AD-B2D7-F1520477C869}"/>
              </a:ext>
            </a:extLst>
          </p:cNvPr>
          <p:cNvCxnSpPr>
            <a:cxnSpLocks/>
            <a:stCxn id="6" idx="4"/>
            <a:endCxn id="51" idx="0"/>
          </p:cNvCxnSpPr>
          <p:nvPr/>
        </p:nvCxnSpPr>
        <p:spPr>
          <a:xfrm>
            <a:off x="7023751" y="4584539"/>
            <a:ext cx="617782" cy="197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0E139E4-BFAD-48A6-99E3-AA6C72A8CC5D}"/>
              </a:ext>
            </a:extLst>
          </p:cNvPr>
          <p:cNvCxnSpPr>
            <a:cxnSpLocks/>
            <a:stCxn id="60" idx="3"/>
            <a:endCxn id="51" idx="1"/>
          </p:cNvCxnSpPr>
          <p:nvPr/>
        </p:nvCxnSpPr>
        <p:spPr>
          <a:xfrm>
            <a:off x="6817134" y="6724945"/>
            <a:ext cx="41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EDC96E8-4BA6-41B4-8FE4-0F74607590A8}"/>
              </a:ext>
            </a:extLst>
          </p:cNvPr>
          <p:cNvCxnSpPr>
            <a:cxnSpLocks/>
          </p:cNvCxnSpPr>
          <p:nvPr/>
        </p:nvCxnSpPr>
        <p:spPr>
          <a:xfrm>
            <a:off x="213804" y="5023313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텍스트 개체 틀 18">
            <a:extLst>
              <a:ext uri="{FF2B5EF4-FFF2-40B4-BE49-F238E27FC236}">
                <a16:creationId xmlns:a16="http://schemas.microsoft.com/office/drawing/2014/main" id="{188FAB6F-E575-4BEC-B971-32C8B69E308F}"/>
              </a:ext>
            </a:extLst>
          </p:cNvPr>
          <p:cNvSpPr txBox="1">
            <a:spLocks/>
          </p:cNvSpPr>
          <p:nvPr/>
        </p:nvSpPr>
        <p:spPr>
          <a:xfrm>
            <a:off x="213804" y="3033020"/>
            <a:ext cx="849009" cy="19880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시스템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64170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텍스트 개체 틀 16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64" name="텍스트 개체 틀 16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시스템처리</a:t>
            </a:r>
            <a:r>
              <a:rPr lang="ko-KR" altLang="en-US" dirty="0">
                <a:latin typeface="+mn-ea"/>
                <a:ea typeface="+mn-ea"/>
              </a:rPr>
              <a:t> 영역</a:t>
            </a:r>
          </a:p>
        </p:txBody>
      </p:sp>
      <p:sp>
        <p:nvSpPr>
          <p:cNvPr id="58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954" y="340438"/>
            <a:ext cx="2195454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감시업무시스템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0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79047" y="339557"/>
            <a:ext cx="1190595" cy="3183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00" dirty="0">
                <a:latin typeface="+mn-ea"/>
              </a:rPr>
              <a:t>PD-SVLS-0701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1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4605" y="340438"/>
            <a:ext cx="2871033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>
                <a:latin typeface="+mn-ea"/>
              </a:rPr>
              <a:t>통합검색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8904EF-A9D2-4DE1-A095-C45BB476A568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1143307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586432"/>
            <a:ext cx="1244413" cy="38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5498067" y="1484407"/>
            <a:ext cx="736508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접수번호</a:t>
            </a:r>
          </a:p>
        </p:txBody>
      </p:sp>
      <p:cxnSp>
        <p:nvCxnSpPr>
          <p:cNvPr id="6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5" idx="2"/>
            <a:endCxn id="66" idx="1"/>
          </p:cNvCxnSpPr>
          <p:nvPr/>
        </p:nvCxnSpPr>
        <p:spPr bwMode="auto">
          <a:xfrm rot="16200000" flipH="1">
            <a:off x="793905" y="1517528"/>
            <a:ext cx="312327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420538" y="1484407"/>
            <a:ext cx="415878" cy="36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9166516" y="1488781"/>
            <a:ext cx="1193218" cy="365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신고인정보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성명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, CI,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전화번호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7426624" y="286914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 컨텐츠 수집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매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 bwMode="auto">
          <a:xfrm rot="16200000" flipH="1">
            <a:off x="6453078" y="1273392"/>
            <a:ext cx="1008997" cy="2182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 bwMode="auto">
          <a:xfrm rot="5400000">
            <a:off x="8398363" y="1504383"/>
            <a:ext cx="1015231" cy="17142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 bwMode="auto">
          <a:xfrm rot="16200000" flipH="1">
            <a:off x="6831040" y="1651354"/>
            <a:ext cx="1015229" cy="14203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7374236" y="3821232"/>
            <a:ext cx="1349188" cy="62492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통합검색 컨텐츠 적재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77" idx="2"/>
            <a:endCxn id="81" idx="1"/>
          </p:cNvCxnSpPr>
          <p:nvPr/>
        </p:nvCxnSpPr>
        <p:spPr bwMode="auto">
          <a:xfrm flipH="1">
            <a:off x="8048830" y="3244888"/>
            <a:ext cx="1" cy="5763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66" idx="3"/>
            <a:endCxn id="81" idx="2"/>
          </p:cNvCxnSpPr>
          <p:nvPr/>
        </p:nvCxnSpPr>
        <p:spPr bwMode="auto">
          <a:xfrm>
            <a:off x="2299691" y="1778902"/>
            <a:ext cx="5074545" cy="23547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2311796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접수번호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4145524"/>
            <a:ext cx="1244413" cy="562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en-US" altLang="ko-KR" sz="80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7429" y="5394840"/>
            <a:ext cx="1244413" cy="470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계좌번호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60347" y="6271976"/>
            <a:ext cx="1244413" cy="63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업무별 </a:t>
            </a:r>
            <a:r>
              <a:rPr kumimoji="1" lang="ko-KR" altLang="en-US" sz="800" err="1">
                <a:solidFill>
                  <a:srgbClr val="000000"/>
                </a:solidFill>
                <a:latin typeface="+mn-ea"/>
              </a:rPr>
              <a:t>신고인정보</a:t>
            </a: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381391" y="1484403"/>
            <a:ext cx="650781" cy="36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계좌번호</a:t>
            </a:r>
          </a:p>
        </p:txBody>
      </p:sp>
      <p:cxnSp>
        <p:nvCxnSpPr>
          <p:cNvPr id="92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1" idx="2"/>
            <a:endCxn id="77" idx="0"/>
          </p:cNvCxnSpPr>
          <p:nvPr/>
        </p:nvCxnSpPr>
        <p:spPr bwMode="auto">
          <a:xfrm rot="5400000">
            <a:off x="7870191" y="2032554"/>
            <a:ext cx="1015233" cy="6579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4" y="2361070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3" y="2685006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3" y="3010549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3540004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조회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386861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대표사이트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4228015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BANK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4562227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수집모니터링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2" y="489489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차단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5344285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21" y="5678242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계좌번호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6083400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8" y="6422254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심의관리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3" idx="1"/>
          </p:cNvCxnSpPr>
          <p:nvPr/>
        </p:nvCxnSpPr>
        <p:spPr bwMode="auto">
          <a:xfrm>
            <a:off x="2301842" y="2487264"/>
            <a:ext cx="841282" cy="86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4" idx="1"/>
          </p:cNvCxnSpPr>
          <p:nvPr/>
        </p:nvCxnSpPr>
        <p:spPr bwMode="auto">
          <a:xfrm>
            <a:off x="2301842" y="2487264"/>
            <a:ext cx="841281" cy="3326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6" idx="3"/>
            <a:endCxn id="95" idx="1"/>
          </p:cNvCxnSpPr>
          <p:nvPr/>
        </p:nvCxnSpPr>
        <p:spPr bwMode="auto">
          <a:xfrm>
            <a:off x="2301842" y="2487264"/>
            <a:ext cx="841281" cy="658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6" idx="1"/>
          </p:cNvCxnSpPr>
          <p:nvPr/>
        </p:nvCxnSpPr>
        <p:spPr bwMode="auto">
          <a:xfrm flipV="1">
            <a:off x="2301842" y="3674872"/>
            <a:ext cx="841276" cy="7518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 bwMode="auto">
          <a:xfrm flipV="1">
            <a:off x="2301842" y="4003480"/>
            <a:ext cx="841276" cy="4232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8" idx="1"/>
          </p:cNvCxnSpPr>
          <p:nvPr/>
        </p:nvCxnSpPr>
        <p:spPr bwMode="auto">
          <a:xfrm flipV="1">
            <a:off x="2301842" y="4362883"/>
            <a:ext cx="841276" cy="6385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99" idx="1"/>
          </p:cNvCxnSpPr>
          <p:nvPr/>
        </p:nvCxnSpPr>
        <p:spPr bwMode="auto">
          <a:xfrm>
            <a:off x="2301842" y="4426733"/>
            <a:ext cx="841276" cy="2703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7" idx="3"/>
            <a:endCxn id="100" idx="1"/>
          </p:cNvCxnSpPr>
          <p:nvPr/>
        </p:nvCxnSpPr>
        <p:spPr bwMode="auto">
          <a:xfrm>
            <a:off x="2301842" y="4426733"/>
            <a:ext cx="841280" cy="6030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8" idx="3"/>
            <a:endCxn id="104" idx="1"/>
          </p:cNvCxnSpPr>
          <p:nvPr/>
        </p:nvCxnSpPr>
        <p:spPr bwMode="auto">
          <a:xfrm flipV="1">
            <a:off x="2301842" y="5479153"/>
            <a:ext cx="841276" cy="1507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88" idx="3"/>
            <a:endCxn id="115" idx="1"/>
          </p:cNvCxnSpPr>
          <p:nvPr/>
        </p:nvCxnSpPr>
        <p:spPr bwMode="auto">
          <a:xfrm>
            <a:off x="2301842" y="5629886"/>
            <a:ext cx="841279" cy="1832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16" idx="1"/>
          </p:cNvCxnSpPr>
          <p:nvPr/>
        </p:nvCxnSpPr>
        <p:spPr bwMode="auto">
          <a:xfrm flipV="1">
            <a:off x="2304760" y="6218268"/>
            <a:ext cx="838358" cy="3705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18" idx="1"/>
          </p:cNvCxnSpPr>
          <p:nvPr/>
        </p:nvCxnSpPr>
        <p:spPr bwMode="auto">
          <a:xfrm flipV="1">
            <a:off x="2304760" y="6557122"/>
            <a:ext cx="838358" cy="317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66" idx="2"/>
            <a:endCxn id="86" idx="0"/>
          </p:cNvCxnSpPr>
          <p:nvPr/>
        </p:nvCxnSpPr>
        <p:spPr bwMode="auto">
          <a:xfrm>
            <a:off x="1677485" y="1971371"/>
            <a:ext cx="2151" cy="3404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3143119" y="6761108"/>
            <a:ext cx="1244413" cy="269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1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90" idx="3"/>
            <a:endCxn id="140" idx="1"/>
          </p:cNvCxnSpPr>
          <p:nvPr/>
        </p:nvCxnSpPr>
        <p:spPr bwMode="auto">
          <a:xfrm>
            <a:off x="2304760" y="6588853"/>
            <a:ext cx="838359" cy="30712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960488" y="1468676"/>
            <a:ext cx="650781" cy="39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사이트명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729919" y="1473081"/>
            <a:ext cx="536937" cy="39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주소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8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46" idx="2"/>
            <a:endCxn id="77" idx="0"/>
          </p:cNvCxnSpPr>
          <p:nvPr/>
        </p:nvCxnSpPr>
        <p:spPr bwMode="auto">
          <a:xfrm rot="16200000" flipH="1">
            <a:off x="7523760" y="2344074"/>
            <a:ext cx="999699" cy="504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45" idx="2"/>
            <a:endCxn id="77" idx="0"/>
          </p:cNvCxnSpPr>
          <p:nvPr/>
        </p:nvCxnSpPr>
        <p:spPr bwMode="auto">
          <a:xfrm rot="16200000" flipH="1">
            <a:off x="7165303" y="1985618"/>
            <a:ext cx="1004104" cy="7629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2684" y="2764332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업무별 사이트명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2684" y="3217169"/>
            <a:ext cx="1244413" cy="35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업무별 주소조회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3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51" idx="3"/>
            <a:endCxn id="94" idx="1"/>
          </p:cNvCxnSpPr>
          <p:nvPr/>
        </p:nvCxnSpPr>
        <p:spPr bwMode="auto">
          <a:xfrm flipV="1">
            <a:off x="2297097" y="2819874"/>
            <a:ext cx="846026" cy="1199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52" idx="3"/>
            <a:endCxn id="94" idx="1"/>
          </p:cNvCxnSpPr>
          <p:nvPr/>
        </p:nvCxnSpPr>
        <p:spPr bwMode="auto">
          <a:xfrm flipV="1">
            <a:off x="2297097" y="2819874"/>
            <a:ext cx="846026" cy="5727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텍스트 개체 틀 40">
            <a:extLst>
              <a:ext uri="{FF2B5EF4-FFF2-40B4-BE49-F238E27FC236}">
                <a16:creationId xmlns:a16="http://schemas.microsoft.com/office/drawing/2014/main" id="{9449DCBE-3667-4502-BFC1-BE7A78C56C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954" y="340438"/>
            <a:ext cx="2195454" cy="31515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감시업무시스템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3" name="텍스트 개체 틀 41">
            <a:extLst>
              <a:ext uri="{FF2B5EF4-FFF2-40B4-BE49-F238E27FC236}">
                <a16:creationId xmlns:a16="http://schemas.microsoft.com/office/drawing/2014/main" id="{A26FCEAD-2F1B-49D0-ABF6-B973FAA07C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79047" y="339557"/>
            <a:ext cx="1190595" cy="3183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00">
                <a:latin typeface="+mn-ea"/>
              </a:rPr>
              <a:t>PD-SVLS-0702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4" name="텍스트 개체 틀 14">
            <a:extLst>
              <a:ext uri="{FF2B5EF4-FFF2-40B4-BE49-F238E27FC236}">
                <a16:creationId xmlns:a16="http://schemas.microsoft.com/office/drawing/2014/main" id="{6578754F-431A-41ED-AE49-53C42CA4F3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4605" y="340438"/>
            <a:ext cx="2871033" cy="3151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기능 개선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사이트사건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마이페이지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나의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사건현황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사건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 bwMode="auto">
          <a:xfrm flipH="1">
            <a:off x="1677484" y="1971371"/>
            <a:ext cx="1" cy="14475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116123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보유사건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전체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2653614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 접수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0039B6-898E-4B43-BFFD-ADA95CCB4ABB}"/>
              </a:ext>
            </a:extLst>
          </p:cNvPr>
          <p:cNvSpPr/>
          <p:nvPr/>
        </p:nvSpPr>
        <p:spPr>
          <a:xfrm>
            <a:off x="1055277" y="319179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3718042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107" idx="2"/>
            <a:endCxn id="110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12" idx="2"/>
          </p:cNvCxnSpPr>
          <p:nvPr/>
        </p:nvCxnSpPr>
        <p:spPr bwMode="auto">
          <a:xfrm flipH="1">
            <a:off x="1672217" y="2491865"/>
            <a:ext cx="5267" cy="1795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 bwMode="auto">
          <a:xfrm>
            <a:off x="1677484" y="3029356"/>
            <a:ext cx="0" cy="1624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B306468-1C95-49EC-8616-A4A1D8C9A555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 bwMode="auto">
          <a:xfrm>
            <a:off x="1677484" y="3567539"/>
            <a:ext cx="0" cy="1505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116123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6669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26669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접수 취소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자체감시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8020" y="96067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중복 검사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및 조회</a:t>
            </a:r>
            <a:endParaRPr kumimoji="1" lang="ko-KR" altLang="en-US" sz="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3260" y="1433898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일괄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신고분야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신고분야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15877" y="143114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로그인정보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21207" y="1910300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채증정보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981567" y="143114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신고사건 처리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처리현황 및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365624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5441486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방심위위반내용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주제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373657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903555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API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연계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중복검사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3" y="48331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심의대상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3475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27" idx="2"/>
            <a:endCxn id="151" idx="0"/>
          </p:cNvCxnSpPr>
          <p:nvPr/>
        </p:nvCxnSpPr>
        <p:spPr bwMode="auto">
          <a:xfrm>
            <a:off x="1677483" y="5203949"/>
            <a:ext cx="0" cy="1435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31421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포상금지급신청서 조회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31782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처리상태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처리일자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531421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322249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3722216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4824245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32966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48331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지급요건충족여부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115877" y="96169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8989310" y="96067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채증정보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통합문서뷰어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7535413" y="191743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포상금지급요건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관리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6038849" y="885825"/>
            <a:ext cx="4286251" cy="152737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4667832" y="885825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5441486" y="2659617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3222494"/>
            <a:ext cx="1244413" cy="39359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공통기능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376469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재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심의신청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86948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미발송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836186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삭제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83979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보내기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851632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51" idx="2"/>
            <a:endCxn id="169" idx="0"/>
          </p:cNvCxnSpPr>
          <p:nvPr/>
        </p:nvCxnSpPr>
        <p:spPr bwMode="auto">
          <a:xfrm>
            <a:off x="1677483" y="5723252"/>
            <a:ext cx="0" cy="14622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3979417" y="2116123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접수취소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6896087" y="3764690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API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연계 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중복검사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1055277" y="428174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처리 결과보고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9417" y="430028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사감위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심의현황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조회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9" y="4285921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432839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방심위 심의현황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884505" y="432839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처리결과 보고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16" idx="2"/>
            <a:endCxn id="176" idx="0"/>
          </p:cNvCxnSpPr>
          <p:nvPr/>
        </p:nvCxnSpPr>
        <p:spPr bwMode="auto">
          <a:xfrm>
            <a:off x="1677484" y="4093784"/>
            <a:ext cx="0" cy="18796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76" idx="2"/>
            <a:endCxn id="127" idx="0"/>
          </p:cNvCxnSpPr>
          <p:nvPr/>
        </p:nvCxnSpPr>
        <p:spPr bwMode="auto">
          <a:xfrm flipH="1">
            <a:off x="1677483" y="4657489"/>
            <a:ext cx="1" cy="1707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8359360" y="4828207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포상지급신청서 접수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38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PD-SVLS-0703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마이페이지</a:t>
            </a:r>
            <a:r>
              <a:rPr lang="ko-KR" altLang="en-US" dirty="0">
                <a:latin typeface="+mn-ea"/>
                <a:ea typeface="+mn-ea"/>
              </a:rPr>
              <a:t> 기능 개선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현장사건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70E24FF7-8A65-48FE-A6A4-A16F63C8ADF0}"/>
              </a:ext>
            </a:extLst>
          </p:cNvPr>
          <p:cNvSpPr/>
          <p:nvPr/>
        </p:nvSpPr>
        <p:spPr bwMode="auto">
          <a:xfrm>
            <a:off x="327186" y="97193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감시업무시스템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8D360-5E56-4D9B-B894-204BB04C34A0}"/>
              </a:ext>
            </a:extLst>
          </p:cNvPr>
          <p:cNvSpPr/>
          <p:nvPr/>
        </p:nvSpPr>
        <p:spPr>
          <a:xfrm>
            <a:off x="1055278" y="1477332"/>
            <a:ext cx="1244413" cy="49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마이페이지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나의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사건현황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현장 사건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47470B-A1CA-4DEB-AF8A-14ABB2D668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1677484" y="1971371"/>
            <a:ext cx="1" cy="32229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1055277" y="22936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보유사건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전체 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DEF58D-494E-48C1-8A3D-F3944C922507}"/>
              </a:ext>
            </a:extLst>
          </p:cNvPr>
          <p:cNvSpPr/>
          <p:nvPr/>
        </p:nvSpPr>
        <p:spPr>
          <a:xfrm>
            <a:off x="1055277" y="3097352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 접수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" name="연결선: 꺾임 136">
            <a:extLst>
              <a:ext uri="{FF2B5EF4-FFF2-40B4-BE49-F238E27FC236}">
                <a16:creationId xmlns:a16="http://schemas.microsoft.com/office/drawing/2014/main" id="{BCCA57FF-5C86-460F-B42B-48EB3DF5575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 bwMode="auto">
          <a:xfrm rot="16200000" flipH="1">
            <a:off x="735494" y="1404568"/>
            <a:ext cx="429148" cy="21042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1677484" y="2669411"/>
            <a:ext cx="0" cy="42794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017E9D-FAB6-4CCC-9333-3E51414F029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flipH="1">
            <a:off x="1677483" y="3473094"/>
            <a:ext cx="1" cy="50243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397552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포상관리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2293669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311065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3979417" y="3110654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사건처리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처리현황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, SMS)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600" dirty="0" err="1">
                <a:solidFill>
                  <a:srgbClr val="000000"/>
                </a:solidFill>
                <a:latin typeface="+mn-ea"/>
              </a:rPr>
              <a:t>자체종결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600" dirty="0">
                <a:solidFill>
                  <a:srgbClr val="000000"/>
                </a:solidFill>
                <a:latin typeface="+mn-ea"/>
              </a:rPr>
              <a:t>수사의뢰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600" dirty="0" err="1">
                <a:solidFill>
                  <a:srgbClr val="000000"/>
                </a:solidFill>
                <a:latin typeface="+mn-ea"/>
              </a:rPr>
              <a:t>단속지원</a:t>
            </a:r>
            <a:r>
              <a:rPr kumimoji="1" lang="en-US" altLang="ko-KR" sz="6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70903" y="398049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포상금 심사대상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24458" y="398531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지급대상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475657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 bwMode="auto">
          <a:xfrm>
            <a:off x="1677483" y="4351271"/>
            <a:ext cx="0" cy="40530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47328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포상금지급신청서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4736414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포상금지급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관리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처리상태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처리일자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903555" y="4732810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포상금 지급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SMS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발송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397156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신고내역 상세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4738731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74C9F8-DB75-4436-99E6-8235F7C398E4}"/>
              </a:ext>
            </a:extLst>
          </p:cNvPr>
          <p:cNvSpPr/>
          <p:nvPr/>
        </p:nvSpPr>
        <p:spPr>
          <a:xfrm>
            <a:off x="1055276" y="557420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미발송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3980465" y="5540911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5437752" y="5544515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문자 메시지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C2403C-179F-447C-8D2D-6109509C5360}"/>
              </a:ext>
            </a:extLst>
          </p:cNvPr>
          <p:cNvSpPr/>
          <p:nvPr/>
        </p:nvSpPr>
        <p:spPr>
          <a:xfrm>
            <a:off x="2517348" y="5556357"/>
            <a:ext cx="1244413" cy="39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신고내역 상세 조회</a:t>
            </a:r>
            <a:endParaRPr kumimoji="1" lang="ko-KR" altLang="en-US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73B969-D275-4EA7-B88B-7D800CB7FB7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 bwMode="auto">
          <a:xfrm>
            <a:off x="1677483" y="5132321"/>
            <a:ext cx="0" cy="44188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BC8CF-8B50-4F46-B28D-42484E0FCF11}"/>
              </a:ext>
            </a:extLst>
          </p:cNvPr>
          <p:cNvSpPr/>
          <p:nvPr/>
        </p:nvSpPr>
        <p:spPr>
          <a:xfrm>
            <a:off x="3979417" y="229366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접수취소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사건 조회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3A0704-8DFA-4C7C-9686-353031C0834C}"/>
              </a:ext>
            </a:extLst>
          </p:cNvPr>
          <p:cNvSpPr/>
          <p:nvPr/>
        </p:nvSpPr>
        <p:spPr>
          <a:xfrm>
            <a:off x="6878013" y="3975529"/>
            <a:ext cx="1244413" cy="375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포상지급신청서 접수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64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포상관리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</a:rPr>
              <a:t>차 변경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3124266" y="3919032"/>
            <a:ext cx="1644529" cy="826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포상 심사위원회 업무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589947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8" y="205119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54240" y="1867986"/>
            <a:ext cx="302605" cy="40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7" y="28851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대상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92474" y="2885167"/>
            <a:ext cx="111551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대상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1590144"/>
            <a:ext cx="120787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정보관리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4131505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심사위원회 개최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5" idx="3"/>
            <a:endCxn id="67" idx="1"/>
          </p:cNvCxnSpPr>
          <p:nvPr/>
        </p:nvCxnSpPr>
        <p:spPr>
          <a:xfrm>
            <a:off x="2043301" y="1754069"/>
            <a:ext cx="1314900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flipH="1">
            <a:off x="2431552" y="2390398"/>
            <a:ext cx="1" cy="49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856056" y="3054770"/>
            <a:ext cx="5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6" idx="2"/>
            <a:endCxn id="34" idx="0"/>
          </p:cNvCxnSpPr>
          <p:nvPr/>
        </p:nvCxnSpPr>
        <p:spPr>
          <a:xfrm flipH="1">
            <a:off x="3946531" y="3224373"/>
            <a:ext cx="3702" cy="6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887052" y="3919032"/>
            <a:ext cx="2608079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7098476" y="413150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 지급처리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7083715" y="523039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지급 처리 완료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954433" y="459626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포상 지급 신청 및 지급 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 : PD-SVLS-0803)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 flipV="1">
            <a:off x="6477161" y="4301108"/>
            <a:ext cx="621315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522980" y="4459032"/>
            <a:ext cx="0" cy="77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296729" y="4131671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결과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538633" y="4301108"/>
            <a:ext cx="758096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507909" y="1538218"/>
            <a:ext cx="1926498" cy="1067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 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674590" y="1587814"/>
            <a:ext cx="154334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</p:cNvCxnSpPr>
          <p:nvPr/>
        </p:nvCxnSpPr>
        <p:spPr>
          <a:xfrm flipV="1">
            <a:off x="4566079" y="1754069"/>
            <a:ext cx="1108511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6" idx="3"/>
            <a:endCxn id="81" idx="2"/>
          </p:cNvCxnSpPr>
          <p:nvPr/>
        </p:nvCxnSpPr>
        <p:spPr>
          <a:xfrm flipV="1">
            <a:off x="4507992" y="2606039"/>
            <a:ext cx="1963166" cy="44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6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포상관리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현장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차 신규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3124266" y="3919032"/>
            <a:ext cx="1644529" cy="826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포상 심사위원회 업무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589947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8" y="2051192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현장 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54240" y="1867986"/>
            <a:ext cx="302605" cy="40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007047" y="2885167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대상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92474" y="2885167"/>
            <a:ext cx="111551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대상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1590144"/>
            <a:ext cx="1207878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정보관리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358201" y="4131505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심사위원회 개최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2043301" y="1754069"/>
            <a:ext cx="1314900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flipH="1">
            <a:off x="2431552" y="2390398"/>
            <a:ext cx="1" cy="49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856056" y="3054770"/>
            <a:ext cx="5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6" idx="2"/>
            <a:endCxn id="34" idx="0"/>
          </p:cNvCxnSpPr>
          <p:nvPr/>
        </p:nvCxnSpPr>
        <p:spPr>
          <a:xfrm flipH="1">
            <a:off x="3946531" y="3224373"/>
            <a:ext cx="3702" cy="6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27213C-ECC4-42A7-AB2F-65C899066E1A}"/>
              </a:ext>
            </a:extLst>
          </p:cNvPr>
          <p:cNvSpPr/>
          <p:nvPr/>
        </p:nvSpPr>
        <p:spPr>
          <a:xfrm>
            <a:off x="6887052" y="3919032"/>
            <a:ext cx="2608079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7098476" y="4131505"/>
            <a:ext cx="84900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 지급처리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7083715" y="5230399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포상금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지급 처리 완료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EF28A2-9EC0-41A6-99F8-AE2820DC2C59}"/>
              </a:ext>
            </a:extLst>
          </p:cNvPr>
          <p:cNvSpPr txBox="1"/>
          <p:nvPr/>
        </p:nvSpPr>
        <p:spPr>
          <a:xfrm>
            <a:off x="6954433" y="459626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포상 지급 신청 및 지급 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관련프로세스 생략</a:t>
            </a:r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900" b="1">
                <a:solidFill>
                  <a:schemeClr val="tx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상세프로세스</a:t>
            </a:r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ID : PD-SVLS-0803)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81" idx="3"/>
            <a:endCxn id="76" idx="1"/>
          </p:cNvCxnSpPr>
          <p:nvPr/>
        </p:nvCxnSpPr>
        <p:spPr>
          <a:xfrm flipV="1">
            <a:off x="6477161" y="4301108"/>
            <a:ext cx="621315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522980" y="4459032"/>
            <a:ext cx="0" cy="77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296729" y="4131671"/>
            <a:ext cx="118043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포상 심사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결과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4538633" y="4301108"/>
            <a:ext cx="758096" cy="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507909" y="1538218"/>
            <a:ext cx="1926498" cy="1067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 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5674590" y="1587814"/>
            <a:ext cx="154334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</p:cNvCxnSpPr>
          <p:nvPr/>
        </p:nvCxnSpPr>
        <p:spPr>
          <a:xfrm flipV="1">
            <a:off x="4566079" y="1754069"/>
            <a:ext cx="1108511" cy="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6" idx="3"/>
            <a:endCxn id="84" idx="2"/>
          </p:cNvCxnSpPr>
          <p:nvPr/>
        </p:nvCxnSpPr>
        <p:spPr>
          <a:xfrm flipV="1">
            <a:off x="4507992" y="2606039"/>
            <a:ext cx="1963166" cy="44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9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8725607" y="5320602"/>
            <a:ext cx="1653004" cy="92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PD-SVLS-0803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포상 지급 신청 및 지급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4FF107-A9A5-4F36-9D8A-204ADB295FE4}"/>
              </a:ext>
            </a:extLst>
          </p:cNvPr>
          <p:cNvCxnSpPr>
            <a:cxnSpLocks/>
          </p:cNvCxnSpPr>
          <p:nvPr/>
        </p:nvCxnSpPr>
        <p:spPr>
          <a:xfrm>
            <a:off x="223782" y="3269170"/>
            <a:ext cx="102890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9801" y="1832612"/>
            <a:ext cx="849009" cy="656703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신고인</a:t>
            </a:r>
          </a:p>
        </p:txBody>
      </p:sp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id="{BB8F167A-C4F8-43A1-887A-BEC03EF13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13" y="3312504"/>
            <a:ext cx="847725" cy="3854867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감시원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71948" y="6456754"/>
            <a:ext cx="2060899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포상금 처리상태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포상금 </a:t>
            </a:r>
            <a:r>
              <a:rPr lang="ko-KR" altLang="en-US" sz="700" dirty="0" err="1">
                <a:solidFill>
                  <a:schemeClr val="accent1"/>
                </a:solidFill>
                <a:latin typeface="+mn-ea"/>
              </a:rPr>
              <a:t>처리일자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1417296" y="3456832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시스템 로그인</a:t>
            </a: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3142941" y="4276754"/>
            <a:ext cx="1193221" cy="33105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대상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심사정보 등록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732357" y="4272890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</a:t>
            </a:r>
            <a:r>
              <a:rPr kumimoji="1" lang="ko-KR" altLang="en-US" sz="700" err="1">
                <a:solidFill>
                  <a:srgbClr val="000000"/>
                </a:solidFill>
                <a:latin typeface="+mn-ea"/>
              </a:rPr>
              <a:t>지급신청서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 작성 </a:t>
            </a: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3230061" y="5344932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포상금지급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신청서작성여부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7168896" y="6565904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 지급 완료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127230" y="6565904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처리결과 저장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8" name="직선 연결선 57"/>
          <p:cNvCxnSpPr>
            <a:stCxn id="51" idx="3"/>
            <a:endCxn id="56" idx="1"/>
          </p:cNvCxnSpPr>
          <p:nvPr/>
        </p:nvCxnSpPr>
        <p:spPr bwMode="auto">
          <a:xfrm>
            <a:off x="5932847" y="6728089"/>
            <a:ext cx="1236049" cy="1781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DCDA497-04C4-4EC0-B4CA-727D063760B2}"/>
              </a:ext>
            </a:extLst>
          </p:cNvPr>
          <p:cNvSpPr/>
          <p:nvPr/>
        </p:nvSpPr>
        <p:spPr>
          <a:xfrm>
            <a:off x="9206554" y="6581782"/>
            <a:ext cx="878530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포상금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+mn-ea"/>
              </a:rPr>
              <a:t>지급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완료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9569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prstClr val="black"/>
                </a:solidFill>
                <a:latin typeface="+mn-ea"/>
              </a:rPr>
              <a:t>정상지급</a:t>
            </a:r>
            <a:r>
              <a:rPr lang="en-US" altLang="ko-KR" sz="700" dirty="0">
                <a:solidFill>
                  <a:prstClr val="black"/>
                </a:solidFill>
                <a:latin typeface="+mn-ea"/>
              </a:rPr>
              <a:t>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60" name="직선 연결선 59"/>
          <p:cNvCxnSpPr>
            <a:stCxn id="53" idx="3"/>
            <a:endCxn id="54" idx="1"/>
          </p:cNvCxnSpPr>
          <p:nvPr/>
        </p:nvCxnSpPr>
        <p:spPr bwMode="auto">
          <a:xfrm>
            <a:off x="4336162" y="4442281"/>
            <a:ext cx="396195" cy="302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456275" y="5998464"/>
            <a:ext cx="274477" cy="20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3" name="직선 연결선 62"/>
          <p:cNvCxnSpPr>
            <a:stCxn id="53" idx="2"/>
            <a:endCxn id="55" idx="0"/>
          </p:cNvCxnSpPr>
          <p:nvPr/>
        </p:nvCxnSpPr>
        <p:spPr bwMode="auto">
          <a:xfrm flipH="1">
            <a:off x="3739551" y="4607807"/>
            <a:ext cx="1" cy="7371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4212918" y="5623853"/>
            <a:ext cx="1243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14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일 기간 중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일정기간 내 </a:t>
            </a:r>
            <a:r>
              <a:rPr lang="ko-KR" altLang="en-US" sz="700" b="1" err="1">
                <a:solidFill>
                  <a:srgbClr val="0070C0"/>
                </a:solidFill>
                <a:latin typeface="+mn-ea"/>
              </a:rPr>
              <a:t>미접수</a:t>
            </a:r>
            <a:r>
              <a:rPr lang="ko-KR" altLang="en-US" sz="700" b="1">
                <a:solidFill>
                  <a:srgbClr val="0070C0"/>
                </a:solidFill>
                <a:latin typeface="+mn-ea"/>
              </a:rPr>
              <a:t> 시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감시원의 판단에 따라</a:t>
            </a:r>
            <a:r>
              <a:rPr lang="en-US" altLang="ko-KR" sz="700" b="1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700" b="1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5" name="직선 연결선 64"/>
          <p:cNvCxnSpPr>
            <a:stCxn id="56" idx="3"/>
            <a:endCxn id="59" idx="1"/>
          </p:cNvCxnSpPr>
          <p:nvPr/>
        </p:nvCxnSpPr>
        <p:spPr bwMode="auto">
          <a:xfrm>
            <a:off x="8394753" y="6745904"/>
            <a:ext cx="81180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081210" y="6086177"/>
            <a:ext cx="658771" cy="37816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4626138" y="5447086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B538EB-DC7C-4219-BC5B-6B07959870C9}"/>
              </a:ext>
            </a:extLst>
          </p:cNvPr>
          <p:cNvSpPr/>
          <p:nvPr/>
        </p:nvSpPr>
        <p:spPr>
          <a:xfrm>
            <a:off x="1078328" y="1133413"/>
            <a:ext cx="9408410" cy="2118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3927870" y="2307602"/>
            <a:ext cx="1515791" cy="356099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</a:t>
            </a:r>
            <a:r>
              <a:rPr kumimoji="1" lang="ko-KR" altLang="en-US" sz="700" dirty="0" err="1">
                <a:solidFill>
                  <a:srgbClr val="000000"/>
                </a:solidFill>
                <a:latin typeface="+mn-ea"/>
              </a:rPr>
              <a:t>지급신청서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작성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SMS 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수신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5927794" y="2303076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5" name="직선 연결선 74"/>
          <p:cNvCxnSpPr>
            <a:stCxn id="73" idx="3"/>
            <a:endCxn id="74" idx="1"/>
          </p:cNvCxnSpPr>
          <p:nvPr/>
        </p:nvCxnSpPr>
        <p:spPr bwMode="auto">
          <a:xfrm flipV="1">
            <a:off x="5443661" y="2483076"/>
            <a:ext cx="484133" cy="257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9040141" y="2253460"/>
            <a:ext cx="1041437" cy="469714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신청서 작성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개인정보 암호화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,</a:t>
            </a: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첨부서류 암호화</a:t>
            </a:r>
            <a:r>
              <a:rPr kumimoji="1" lang="en-US" altLang="ko-KR" sz="700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79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970165" y="415314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0" name="직선 연결선 79"/>
          <p:cNvCxnSpPr>
            <a:stCxn id="78" idx="2"/>
            <a:endCxn id="79" idx="1"/>
          </p:cNvCxnSpPr>
          <p:nvPr/>
        </p:nvCxnSpPr>
        <p:spPr bwMode="auto">
          <a:xfrm>
            <a:off x="9560860" y="2723174"/>
            <a:ext cx="393" cy="142996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5" idx="2"/>
            <a:endCxn id="51" idx="1"/>
          </p:cNvCxnSpPr>
          <p:nvPr/>
        </p:nvCxnSpPr>
        <p:spPr bwMode="auto">
          <a:xfrm rot="16200000" flipH="1">
            <a:off x="3393092" y="6249233"/>
            <a:ext cx="825314" cy="132397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 bwMode="auto">
          <a:xfrm flipV="1">
            <a:off x="4249041" y="4617723"/>
            <a:ext cx="1192428" cy="100613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6" idx="0"/>
            <a:endCxn id="67" idx="4"/>
          </p:cNvCxnSpPr>
          <p:nvPr/>
        </p:nvCxnSpPr>
        <p:spPr bwMode="auto">
          <a:xfrm rot="16200000" flipV="1">
            <a:off x="7115581" y="5899660"/>
            <a:ext cx="290645" cy="104184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 bwMode="auto">
          <a:xfrm>
            <a:off x="6150581" y="4445307"/>
            <a:ext cx="260015" cy="164087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363792" y="4255880"/>
            <a:ext cx="1403482" cy="92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심사년월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심사일자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dirty="0">
                <a:solidFill>
                  <a:schemeClr val="accent1"/>
                </a:solidFill>
                <a:latin typeface="+mn-ea"/>
              </a:rPr>
              <a:t>심사개최여부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사용여부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포상금신청서 접수기간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423868" y="4310302"/>
            <a:ext cx="1212241" cy="26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심사년월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65247" y="3711839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rgbClr val="0070C0"/>
                </a:solidFill>
                <a:latin typeface="+mn-ea"/>
              </a:rPr>
              <a:t>접수기간 </a:t>
            </a:r>
            <a:endParaRPr lang="en-US" altLang="ko-KR" sz="8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800" b="1">
                <a:solidFill>
                  <a:srgbClr val="0070C0"/>
                </a:solidFill>
                <a:latin typeface="+mn-ea"/>
              </a:rPr>
              <a:t>도래시 </a:t>
            </a:r>
            <a:endParaRPr lang="en-US" altLang="ko-KR" sz="8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800" b="1">
                <a:solidFill>
                  <a:srgbClr val="0070C0"/>
                </a:solidFill>
                <a:latin typeface="+mn-ea"/>
              </a:rPr>
              <a:t>자동발송</a:t>
            </a:r>
            <a:r>
              <a:rPr lang="en-US" altLang="ko-KR" sz="800" b="1">
                <a:solidFill>
                  <a:srgbClr val="0070C0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5934885" y="2738448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 bwMode="auto">
          <a:xfrm>
            <a:off x="5443661" y="2485652"/>
            <a:ext cx="491224" cy="4327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54" idx="0"/>
            <a:endCxn id="73" idx="2"/>
          </p:cNvCxnSpPr>
          <p:nvPr/>
        </p:nvCxnSpPr>
        <p:spPr bwMode="auto">
          <a:xfrm rot="16200000" flipV="1">
            <a:off x="4259024" y="3090444"/>
            <a:ext cx="1609189" cy="755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89525" y="4027765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포상금신청서 오프라인 접수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0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94" idx="2"/>
            <a:endCxn id="159" idx="0"/>
          </p:cNvCxnSpPr>
          <p:nvPr/>
        </p:nvCxnSpPr>
        <p:spPr bwMode="auto">
          <a:xfrm rot="16200000" flipH="1">
            <a:off x="6539958" y="2969085"/>
            <a:ext cx="929317" cy="11880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순서도: 처리 164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7254992" y="4726971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67" name="순서도: 판단 166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7089751" y="5320603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순서도: 처리 18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8851747" y="5422509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67" idx="3"/>
            <a:endCxn id="181" idx="1"/>
          </p:cNvCxnSpPr>
          <p:nvPr/>
        </p:nvCxnSpPr>
        <p:spPr bwMode="auto">
          <a:xfrm flipV="1">
            <a:off x="8108731" y="5594926"/>
            <a:ext cx="743016" cy="45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1" idx="0"/>
            <a:endCxn id="79" idx="3"/>
          </p:cNvCxnSpPr>
          <p:nvPr/>
        </p:nvCxnSpPr>
        <p:spPr bwMode="auto">
          <a:xfrm flipV="1">
            <a:off x="9560859" y="4714843"/>
            <a:ext cx="394" cy="70766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8171518" y="539947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6787055" y="5201969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03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167" idx="1"/>
            <a:endCxn id="165" idx="1"/>
          </p:cNvCxnSpPr>
          <p:nvPr/>
        </p:nvCxnSpPr>
        <p:spPr bwMode="auto">
          <a:xfrm rot="10800000" flipH="1">
            <a:off x="7089750" y="4915991"/>
            <a:ext cx="165241" cy="683534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6530432" y="34168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16" name="직선 연결선 215"/>
          <p:cNvCxnSpPr>
            <a:stCxn id="159" idx="2"/>
            <a:endCxn id="165" idx="0"/>
          </p:cNvCxnSpPr>
          <p:nvPr/>
        </p:nvCxnSpPr>
        <p:spPr bwMode="auto">
          <a:xfrm flipH="1">
            <a:off x="7598601" y="4372598"/>
            <a:ext cx="36" cy="35437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0" name="직선 연결선 219"/>
          <p:cNvCxnSpPr>
            <a:stCxn id="165" idx="2"/>
            <a:endCxn id="167" idx="0"/>
          </p:cNvCxnSpPr>
          <p:nvPr/>
        </p:nvCxnSpPr>
        <p:spPr bwMode="auto">
          <a:xfrm>
            <a:off x="7598601" y="5105011"/>
            <a:ext cx="640" cy="21559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7" name="직선 연결선 226"/>
          <p:cNvCxnSpPr>
            <a:stCxn id="89" idx="3"/>
            <a:endCxn id="53" idx="1"/>
          </p:cNvCxnSpPr>
          <p:nvPr/>
        </p:nvCxnSpPr>
        <p:spPr bwMode="auto">
          <a:xfrm flipV="1">
            <a:off x="2636109" y="4442281"/>
            <a:ext cx="506832" cy="25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0" name="직선 연결선 229"/>
          <p:cNvCxnSpPr>
            <a:stCxn id="52" idx="2"/>
            <a:endCxn id="89" idx="0"/>
          </p:cNvCxnSpPr>
          <p:nvPr/>
        </p:nvCxnSpPr>
        <p:spPr bwMode="auto">
          <a:xfrm>
            <a:off x="2026517" y="3826941"/>
            <a:ext cx="3472" cy="48336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3087404" y="3474919"/>
            <a:ext cx="1193221" cy="33105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신고 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접수기간 관리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2" name="순서도: 수행의 시작/종료 241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3070676" y="1286622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502105" y="1215980"/>
            <a:ext cx="1984692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포상금신청여부동의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관련 항목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3" name="순서도: 처리 242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575452" y="1289871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신고하기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6" name="직선 연결선 245"/>
          <p:cNvCxnSpPr>
            <a:stCxn id="52" idx="3"/>
            <a:endCxn id="241" idx="1"/>
          </p:cNvCxnSpPr>
          <p:nvPr/>
        </p:nvCxnSpPr>
        <p:spPr bwMode="auto">
          <a:xfrm flipV="1">
            <a:off x="2635738" y="3640446"/>
            <a:ext cx="451666" cy="1441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9" name="직선 연결선 248"/>
          <p:cNvCxnSpPr>
            <a:stCxn id="241" idx="0"/>
            <a:endCxn id="242" idx="2"/>
          </p:cNvCxnSpPr>
          <p:nvPr/>
        </p:nvCxnSpPr>
        <p:spPr bwMode="auto">
          <a:xfrm flipH="1" flipV="1">
            <a:off x="3679897" y="1656731"/>
            <a:ext cx="4118" cy="181818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2" name="직선 연결선 251"/>
          <p:cNvCxnSpPr>
            <a:stCxn id="242" idx="3"/>
            <a:endCxn id="243" idx="1"/>
          </p:cNvCxnSpPr>
          <p:nvPr/>
        </p:nvCxnSpPr>
        <p:spPr bwMode="auto">
          <a:xfrm flipV="1">
            <a:off x="4289118" y="1469871"/>
            <a:ext cx="286334" cy="180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0" name="직사각형 259"/>
          <p:cNvSpPr/>
          <p:nvPr/>
        </p:nvSpPr>
        <p:spPr>
          <a:xfrm>
            <a:off x="7360168" y="2136588"/>
            <a:ext cx="1182119" cy="892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 b="1">
                <a:solidFill>
                  <a:srgbClr val="0070C0"/>
                </a:solidFill>
                <a:latin typeface="+mn-ea"/>
              </a:rPr>
              <a:t>포상금신청서 접수기간 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b="1">
                <a:solidFill>
                  <a:srgbClr val="0070C0"/>
                </a:solidFill>
                <a:latin typeface="+mn-ea"/>
              </a:rPr>
              <a:t>도래시  메뉴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1" name="순서도: 처리 260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7457355" y="2306251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 신청서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작성 대상 확인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6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</p:cNvCxnSpPr>
          <p:nvPr/>
        </p:nvCxnSpPr>
        <p:spPr bwMode="auto">
          <a:xfrm>
            <a:off x="8408777" y="2486251"/>
            <a:ext cx="631364" cy="20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1363792" y="2306252"/>
            <a:ext cx="6569274" cy="2414187"/>
          </a:xfrm>
          <a:prstGeom prst="bentConnector4">
            <a:avLst>
              <a:gd name="adj1" fmla="val -1531"/>
              <a:gd name="adj2" fmla="val 109469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 bwMode="auto">
          <a:xfrm>
            <a:off x="6879216" y="2483076"/>
            <a:ext cx="578139" cy="317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9260678" y="3361743"/>
            <a:ext cx="120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포상금담당자 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자동 배정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30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사이트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>
                <a:latin typeface="+mn-ea"/>
                <a:ea typeface="+mn-ea"/>
              </a:rPr>
              <a:t>포상금지급신청서 접수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2563256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14330" y="2074966"/>
            <a:ext cx="1061557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3488670"/>
            <a:ext cx="1504249" cy="45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포상금 심사결과 지급대상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목록 조회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신청인정보 필수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3024347" y="2902462"/>
            <a:ext cx="0" cy="58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64502" y="5549318"/>
            <a:ext cx="2292913" cy="1162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신고인 기준 일괄 작성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포상금지급신청서접수자를 포상금담당자로 배정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675349" y="554602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2682992" y="4516776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2517751" y="5549320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919827" y="5651226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>
            <a:stCxn id="49" idx="3"/>
            <a:endCxn id="45" idx="2"/>
          </p:cNvCxnSpPr>
          <p:nvPr/>
        </p:nvCxnSpPr>
        <p:spPr bwMode="auto">
          <a:xfrm>
            <a:off x="6338051" y="5823643"/>
            <a:ext cx="2337298" cy="323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955088" y="563059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2206340" y="5222068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4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 bwMode="auto">
          <a:xfrm rot="10800000" flipH="1">
            <a:off x="2517750" y="4705796"/>
            <a:ext cx="165241" cy="1122446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5" idx="2"/>
            <a:endCxn id="47" idx="0"/>
          </p:cNvCxnSpPr>
          <p:nvPr/>
        </p:nvCxnSpPr>
        <p:spPr bwMode="auto">
          <a:xfrm>
            <a:off x="3024347" y="3939123"/>
            <a:ext cx="2254" cy="57765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연결선 55"/>
          <p:cNvCxnSpPr>
            <a:stCxn id="47" idx="2"/>
            <a:endCxn id="48" idx="0"/>
          </p:cNvCxnSpPr>
          <p:nvPr/>
        </p:nvCxnSpPr>
        <p:spPr bwMode="auto">
          <a:xfrm>
            <a:off x="3026601" y="4894816"/>
            <a:ext cx="640" cy="6545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연결선 85"/>
          <p:cNvCxnSpPr>
            <a:stCxn id="48" idx="3"/>
            <a:endCxn id="49" idx="1"/>
          </p:cNvCxnSpPr>
          <p:nvPr/>
        </p:nvCxnSpPr>
        <p:spPr bwMode="auto">
          <a:xfrm flipV="1">
            <a:off x="3536731" y="5823643"/>
            <a:ext cx="1383096" cy="45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1865639" y="18843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93771" y="4364208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지급 신청서 접수 완료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879958" y="3331266"/>
            <a:ext cx="1257958" cy="54233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9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9" idx="0"/>
            <a:endCxn id="89" idx="2"/>
          </p:cNvCxnSpPr>
          <p:nvPr/>
        </p:nvCxnSpPr>
        <p:spPr bwMode="auto">
          <a:xfrm rot="5400000" flipH="1" flipV="1">
            <a:off x="6104310" y="4248837"/>
            <a:ext cx="927018" cy="1877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0"/>
            <a:endCxn id="90" idx="3"/>
          </p:cNvCxnSpPr>
          <p:nvPr/>
        </p:nvCxnSpPr>
        <p:spPr bwMode="auto">
          <a:xfrm flipV="1">
            <a:off x="7506700" y="3873597"/>
            <a:ext cx="2237" cy="4906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976952" y="497227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  <a:latin typeface="+mn-ea"/>
              </a:rPr>
              <a:t>감시원의 판단에 따라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38629"/>
              </p:ext>
            </p:extLst>
          </p:nvPr>
        </p:nvGraphicFramePr>
        <p:xfrm>
          <a:off x="464398" y="621682"/>
          <a:ext cx="9744829" cy="6522771"/>
        </p:xfrm>
        <a:graphic>
          <a:graphicData uri="http://schemas.openxmlformats.org/drawingml/2006/table">
            <a:tbl>
              <a:tblPr/>
              <a:tblGrid>
                <a:gridCol w="6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4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정 이 력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프로세스다이어그램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 경 내 용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 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2024.01.09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최초작성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장준근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3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현장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>
                <a:latin typeface="+mn-ea"/>
                <a:ea typeface="+mn-ea"/>
              </a:rPr>
              <a:t>포상금지급신청서 접수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103691"/>
            <a:ext cx="849009" cy="4970384"/>
          </a:xfrm>
        </p:spPr>
        <p:txBody>
          <a:bodyPr>
            <a:normAutofit/>
          </a:bodyPr>
          <a:lstStyle/>
          <a:p>
            <a:r>
              <a:rPr lang="ko-KR" altLang="en-US" sz="1050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6477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오프라인 포상금신청서 접수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2563256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현장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메뉴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614330" y="2074966"/>
            <a:ext cx="1061557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72222" y="3488671"/>
            <a:ext cx="1504249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포상금 심사결과 목록 조회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3024347" y="2902462"/>
            <a:ext cx="0" cy="58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64502" y="5549318"/>
            <a:ext cx="2292913" cy="1036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개인정보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계좌번호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첨부서류 암호화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신고접수번호별 작성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포상금지급신청서접수자를 포상금담당자로 배정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8675349" y="5546022"/>
            <a:ext cx="1182176" cy="56170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포상금 지급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신청서 적재 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2682992" y="4516776"/>
            <a:ext cx="68721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신청인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solidFill>
                  <a:srgbClr val="000000"/>
                </a:solidFill>
                <a:latin typeface="+mn-ea"/>
              </a:rPr>
              <a:t>본인인증</a:t>
            </a:r>
            <a:endParaRPr lang="en-US" altLang="ko-KR" sz="80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+mn-ea"/>
              </a:rPr>
              <a:t>휴대전화</a:t>
            </a:r>
            <a:r>
              <a:rPr lang="en-US" altLang="ko-KR" sz="800"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CA997FEB-2E15-45CC-820B-E715CE6ED17D}"/>
              </a:ext>
            </a:extLst>
          </p:cNvPr>
          <p:cNvSpPr/>
          <p:nvPr/>
        </p:nvSpPr>
        <p:spPr>
          <a:xfrm>
            <a:off x="2517751" y="5549320"/>
            <a:ext cx="1018980" cy="55784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신청인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본인인증 </a:t>
            </a:r>
            <a:endParaRPr lang="en-US" altLang="ko-KR" sz="7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chemeClr val="tx1"/>
                </a:solidFill>
                <a:latin typeface="+mn-ea"/>
              </a:rPr>
              <a:t>성공 여부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4919827" y="5651226"/>
            <a:ext cx="1418224" cy="344833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포상금지급신청서 대리 작성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" name="직선 연결선 50"/>
          <p:cNvCxnSpPr>
            <a:stCxn id="49" idx="3"/>
            <a:endCxn id="45" idx="2"/>
          </p:cNvCxnSpPr>
          <p:nvPr/>
        </p:nvCxnSpPr>
        <p:spPr bwMode="auto">
          <a:xfrm>
            <a:off x="6338051" y="5823643"/>
            <a:ext cx="2337298" cy="323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3955088" y="5630590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Y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2206340" y="5222068"/>
            <a:ext cx="3177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N</a:t>
            </a:r>
            <a:endParaRPr lang="ko-KR" altLang="en-US" sz="7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4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8" idx="1"/>
            <a:endCxn id="47" idx="1"/>
          </p:cNvCxnSpPr>
          <p:nvPr/>
        </p:nvCxnSpPr>
        <p:spPr bwMode="auto">
          <a:xfrm rot="10800000" flipH="1">
            <a:off x="2517750" y="4705796"/>
            <a:ext cx="165241" cy="1122446"/>
          </a:xfrm>
          <a:prstGeom prst="bentConnector3">
            <a:avLst>
              <a:gd name="adj1" fmla="val -13834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5" idx="2"/>
            <a:endCxn id="47" idx="0"/>
          </p:cNvCxnSpPr>
          <p:nvPr/>
        </p:nvCxnSpPr>
        <p:spPr bwMode="auto">
          <a:xfrm>
            <a:off x="3024347" y="3827877"/>
            <a:ext cx="2254" cy="6888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연결선 55"/>
          <p:cNvCxnSpPr>
            <a:stCxn id="47" idx="2"/>
            <a:endCxn id="48" idx="0"/>
          </p:cNvCxnSpPr>
          <p:nvPr/>
        </p:nvCxnSpPr>
        <p:spPr bwMode="auto">
          <a:xfrm>
            <a:off x="3026601" y="4894816"/>
            <a:ext cx="640" cy="6545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연결선 85"/>
          <p:cNvCxnSpPr>
            <a:stCxn id="48" idx="3"/>
            <a:endCxn id="49" idx="1"/>
          </p:cNvCxnSpPr>
          <p:nvPr/>
        </p:nvCxnSpPr>
        <p:spPr bwMode="auto">
          <a:xfrm flipV="1">
            <a:off x="3536731" y="5823643"/>
            <a:ext cx="1383096" cy="45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6A64C1-5A7D-48EB-9420-8557058C4798}"/>
              </a:ext>
            </a:extLst>
          </p:cNvPr>
          <p:cNvSpPr txBox="1"/>
          <p:nvPr/>
        </p:nvSpPr>
        <p:spPr>
          <a:xfrm>
            <a:off x="1865639" y="1884355"/>
            <a:ext cx="6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전화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이메일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우편</a:t>
            </a:r>
            <a:endParaRPr lang="en-US" altLang="ko-KR" sz="700" b="1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700" b="1">
                <a:solidFill>
                  <a:srgbClr val="0070C0"/>
                </a:solidFill>
                <a:latin typeface="+mn-ea"/>
              </a:rPr>
              <a:t>기타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893771" y="4364208"/>
            <a:ext cx="1225857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포상금 지급 신청서 접수 완료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>
                <a:solidFill>
                  <a:srgbClr val="000000"/>
                </a:solidFill>
                <a:latin typeface="+mn-ea"/>
              </a:rPr>
              <a:t>SMS </a:t>
            </a: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발송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원통 105">
            <a:extLst>
              <a:ext uri="{FF2B5EF4-FFF2-40B4-BE49-F238E27FC236}">
                <a16:creationId xmlns:a16="http://schemas.microsoft.com/office/drawing/2014/main" id="{95826D79-64B4-4C64-834C-C6F230C10349}"/>
              </a:ext>
            </a:extLst>
          </p:cNvPr>
          <p:cNvSpPr/>
          <p:nvPr/>
        </p:nvSpPr>
        <p:spPr bwMode="auto">
          <a:xfrm>
            <a:off x="6879958" y="3331266"/>
            <a:ext cx="1257958" cy="54233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문자메시지</a:t>
            </a:r>
            <a:endParaRPr kumimoji="1"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+mn-ea"/>
              </a:rPr>
              <a:t>발송내역</a:t>
            </a:r>
            <a:endParaRPr kumimoji="1" lang="en-US" altLang="ko-KR" sz="7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92" name="연결선: 꺾임 79">
            <a:extLst>
              <a:ext uri="{FF2B5EF4-FFF2-40B4-BE49-F238E27FC236}">
                <a16:creationId xmlns:a16="http://schemas.microsoft.com/office/drawing/2014/main" id="{2BCF041E-C476-4F76-9224-34F7DF14B580}"/>
              </a:ext>
            </a:extLst>
          </p:cNvPr>
          <p:cNvCxnSpPr>
            <a:cxnSpLocks/>
            <a:stCxn id="49" idx="0"/>
            <a:endCxn id="89" idx="2"/>
          </p:cNvCxnSpPr>
          <p:nvPr/>
        </p:nvCxnSpPr>
        <p:spPr bwMode="auto">
          <a:xfrm rot="5400000" flipH="1" flipV="1">
            <a:off x="6104310" y="4248837"/>
            <a:ext cx="927018" cy="1877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0"/>
            <a:endCxn id="90" idx="3"/>
          </p:cNvCxnSpPr>
          <p:nvPr/>
        </p:nvCxnSpPr>
        <p:spPr bwMode="auto">
          <a:xfrm flipV="1">
            <a:off x="7506700" y="3873597"/>
            <a:ext cx="2237" cy="4906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5976952" y="497227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  <a:latin typeface="+mn-ea"/>
              </a:rPr>
              <a:t>감시원의 판단에 따라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048816" y="4870851"/>
            <a:ext cx="3952952" cy="949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신고인별 사이트최대포상금액 활용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 지급예정합계금액</a:t>
            </a:r>
            <a:r>
              <a:rPr lang="en-US" altLang="ko-KR" sz="70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포상금지급합계금액 초과 시 담당자 인지가능한 기능 구현 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온라인 신고센터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PD-SVLS-0806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1050">
                <a:latin typeface="+mn-ea"/>
                <a:ea typeface="+mn-ea"/>
              </a:rPr>
              <a:t>포상금 신고 접수기간 관리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408CE77D-D06B-4F31-B01E-DE397A5C4320}"/>
              </a:ext>
            </a:extLst>
          </p:cNvPr>
          <p:cNvSpPr/>
          <p:nvPr/>
        </p:nvSpPr>
        <p:spPr>
          <a:xfrm>
            <a:off x="1119051" y="1343059"/>
            <a:ext cx="1706446" cy="32824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시스템 로그인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26502" y="2116343"/>
            <a:ext cx="1504249" cy="456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포상금 신고 </a:t>
            </a:r>
            <a:endParaRPr kumimoji="1" lang="en-US" altLang="ko-KR" sz="8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  <a:latin typeface="+mn-ea"/>
              </a:rPr>
              <a:t>접수기간 관리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메뉴 이동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1762634" y="1880942"/>
            <a:ext cx="673509" cy="25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226502" y="3132055"/>
            <a:ext cx="1504249" cy="648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 접수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시작일자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종료일자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신고인별사이트최대포상금액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>
            <a:off x="2978627" y="2573278"/>
            <a:ext cx="0" cy="58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24C4AD98-4F5E-434B-BEA0-6AD01AFFFF27}"/>
              </a:ext>
            </a:extLst>
          </p:cNvPr>
          <p:cNvSpPr/>
          <p:nvPr/>
        </p:nvSpPr>
        <p:spPr>
          <a:xfrm>
            <a:off x="7016400" y="1972678"/>
            <a:ext cx="1218442" cy="37010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온라인신고센터 </a:t>
            </a:r>
            <a:endParaRPr lang="en-US" altLang="ko-KR" sz="70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  <a:latin typeface="+mn-ea"/>
              </a:rPr>
              <a:t>로그인</a:t>
            </a:r>
            <a:endParaRPr kumimoji="1" lang="ko-KR" altLang="en-US" sz="7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39082" y="3180527"/>
            <a:ext cx="1984692" cy="542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포상금신청여부동의 </a:t>
            </a:r>
            <a:endParaRPr lang="en-US" altLang="ko-KR" sz="700"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ko-KR" altLang="en-US" sz="700">
                <a:solidFill>
                  <a:schemeClr val="accent1"/>
                </a:solidFill>
                <a:latin typeface="+mn-ea"/>
              </a:rPr>
              <a:t>관련 항목 활성화</a:t>
            </a:r>
            <a:endParaRPr lang="en-US" altLang="ko-KR" sz="7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A85A005E-82C0-4F3C-8F69-CB239E01BE98}"/>
              </a:ext>
            </a:extLst>
          </p:cNvPr>
          <p:cNvSpPr/>
          <p:nvPr/>
        </p:nvSpPr>
        <p:spPr bwMode="auto">
          <a:xfrm>
            <a:off x="6712429" y="3254418"/>
            <a:ext cx="951422" cy="360000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>
                <a:solidFill>
                  <a:srgbClr val="000000"/>
                </a:solidFill>
                <a:latin typeface="+mn-ea"/>
              </a:rPr>
              <a:t>신고하기</a:t>
            </a:r>
            <a:endParaRPr kumimoji="1" lang="en-US" altLang="ko-KR" sz="7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3" name="직선 연결선 42"/>
          <p:cNvCxnSpPr>
            <a:stCxn id="38" idx="2"/>
            <a:endCxn id="39" idx="0"/>
          </p:cNvCxnSpPr>
          <p:nvPr/>
        </p:nvCxnSpPr>
        <p:spPr bwMode="auto">
          <a:xfrm>
            <a:off x="7625621" y="2342787"/>
            <a:ext cx="5807" cy="83774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226977" y="4972583"/>
            <a:ext cx="985871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마이페이지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2437131" y="4972583"/>
            <a:ext cx="1074165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마이페이지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포상지급관리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3644139" y="4975841"/>
            <a:ext cx="1074165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사이트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포상관리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5" idx="2"/>
            <a:endCxn id="57" idx="0"/>
          </p:cNvCxnSpPr>
          <p:nvPr/>
        </p:nvCxnSpPr>
        <p:spPr>
          <a:xfrm rot="5400000">
            <a:off x="1753130" y="3747086"/>
            <a:ext cx="1192280" cy="1258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101">
            <a:extLst>
              <a:ext uri="{FF2B5EF4-FFF2-40B4-BE49-F238E27FC236}">
                <a16:creationId xmlns:a16="http://schemas.microsoft.com/office/drawing/2014/main" id="{0C871185-10DC-4389-BFFE-9F4FD931A422}"/>
              </a:ext>
            </a:extLst>
          </p:cNvPr>
          <p:cNvCxnSpPr>
            <a:cxnSpLocks/>
            <a:stCxn id="65" idx="2"/>
            <a:endCxn id="59" idx="0"/>
          </p:cNvCxnSpPr>
          <p:nvPr/>
        </p:nvCxnSpPr>
        <p:spPr>
          <a:xfrm rot="16200000" flipH="1">
            <a:off x="2982155" y="3776774"/>
            <a:ext cx="1195538" cy="1202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65" idx="2"/>
            <a:endCxn id="58" idx="0"/>
          </p:cNvCxnSpPr>
          <p:nvPr/>
        </p:nvCxnSpPr>
        <p:spPr>
          <a:xfrm flipH="1">
            <a:off x="2974214" y="3780303"/>
            <a:ext cx="4413" cy="119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0BAC49E-0D86-4558-953D-D4869005F860}"/>
              </a:ext>
            </a:extLst>
          </p:cNvPr>
          <p:cNvCxnSpPr>
            <a:cxnSpLocks/>
            <a:stCxn id="39" idx="1"/>
            <a:endCxn id="65" idx="3"/>
          </p:cNvCxnSpPr>
          <p:nvPr/>
        </p:nvCxnSpPr>
        <p:spPr>
          <a:xfrm flipH="1">
            <a:off x="3730751" y="3451862"/>
            <a:ext cx="2908331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PD-SVLS-0901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리포팅툴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SW</a:t>
            </a:r>
            <a:r>
              <a:rPr lang="ko-KR" altLang="en-US" dirty="0">
                <a:latin typeface="+mn-ea"/>
                <a:ea typeface="+mn-ea"/>
              </a:rPr>
              <a:t>를 이용하여 서식 전환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12337" y="2423083"/>
            <a:ext cx="847725" cy="238962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4847238" y="3042564"/>
            <a:ext cx="1645376" cy="519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리포팅툴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활용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전환서식 디자인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문서서식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SQL)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 bwMode="auto">
          <a:xfrm>
            <a:off x="5657183" y="1807315"/>
            <a:ext cx="12743" cy="123524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4B97C-CFFC-4F6F-92B4-630D912568D7}"/>
              </a:ext>
            </a:extLst>
          </p:cNvPr>
          <p:cNvSpPr/>
          <p:nvPr/>
        </p:nvSpPr>
        <p:spPr>
          <a:xfrm>
            <a:off x="4973603" y="4473497"/>
            <a:ext cx="1392647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전환서식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관련 메뉴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리포팅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VIEWER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추가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722623-8C72-4057-8E98-00A80C76859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 bwMode="auto">
          <a:xfrm>
            <a:off x="5669926" y="3562160"/>
            <a:ext cx="1" cy="91133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99818" y="1128633"/>
            <a:ext cx="847725" cy="129445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  감시원</a:t>
            </a: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0CD8E38E-A5AE-47CE-A71D-5B6BDE987C17}"/>
              </a:ext>
            </a:extLst>
          </p:cNvPr>
          <p:cNvSpPr/>
          <p:nvPr/>
        </p:nvSpPr>
        <p:spPr>
          <a:xfrm>
            <a:off x="4798891" y="1411196"/>
            <a:ext cx="1716583" cy="39611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전환대상 서식 및 메뉴 도출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인터뷰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문서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A1B1767-9001-427D-9C40-486D593FF10E}"/>
              </a:ext>
            </a:extLst>
          </p:cNvPr>
          <p:cNvCxnSpPr>
            <a:cxnSpLocks/>
          </p:cNvCxnSpPr>
          <p:nvPr/>
        </p:nvCxnSpPr>
        <p:spPr>
          <a:xfrm flipV="1">
            <a:off x="213075" y="2339419"/>
            <a:ext cx="10272934" cy="836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039" y="849691"/>
            <a:ext cx="9424699" cy="25400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6A7E3-DD1B-4328-B968-68BFE9FE569D}"/>
              </a:ext>
            </a:extLst>
          </p:cNvPr>
          <p:cNvSpPr txBox="1"/>
          <p:nvPr/>
        </p:nvSpPr>
        <p:spPr>
          <a:xfrm>
            <a:off x="9763125" y="8572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차 신규</a:t>
            </a:r>
          </a:p>
        </p:txBody>
      </p:sp>
    </p:spTree>
    <p:extLst>
      <p:ext uri="{BB962C8B-B14F-4D97-AF65-F5344CB8AC3E}">
        <p14:creationId xmlns:p14="http://schemas.microsoft.com/office/powerpoint/2010/main" val="944674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PD-SVLS-9000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방심위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중복 검사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9746B-021A-4642-8590-31C73220E821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641809" y="5545211"/>
            <a:ext cx="1390260" cy="113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 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기차단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04: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심의중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09 :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중복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기접수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99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중복없음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1808" y="1969657"/>
            <a:ext cx="1390260" cy="714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99 :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중복없음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858805" y="624915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2229285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프로토콜 제거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(http, https)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5" y="2782221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www.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3428111"/>
            <a:ext cx="1229413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4080078"/>
            <a:ext cx="1229412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정보 파싱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3945831" y="932535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3703497" y="210842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방심위 중복체크 사용여부</a:t>
            </a:r>
          </a:p>
        </p:txBody>
      </p:sp>
      <p:cxnSp>
        <p:nvCxnSpPr>
          <p:cNvPr id="82" name="직선 화살표 연결선 81"/>
          <p:cNvCxnSpPr>
            <a:stCxn id="81" idx="1"/>
            <a:endCxn id="76" idx="3"/>
          </p:cNvCxnSpPr>
          <p:nvPr/>
        </p:nvCxnSpPr>
        <p:spPr bwMode="auto">
          <a:xfrm flipH="1">
            <a:off x="3095536" y="2396192"/>
            <a:ext cx="607961" cy="26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>
            <a:stCxn id="81" idx="3"/>
            <a:endCxn id="91" idx="2"/>
          </p:cNvCxnSpPr>
          <p:nvPr/>
        </p:nvCxnSpPr>
        <p:spPr bwMode="auto">
          <a:xfrm>
            <a:off x="5228138" y="2396192"/>
            <a:ext cx="636073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650231" y="223861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방심위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URL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5" name="직선 화살표 연결선 84"/>
          <p:cNvCxnSpPr>
            <a:stCxn id="91" idx="5"/>
            <a:endCxn id="84" idx="1"/>
          </p:cNvCxnSpPr>
          <p:nvPr/>
        </p:nvCxnSpPr>
        <p:spPr bwMode="auto">
          <a:xfrm>
            <a:off x="6809666" y="2396192"/>
            <a:ext cx="840565" cy="405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직선 화살표 연결선 85"/>
          <p:cNvCxnSpPr>
            <a:stCxn id="80" idx="2"/>
            <a:endCxn id="88" idx="1"/>
          </p:cNvCxnSpPr>
          <p:nvPr/>
        </p:nvCxnSpPr>
        <p:spPr bwMode="auto">
          <a:xfrm>
            <a:off x="4463503" y="1255803"/>
            <a:ext cx="1" cy="2599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직선 화살표 연결선 86"/>
          <p:cNvCxnSpPr>
            <a:stCxn id="88" idx="4"/>
            <a:endCxn id="81" idx="0"/>
          </p:cNvCxnSpPr>
          <p:nvPr/>
        </p:nvCxnSpPr>
        <p:spPr bwMode="auto">
          <a:xfrm>
            <a:off x="4463504" y="1830889"/>
            <a:ext cx="2314" cy="27753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순서도: 데이터 87"/>
          <p:cNvSpPr/>
          <p:nvPr/>
        </p:nvSpPr>
        <p:spPr>
          <a:xfrm>
            <a:off x="3872594" y="1515737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중복검사 </a:t>
            </a:r>
            <a:r>
              <a:rPr lang="en-US" altLang="ko-KR" sz="800" b="1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9" name="직선 화살표 연결선 88"/>
          <p:cNvCxnSpPr>
            <a:stCxn id="76" idx="2"/>
            <a:endCxn id="77" idx="0"/>
          </p:cNvCxnSpPr>
          <p:nvPr/>
        </p:nvCxnSpPr>
        <p:spPr bwMode="auto">
          <a:xfrm>
            <a:off x="2480830" y="2568491"/>
            <a:ext cx="1" cy="2137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직선 화살표 연결선 89"/>
          <p:cNvCxnSpPr>
            <a:stCxn id="77" idx="2"/>
            <a:endCxn id="78" idx="0"/>
          </p:cNvCxnSpPr>
          <p:nvPr/>
        </p:nvCxnSpPr>
        <p:spPr bwMode="auto">
          <a:xfrm>
            <a:off x="2480831" y="3121427"/>
            <a:ext cx="0" cy="30668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순서도: 데이터 90"/>
          <p:cNvSpPr/>
          <p:nvPr/>
        </p:nvSpPr>
        <p:spPr>
          <a:xfrm>
            <a:off x="5746029" y="2238616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92" name="직선 화살표 연결선 91"/>
          <p:cNvCxnSpPr>
            <a:stCxn id="78" idx="2"/>
            <a:endCxn id="79" idx="0"/>
          </p:cNvCxnSpPr>
          <p:nvPr/>
        </p:nvCxnSpPr>
        <p:spPr bwMode="auto">
          <a:xfrm flipH="1">
            <a:off x="2480830" y="3767317"/>
            <a:ext cx="1" cy="3127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다이아몬드 92">
            <a:extLst>
              <a:ext uri="{FF2B5EF4-FFF2-40B4-BE49-F238E27FC236}">
                <a16:creationId xmlns:a16="http://schemas.microsoft.com/office/drawing/2014/main" id="{043A8035-C1F7-4A41-8F7E-48BD2A44D4FB}"/>
              </a:ext>
            </a:extLst>
          </p:cNvPr>
          <p:cNvSpPr/>
          <p:nvPr/>
        </p:nvSpPr>
        <p:spPr bwMode="auto">
          <a:xfrm>
            <a:off x="1866126" y="4742429"/>
            <a:ext cx="1229412" cy="47438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동일여부</a:t>
            </a:r>
          </a:p>
        </p:txBody>
      </p:sp>
      <p:cxnSp>
        <p:nvCxnSpPr>
          <p:cNvPr id="94" name="직선 화살표 연결선 93"/>
          <p:cNvCxnSpPr>
            <a:stCxn id="79" idx="2"/>
            <a:endCxn id="93" idx="0"/>
          </p:cNvCxnSpPr>
          <p:nvPr/>
        </p:nvCxnSpPr>
        <p:spPr bwMode="auto">
          <a:xfrm>
            <a:off x="2480830" y="4419284"/>
            <a:ext cx="2" cy="3231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>
            <a:stCxn id="97" idx="5"/>
            <a:endCxn id="75" idx="1"/>
          </p:cNvCxnSpPr>
          <p:nvPr/>
        </p:nvCxnSpPr>
        <p:spPr bwMode="auto">
          <a:xfrm>
            <a:off x="6809666" y="6410272"/>
            <a:ext cx="1049139" cy="5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꺾인 연결선 95"/>
          <p:cNvCxnSpPr>
            <a:stCxn id="93" idx="3"/>
            <a:endCxn id="74" idx="2"/>
          </p:cNvCxnSpPr>
          <p:nvPr/>
        </p:nvCxnSpPr>
        <p:spPr bwMode="auto">
          <a:xfrm flipV="1">
            <a:off x="3095538" y="2683960"/>
            <a:ext cx="3241400" cy="229565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순서도: 데이터 96"/>
          <p:cNvSpPr/>
          <p:nvPr/>
        </p:nvSpPr>
        <p:spPr>
          <a:xfrm>
            <a:off x="5746029" y="6252696"/>
            <a:ext cx="1181819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3319765" y="2171373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5301960" y="2177387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3199993" y="474242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N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93" idx="2"/>
            <a:endCxn id="105" idx="0"/>
          </p:cNvCxnSpPr>
          <p:nvPr/>
        </p:nvCxnSpPr>
        <p:spPr bwMode="auto">
          <a:xfrm flipH="1">
            <a:off x="2480831" y="5216809"/>
            <a:ext cx="1" cy="3418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9C99DC5-7FBA-4C9D-9BE9-2732C006B437}"/>
              </a:ext>
            </a:extLst>
          </p:cNvPr>
          <p:cNvSpPr txBox="1"/>
          <p:nvPr/>
        </p:nvSpPr>
        <p:spPr>
          <a:xfrm>
            <a:off x="2539504" y="5314379"/>
            <a:ext cx="2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3" y="6252696"/>
            <a:ext cx="1229413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처리결과 코드화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103" idx="3"/>
            <a:endCxn id="97" idx="2"/>
          </p:cNvCxnSpPr>
          <p:nvPr/>
        </p:nvCxnSpPr>
        <p:spPr bwMode="auto">
          <a:xfrm flipV="1">
            <a:off x="3095536" y="6410272"/>
            <a:ext cx="2768675" cy="1202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FEEDBDA-9AE3-4975-BD96-97C67B43438E}"/>
              </a:ext>
            </a:extLst>
          </p:cNvPr>
          <p:cNvSpPr/>
          <p:nvPr/>
        </p:nvSpPr>
        <p:spPr>
          <a:xfrm>
            <a:off x="1866124" y="5558652"/>
            <a:ext cx="1229414" cy="339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방심위 정보 처리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우선순위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최신일자 기준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106" name="직선 화살표 연결선 105"/>
          <p:cNvCxnSpPr>
            <a:stCxn id="105" idx="2"/>
            <a:endCxn id="103" idx="0"/>
          </p:cNvCxnSpPr>
          <p:nvPr/>
        </p:nvCxnSpPr>
        <p:spPr bwMode="auto">
          <a:xfrm flipH="1">
            <a:off x="2480830" y="5897858"/>
            <a:ext cx="1" cy="35483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17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DCAF0D-3A66-8241-F874-F34B7FEBAA0F}"/>
              </a:ext>
            </a:extLst>
          </p:cNvPr>
          <p:cNvGrpSpPr/>
          <p:nvPr/>
        </p:nvGrpSpPr>
        <p:grpSpPr>
          <a:xfrm>
            <a:off x="2406463" y="3203047"/>
            <a:ext cx="2982516" cy="1815616"/>
            <a:chOff x="4782097" y="2799069"/>
            <a:chExt cx="5524100" cy="142780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9A8177-4DB7-30EE-9E39-8F7F0B330BB3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05943B-3E4F-11DA-767F-04FB0344BECD}"/>
                </a:ext>
              </a:extLst>
            </p:cNvPr>
            <p:cNvSpPr txBox="1"/>
            <p:nvPr/>
          </p:nvSpPr>
          <p:spPr>
            <a:xfrm>
              <a:off x="4813863" y="2841642"/>
              <a:ext cx="1618963" cy="1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검색조건 작성</a:t>
              </a:r>
              <a:endParaRPr lang="ko-KR" altLang="en-US" sz="9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804" y="1094167"/>
            <a:ext cx="849009" cy="606539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사용자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PD-STAS-0100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42963"/>
            <a:ext cx="4461337" cy="2512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쇼핑 트렌드 분석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1181190" y="1235677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 시스템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접속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5" name="꺾인 연결선 32">
            <a:extLst>
              <a:ext uri="{FF2B5EF4-FFF2-40B4-BE49-F238E27FC236}">
                <a16:creationId xmlns:a16="http://schemas.microsoft.com/office/drawing/2014/main" id="{FBEAF0AD-2A22-4132-B364-43DBEE3E3B38}"/>
              </a:ext>
            </a:extLst>
          </p:cNvPr>
          <p:cNvCxnSpPr>
            <a:cxnSpLocks/>
            <a:stCxn id="149" idx="2"/>
            <a:endCxn id="174" idx="1"/>
          </p:cNvCxnSpPr>
          <p:nvPr/>
        </p:nvCxnSpPr>
        <p:spPr bwMode="auto">
          <a:xfrm rot="16200000" flipH="1">
            <a:off x="1601514" y="1689692"/>
            <a:ext cx="344476" cy="19252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5933" y="2395422"/>
            <a:ext cx="32412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1870017" y="176917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로그인 페이지 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이동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3"/>
          </p:cNvCxnSpPr>
          <p:nvPr/>
        </p:nvCxnSpPr>
        <p:spPr bwMode="auto">
          <a:xfrm>
            <a:off x="2692965" y="1958195"/>
            <a:ext cx="37681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62E93CFD-192E-47DC-8348-0EE151E5481F}"/>
              </a:ext>
            </a:extLst>
          </p:cNvPr>
          <p:cNvSpPr/>
          <p:nvPr/>
        </p:nvSpPr>
        <p:spPr>
          <a:xfrm>
            <a:off x="4216855" y="1739136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성공 여부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4720CB7-05E1-4C1F-93F5-D6A07AECE73B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4641359" y="2176062"/>
            <a:ext cx="1" cy="3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79E0E39-8D67-4CA7-98DA-EEE2204348BC}"/>
              </a:ext>
            </a:extLst>
          </p:cNvPr>
          <p:cNvSpPr txBox="1"/>
          <p:nvPr/>
        </p:nvSpPr>
        <p:spPr>
          <a:xfrm>
            <a:off x="4601809" y="2195718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8066D5-977B-4E86-A135-BA014DBC54BA}"/>
              </a:ext>
            </a:extLst>
          </p:cNvPr>
          <p:cNvSpPr txBox="1"/>
          <p:nvPr/>
        </p:nvSpPr>
        <p:spPr>
          <a:xfrm>
            <a:off x="5001752" y="1780757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0E046FA-3A5E-52B0-FC5C-D817F3C56595}"/>
              </a:ext>
            </a:extLst>
          </p:cNvPr>
          <p:cNvSpPr txBox="1"/>
          <p:nvPr/>
        </p:nvSpPr>
        <p:spPr>
          <a:xfrm>
            <a:off x="6857436" y="2734947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4229885" y="256023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메인화면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이동</a:t>
            </a: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0A11FEB0-895E-447B-8B78-A2737A3DB8A6}"/>
              </a:ext>
            </a:extLst>
          </p:cNvPr>
          <p:cNvSpPr/>
          <p:nvPr/>
        </p:nvSpPr>
        <p:spPr bwMode="auto">
          <a:xfrm>
            <a:off x="4229885" y="337744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분야별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검색어별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구분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3EFF1E1-88E2-4437-B9DD-94566BF70AA9}"/>
              </a:ext>
            </a:extLst>
          </p:cNvPr>
          <p:cNvCxnSpPr>
            <a:cxnSpLocks/>
            <a:stCxn id="186" idx="2"/>
            <a:endCxn id="195" idx="0"/>
          </p:cNvCxnSpPr>
          <p:nvPr/>
        </p:nvCxnSpPr>
        <p:spPr bwMode="auto">
          <a:xfrm>
            <a:off x="4641359" y="293827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74F20C6-0C16-45CA-A4A4-0DC3E977888B}"/>
              </a:ext>
            </a:extLst>
          </p:cNvPr>
          <p:cNvSpPr txBox="1"/>
          <p:nvPr/>
        </p:nvSpPr>
        <p:spPr>
          <a:xfrm>
            <a:off x="4580499" y="2353210"/>
            <a:ext cx="697627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로그인상태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F52AF3D-C427-4B41-BEE2-85AD5180AA09}"/>
              </a:ext>
            </a:extLst>
          </p:cNvPr>
          <p:cNvCxnSpPr>
            <a:cxnSpLocks/>
            <a:stCxn id="195" idx="2"/>
            <a:endCxn id="14" idx="0"/>
          </p:cNvCxnSpPr>
          <p:nvPr/>
        </p:nvCxnSpPr>
        <p:spPr bwMode="auto">
          <a:xfrm>
            <a:off x="4641359" y="3755484"/>
            <a:ext cx="0" cy="5411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4" name="원통 105">
            <a:extLst>
              <a:ext uri="{FF2B5EF4-FFF2-40B4-BE49-F238E27FC236}">
                <a16:creationId xmlns:a16="http://schemas.microsoft.com/office/drawing/2014/main" id="{F5F984E9-3B24-4F7E-83A9-61B15808326F}"/>
              </a:ext>
            </a:extLst>
          </p:cNvPr>
          <p:cNvSpPr/>
          <p:nvPr/>
        </p:nvSpPr>
        <p:spPr bwMode="auto">
          <a:xfrm>
            <a:off x="2776586" y="4309337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입력정보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B7E64-6225-E2BE-1374-7160F6D4A84A}"/>
              </a:ext>
            </a:extLst>
          </p:cNvPr>
          <p:cNvSpPr txBox="1"/>
          <p:nvPr/>
        </p:nvSpPr>
        <p:spPr>
          <a:xfrm>
            <a:off x="3916637" y="1728560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FFCB6-154F-360C-A5ED-AA81346DF993}"/>
              </a:ext>
            </a:extLst>
          </p:cNvPr>
          <p:cNvSpPr txBox="1"/>
          <p:nvPr/>
        </p:nvSpPr>
        <p:spPr>
          <a:xfrm>
            <a:off x="3203684" y="2215996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79C6A7-2B9F-F0BA-9AC9-873DC97DC4F9}"/>
              </a:ext>
            </a:extLst>
          </p:cNvPr>
          <p:cNvSpPr txBox="1"/>
          <p:nvPr/>
        </p:nvSpPr>
        <p:spPr>
          <a:xfrm>
            <a:off x="7288225" y="2167013"/>
            <a:ext cx="239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Y</a:t>
            </a:r>
            <a:endParaRPr lang="ko-KR" altLang="en-US" sz="8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8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177" idx="3"/>
            <a:endCxn id="174" idx="0"/>
          </p:cNvCxnSpPr>
          <p:nvPr/>
        </p:nvCxnSpPr>
        <p:spPr bwMode="auto">
          <a:xfrm flipH="1" flipV="1">
            <a:off x="2281491" y="1769175"/>
            <a:ext cx="2784373" cy="188424"/>
          </a:xfrm>
          <a:prstGeom prst="bentConnector4">
            <a:avLst>
              <a:gd name="adj1" fmla="val -10662"/>
              <a:gd name="adj2" fmla="val 27728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685E3-0312-4658-86D9-1F1C160B2B00}"/>
              </a:ext>
            </a:extLst>
          </p:cNvPr>
          <p:cNvCxnSpPr/>
          <p:nvPr/>
        </p:nvCxnSpPr>
        <p:spPr>
          <a:xfrm>
            <a:off x="5499831" y="842963"/>
            <a:ext cx="0" cy="631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0">
            <a:extLst>
              <a:ext uri="{FF2B5EF4-FFF2-40B4-BE49-F238E27FC236}">
                <a16:creationId xmlns:a16="http://schemas.microsoft.com/office/drawing/2014/main" id="{892D1CC3-062D-4D68-9E6B-F92E2E26AF53}"/>
              </a:ext>
            </a:extLst>
          </p:cNvPr>
          <p:cNvSpPr txBox="1">
            <a:spLocks/>
          </p:cNvSpPr>
          <p:nvPr/>
        </p:nvSpPr>
        <p:spPr>
          <a:xfrm>
            <a:off x="5499831" y="842963"/>
            <a:ext cx="4986907" cy="251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8126" rtl="0" eaLnBrk="1" latinLnBrk="1" hangingPunct="1">
              <a:lnSpc>
                <a:spcPct val="90000"/>
              </a:lnSpc>
              <a:spcBef>
                <a:spcPts val="1103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04063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126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189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252" indent="0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상품 추천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및 상품 추천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31DC5A98-F655-3E99-6F8D-3E43649DEACF}"/>
              </a:ext>
            </a:extLst>
          </p:cNvPr>
          <p:cNvSpPr/>
          <p:nvPr/>
        </p:nvSpPr>
        <p:spPr>
          <a:xfrm>
            <a:off x="3078126" y="1755735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여부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D578BAC-16B6-7C23-7FFA-6C1B97A1CA46}"/>
              </a:ext>
            </a:extLst>
          </p:cNvPr>
          <p:cNvSpPr/>
          <p:nvPr/>
        </p:nvSpPr>
        <p:spPr bwMode="auto">
          <a:xfrm>
            <a:off x="1870017" y="243144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회원가입 화면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이동</a:t>
            </a:r>
          </a:p>
        </p:txBody>
      </p:sp>
      <p:cxnSp>
        <p:nvCxnSpPr>
          <p:cNvPr id="10" name="꺾인 연결선 32">
            <a:extLst>
              <a:ext uri="{FF2B5EF4-FFF2-40B4-BE49-F238E27FC236}">
                <a16:creationId xmlns:a16="http://schemas.microsoft.com/office/drawing/2014/main" id="{2B4EDE13-0A47-3546-5D73-EF93DE40FAA9}"/>
              </a:ext>
            </a:extLst>
          </p:cNvPr>
          <p:cNvCxnSpPr>
            <a:cxnSpLocks/>
            <a:stCxn id="3" idx="2"/>
            <a:endCxn id="9" idx="3"/>
          </p:cNvCxnSpPr>
          <p:nvPr/>
        </p:nvCxnSpPr>
        <p:spPr bwMode="auto">
          <a:xfrm rot="5400000">
            <a:off x="2883899" y="2001727"/>
            <a:ext cx="427799" cy="809666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9DFF95B-1124-0CD9-D934-36FB3B895B17}"/>
              </a:ext>
            </a:extLst>
          </p:cNvPr>
          <p:cNvSpPr/>
          <p:nvPr/>
        </p:nvSpPr>
        <p:spPr bwMode="auto">
          <a:xfrm>
            <a:off x="4229885" y="429662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기기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성별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연령 선택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127EA0-92B3-BFEF-27CB-16FFFA4A6ABF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641359" y="4674666"/>
            <a:ext cx="3370" cy="5379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077CB0A-9ED8-1294-7659-3132870FDE21}"/>
              </a:ext>
            </a:extLst>
          </p:cNvPr>
          <p:cNvSpPr/>
          <p:nvPr/>
        </p:nvSpPr>
        <p:spPr bwMode="auto">
          <a:xfrm>
            <a:off x="4229885" y="520768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결과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그래프 생성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86FF2F-4510-45DF-E10F-AE68E35010F7}"/>
              </a:ext>
            </a:extLst>
          </p:cNvPr>
          <p:cNvCxnSpPr>
            <a:cxnSpLocks/>
            <a:endCxn id="254" idx="4"/>
          </p:cNvCxnSpPr>
          <p:nvPr/>
        </p:nvCxnSpPr>
        <p:spPr bwMode="auto">
          <a:xfrm flipH="1">
            <a:off x="3630781" y="4481583"/>
            <a:ext cx="59910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꺾인 연결선 32">
            <a:extLst>
              <a:ext uri="{FF2B5EF4-FFF2-40B4-BE49-F238E27FC236}">
                <a16:creationId xmlns:a16="http://schemas.microsoft.com/office/drawing/2014/main" id="{722D1503-A949-7128-92C0-ACDBC074C8E4}"/>
              </a:ext>
            </a:extLst>
          </p:cNvPr>
          <p:cNvCxnSpPr>
            <a:cxnSpLocks/>
            <a:stCxn id="17" idx="2"/>
            <a:endCxn id="231" idx="1"/>
          </p:cNvCxnSpPr>
          <p:nvPr/>
        </p:nvCxnSpPr>
        <p:spPr bwMode="auto">
          <a:xfrm rot="5400000" flipH="1" flipV="1">
            <a:off x="3936805" y="3101446"/>
            <a:ext cx="3188831" cy="1779724"/>
          </a:xfrm>
          <a:prstGeom prst="bentConnector4">
            <a:avLst>
              <a:gd name="adj1" fmla="val -7169"/>
              <a:gd name="adj2" fmla="val 6156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1" name="순서도: 판단 230">
            <a:extLst>
              <a:ext uri="{FF2B5EF4-FFF2-40B4-BE49-F238E27FC236}">
                <a16:creationId xmlns:a16="http://schemas.microsoft.com/office/drawing/2014/main" id="{8A5DB4D3-2546-8108-9181-1FAA99C920CB}"/>
              </a:ext>
            </a:extLst>
          </p:cNvPr>
          <p:cNvSpPr/>
          <p:nvPr/>
        </p:nvSpPr>
        <p:spPr>
          <a:xfrm>
            <a:off x="6421083" y="2178429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비교 대상 여부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20E747C4-53AC-75BF-C59E-2BF0280D7F14}"/>
              </a:ext>
            </a:extLst>
          </p:cNvPr>
          <p:cNvCxnSpPr>
            <a:cxnSpLocks/>
          </p:cNvCxnSpPr>
          <p:nvPr/>
        </p:nvCxnSpPr>
        <p:spPr bwMode="auto">
          <a:xfrm>
            <a:off x="6859190" y="2623084"/>
            <a:ext cx="0" cy="43917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66506646-2784-2801-AE09-1A856A098BBD}"/>
              </a:ext>
            </a:extLst>
          </p:cNvPr>
          <p:cNvSpPr/>
          <p:nvPr/>
        </p:nvSpPr>
        <p:spPr bwMode="auto">
          <a:xfrm>
            <a:off x="6428638" y="3078288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해당 분야 인기상품 조회</a:t>
            </a:r>
          </a:p>
        </p:txBody>
      </p: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1DFF8755-DA00-375A-6836-FC6C52DCBF3D}"/>
              </a:ext>
            </a:extLst>
          </p:cNvPr>
          <p:cNvSpPr/>
          <p:nvPr/>
        </p:nvSpPr>
        <p:spPr bwMode="auto">
          <a:xfrm>
            <a:off x="7581810" y="2206402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검색결과 분야 별 인기상품 조회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32E775F-A16D-D11A-C854-8654EDE07B07}"/>
              </a:ext>
            </a:extLst>
          </p:cNvPr>
          <p:cNvCxnSpPr>
            <a:cxnSpLocks/>
            <a:stCxn id="241" idx="3"/>
            <a:endCxn id="244" idx="1"/>
          </p:cNvCxnSpPr>
          <p:nvPr/>
        </p:nvCxnSpPr>
        <p:spPr bwMode="auto">
          <a:xfrm>
            <a:off x="8404758" y="2395422"/>
            <a:ext cx="311718" cy="103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4" name="순서도: 처리 243">
            <a:extLst>
              <a:ext uri="{FF2B5EF4-FFF2-40B4-BE49-F238E27FC236}">
                <a16:creationId xmlns:a16="http://schemas.microsoft.com/office/drawing/2014/main" id="{8AAF5948-694E-8DAA-01EB-B55A30840BFC}"/>
              </a:ext>
            </a:extLst>
          </p:cNvPr>
          <p:cNvSpPr/>
          <p:nvPr/>
        </p:nvSpPr>
        <p:spPr bwMode="auto">
          <a:xfrm>
            <a:off x="8716476" y="221674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인기상품 추천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47" name="순서도: 처리 246">
            <a:extLst>
              <a:ext uri="{FF2B5EF4-FFF2-40B4-BE49-F238E27FC236}">
                <a16:creationId xmlns:a16="http://schemas.microsoft.com/office/drawing/2014/main" id="{28FF550F-CFF1-E60F-83BE-5097E7A15BBC}"/>
              </a:ext>
            </a:extLst>
          </p:cNvPr>
          <p:cNvSpPr/>
          <p:nvPr/>
        </p:nvSpPr>
        <p:spPr bwMode="auto">
          <a:xfrm>
            <a:off x="6428638" y="378992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인기상품 추천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4AAA6207-1433-FFD4-CFF2-8D6A9C432067}"/>
              </a:ext>
            </a:extLst>
          </p:cNvPr>
          <p:cNvCxnSpPr>
            <a:cxnSpLocks/>
            <a:stCxn id="239" idx="2"/>
            <a:endCxn id="247" idx="0"/>
          </p:cNvCxnSpPr>
          <p:nvPr/>
        </p:nvCxnSpPr>
        <p:spPr bwMode="auto">
          <a:xfrm>
            <a:off x="6840112" y="3456328"/>
            <a:ext cx="0" cy="33359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8375C21-C39F-AF5A-67BD-95B667A95795}"/>
              </a:ext>
            </a:extLst>
          </p:cNvPr>
          <p:cNvSpPr/>
          <p:nvPr/>
        </p:nvSpPr>
        <p:spPr>
          <a:xfrm>
            <a:off x="7815253" y="3760477"/>
            <a:ext cx="849009" cy="436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상품 링크 클릭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F8A8F4-7306-8C23-D7C7-B246BFA4D9BE}"/>
              </a:ext>
            </a:extLst>
          </p:cNvPr>
          <p:cNvCxnSpPr>
            <a:cxnSpLocks/>
            <a:stCxn id="247" idx="3"/>
            <a:endCxn id="34" idx="1"/>
          </p:cNvCxnSpPr>
          <p:nvPr/>
        </p:nvCxnSpPr>
        <p:spPr bwMode="auto">
          <a:xfrm>
            <a:off x="7251586" y="397894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C5FCE9-87FB-0E83-9A04-38AAC545C1E9}"/>
              </a:ext>
            </a:extLst>
          </p:cNvPr>
          <p:cNvCxnSpPr>
            <a:cxnSpLocks/>
            <a:stCxn id="244" idx="2"/>
            <a:endCxn id="34" idx="0"/>
          </p:cNvCxnSpPr>
          <p:nvPr/>
        </p:nvCxnSpPr>
        <p:spPr bwMode="auto">
          <a:xfrm flipH="1">
            <a:off x="8239758" y="2594787"/>
            <a:ext cx="888192" cy="11656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081402-835F-324A-CBC9-612102B6AE67}"/>
              </a:ext>
            </a:extLst>
          </p:cNvPr>
          <p:cNvCxnSpPr>
            <a:cxnSpLocks/>
          </p:cNvCxnSpPr>
          <p:nvPr/>
        </p:nvCxnSpPr>
        <p:spPr bwMode="auto">
          <a:xfrm>
            <a:off x="8664262" y="3978940"/>
            <a:ext cx="563667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원통 105">
            <a:extLst>
              <a:ext uri="{FF2B5EF4-FFF2-40B4-BE49-F238E27FC236}">
                <a16:creationId xmlns:a16="http://schemas.microsoft.com/office/drawing/2014/main" id="{56E1FC53-851D-056D-2198-6462BDE5A441}"/>
              </a:ext>
            </a:extLst>
          </p:cNvPr>
          <p:cNvSpPr/>
          <p:nvPr/>
        </p:nvSpPr>
        <p:spPr bwMode="auto">
          <a:xfrm>
            <a:off x="9222743" y="3820950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상품정보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endCxn id="177" idx="1"/>
          </p:cNvCxnSpPr>
          <p:nvPr/>
        </p:nvCxnSpPr>
        <p:spPr bwMode="auto">
          <a:xfrm flipV="1">
            <a:off x="3916637" y="1957599"/>
            <a:ext cx="300218" cy="5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04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2CF0AFF5-310C-4A02-B13D-0FBC6B87C1DF}"/>
              </a:ext>
            </a:extLst>
          </p:cNvPr>
          <p:cNvGrpSpPr/>
          <p:nvPr/>
        </p:nvGrpSpPr>
        <p:grpSpPr>
          <a:xfrm>
            <a:off x="1695371" y="3634740"/>
            <a:ext cx="3186632" cy="1312688"/>
            <a:chOff x="4782097" y="2799069"/>
            <a:chExt cx="5524100" cy="142780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EB538EB-DC7C-4219-BC5B-6B07959870C9}"/>
                </a:ext>
              </a:extLst>
            </p:cNvPr>
            <p:cNvSpPr/>
            <p:nvPr/>
          </p:nvSpPr>
          <p:spPr>
            <a:xfrm>
              <a:off x="4782097" y="2799069"/>
              <a:ext cx="5524100" cy="1427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4152447-BB88-47DA-B9C2-1CA4E2670325}"/>
                </a:ext>
              </a:extLst>
            </p:cNvPr>
            <p:cNvSpPr txBox="1"/>
            <p:nvPr/>
          </p:nvSpPr>
          <p:spPr>
            <a:xfrm>
              <a:off x="4813862" y="2841642"/>
              <a:ext cx="1426587" cy="23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GPT API</a:t>
              </a:r>
              <a:r>
                <a:rPr lang="ko-KR" altLang="en-US" sz="8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이용</a:t>
              </a:r>
            </a:p>
          </p:txBody>
        </p:sp>
      </p:grp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PD-STAS-0200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D2D80A6-E905-43D4-9CD4-60AC0ADCD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2813" y="862097"/>
            <a:ext cx="9416783" cy="315152"/>
          </a:xfrm>
        </p:spPr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주기별</a:t>
            </a:r>
            <a:r>
              <a:rPr lang="ko-KR" altLang="en-US" dirty="0">
                <a:latin typeface="+mn-ea"/>
                <a:ea typeface="+mn-ea"/>
              </a:rPr>
              <a:t> 트렌드 분석 보고서생성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순서도: 수행의 시작/종료 148">
            <a:extLst>
              <a:ext uri="{FF2B5EF4-FFF2-40B4-BE49-F238E27FC236}">
                <a16:creationId xmlns:a16="http://schemas.microsoft.com/office/drawing/2014/main" id="{9E4C8A23-851F-4A8F-8184-0533B0267607}"/>
              </a:ext>
            </a:extLst>
          </p:cNvPr>
          <p:cNvSpPr/>
          <p:nvPr/>
        </p:nvSpPr>
        <p:spPr bwMode="auto">
          <a:xfrm>
            <a:off x="5245363" y="1379010"/>
            <a:ext cx="992595" cy="378042"/>
          </a:xfrm>
          <a:prstGeom prst="flowChartTerminator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보고서 생성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스케쥴러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실행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D523C5B6-D132-461C-8159-41E91ADB18D1}"/>
              </a:ext>
            </a:extLst>
          </p:cNvPr>
          <p:cNvCxnSpPr>
            <a:cxnSpLocks/>
            <a:stCxn id="151" idx="2"/>
            <a:endCxn id="51" idx="0"/>
          </p:cNvCxnSpPr>
          <p:nvPr/>
        </p:nvCxnSpPr>
        <p:spPr bwMode="auto">
          <a:xfrm>
            <a:off x="5807310" y="5658725"/>
            <a:ext cx="0" cy="26713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5395836" y="528068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보고서 저장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74" name="순서도: 처리 173">
            <a:extLst>
              <a:ext uri="{FF2B5EF4-FFF2-40B4-BE49-F238E27FC236}">
                <a16:creationId xmlns:a16="http://schemas.microsoft.com/office/drawing/2014/main" id="{496B0A5E-2C64-4351-96E0-E28E18980578}"/>
              </a:ext>
            </a:extLst>
          </p:cNvPr>
          <p:cNvSpPr/>
          <p:nvPr/>
        </p:nvSpPr>
        <p:spPr bwMode="auto">
          <a:xfrm>
            <a:off x="2850934" y="2475610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설정 기간 내 </a:t>
            </a:r>
            <a:br>
              <a:rPr lang="en-US" altLang="ko-KR" sz="8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트렌드 분석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E25A1E21-D8AB-412A-847B-D12095A53412}"/>
              </a:ext>
            </a:extLst>
          </p:cNvPr>
          <p:cNvCxnSpPr>
            <a:cxnSpLocks/>
            <a:stCxn id="174" idx="2"/>
            <a:endCxn id="18" idx="0"/>
          </p:cNvCxnSpPr>
          <p:nvPr/>
        </p:nvCxnSpPr>
        <p:spPr bwMode="auto">
          <a:xfrm>
            <a:off x="326240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6" name="순서도: 처리 185">
            <a:extLst>
              <a:ext uri="{FF2B5EF4-FFF2-40B4-BE49-F238E27FC236}">
                <a16:creationId xmlns:a16="http://schemas.microsoft.com/office/drawing/2014/main" id="{946D7F9F-0799-4663-9F92-48FBDCC5BFAA}"/>
              </a:ext>
            </a:extLst>
          </p:cNvPr>
          <p:cNvSpPr/>
          <p:nvPr/>
        </p:nvSpPr>
        <p:spPr bwMode="auto">
          <a:xfrm>
            <a:off x="8004344" y="3123556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정보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요약제시</a:t>
            </a:r>
          </a:p>
        </p:txBody>
      </p:sp>
      <p:sp>
        <p:nvSpPr>
          <p:cNvPr id="102" name="텍스트 개체 틀 14">
            <a:extLst>
              <a:ext uri="{FF2B5EF4-FFF2-40B4-BE49-F238E27FC236}">
                <a16:creationId xmlns:a16="http://schemas.microsoft.com/office/drawing/2014/main" id="{43023BCA-EF27-4DBB-9364-CCBEF9BAC2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3850" y="339725"/>
            <a:ext cx="2871788" cy="3159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트렌드 분석 </a:t>
            </a:r>
            <a:r>
              <a:rPr lang="ko-KR" altLang="en-US" dirty="0" err="1">
                <a:latin typeface="+mn-ea"/>
                <a:ea typeface="+mn-ea"/>
              </a:rPr>
              <a:t>보고서생성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변경 없음</a:t>
            </a:r>
          </a:p>
        </p:txBody>
      </p:sp>
      <p:sp>
        <p:nvSpPr>
          <p:cNvPr id="8" name="원통 105">
            <a:extLst>
              <a:ext uri="{FF2B5EF4-FFF2-40B4-BE49-F238E27FC236}">
                <a16:creationId xmlns:a16="http://schemas.microsoft.com/office/drawing/2014/main" id="{186CF658-7BCE-B3BD-A6EB-C2D8383D4521}"/>
              </a:ext>
            </a:extLst>
          </p:cNvPr>
          <p:cNvSpPr/>
          <p:nvPr/>
        </p:nvSpPr>
        <p:spPr bwMode="auto">
          <a:xfrm>
            <a:off x="7973097" y="2472064"/>
            <a:ext cx="854195" cy="34449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사용자 이용내역 조회</a:t>
            </a:r>
          </a:p>
        </p:txBody>
      </p:sp>
      <p:cxnSp>
        <p:nvCxnSpPr>
          <p:cNvPr id="11" name="꺾인 연결선 32">
            <a:extLst>
              <a:ext uri="{FF2B5EF4-FFF2-40B4-BE49-F238E27FC236}">
                <a16:creationId xmlns:a16="http://schemas.microsoft.com/office/drawing/2014/main" id="{8C36B1BE-B71E-9F1D-4D5E-F92733F447FE}"/>
              </a:ext>
            </a:extLst>
          </p:cNvPr>
          <p:cNvCxnSpPr>
            <a:cxnSpLocks/>
            <a:stCxn id="149" idx="2"/>
            <a:endCxn id="174" idx="0"/>
          </p:cNvCxnSpPr>
          <p:nvPr/>
        </p:nvCxnSpPr>
        <p:spPr bwMode="auto">
          <a:xfrm rot="5400000">
            <a:off x="4142756" y="876705"/>
            <a:ext cx="718558" cy="24792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꺾인 연결선 32">
            <a:extLst>
              <a:ext uri="{FF2B5EF4-FFF2-40B4-BE49-F238E27FC236}">
                <a16:creationId xmlns:a16="http://schemas.microsoft.com/office/drawing/2014/main" id="{ACE7296A-45CB-25FF-148F-9AE80E968080}"/>
              </a:ext>
            </a:extLst>
          </p:cNvPr>
          <p:cNvCxnSpPr>
            <a:cxnSpLocks/>
            <a:stCxn id="149" idx="2"/>
            <a:endCxn id="8" idx="1"/>
          </p:cNvCxnSpPr>
          <p:nvPr/>
        </p:nvCxnSpPr>
        <p:spPr bwMode="auto">
          <a:xfrm rot="16200000" flipH="1">
            <a:off x="6713422" y="785291"/>
            <a:ext cx="715012" cy="26585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2F57D4D-A13B-89BF-EB44-E7277452CDBA}"/>
              </a:ext>
            </a:extLst>
          </p:cNvPr>
          <p:cNvSpPr/>
          <p:nvPr/>
        </p:nvSpPr>
        <p:spPr bwMode="auto">
          <a:xfrm>
            <a:off x="2850934" y="3139245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기간 내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인기트렌드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분석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40E7D-6D08-19B7-B254-2F927228E229}"/>
              </a:ext>
            </a:extLst>
          </p:cNvPr>
          <p:cNvCxnSpPr>
            <a:cxnSpLocks/>
          </p:cNvCxnSpPr>
          <p:nvPr/>
        </p:nvCxnSpPr>
        <p:spPr bwMode="auto">
          <a:xfrm>
            <a:off x="8415818" y="2853650"/>
            <a:ext cx="0" cy="2855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5693572-9D95-647E-6095-934C45AD0D09}"/>
              </a:ext>
            </a:extLst>
          </p:cNvPr>
          <p:cNvSpPr/>
          <p:nvPr/>
        </p:nvSpPr>
        <p:spPr bwMode="auto">
          <a:xfrm>
            <a:off x="2850934" y="3790363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트렌드 변화 원인 분석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E32A4704-849E-2221-61D0-D9C26B4CAE28}"/>
              </a:ext>
            </a:extLst>
          </p:cNvPr>
          <p:cNvSpPr/>
          <p:nvPr/>
        </p:nvSpPr>
        <p:spPr bwMode="auto">
          <a:xfrm>
            <a:off x="2850934" y="4441481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결론 및 전망예측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BB8E3F4C-756A-74A2-149C-60F6288843FD}"/>
              </a:ext>
            </a:extLst>
          </p:cNvPr>
          <p:cNvSpPr/>
          <p:nvPr/>
        </p:nvSpPr>
        <p:spPr bwMode="auto">
          <a:xfrm>
            <a:off x="7841783" y="3733330"/>
            <a:ext cx="1156247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검색키워드</a:t>
            </a:r>
            <a: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방문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카테고리 등 활동 분석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BC1E7CF-C6D3-BFD7-59FB-3A812D8A7089}"/>
              </a:ext>
            </a:extLst>
          </p:cNvPr>
          <p:cNvSpPr/>
          <p:nvPr/>
        </p:nvSpPr>
        <p:spPr bwMode="auto">
          <a:xfrm>
            <a:off x="8004344" y="4426924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상품 추천목록 </a:t>
            </a:r>
            <a:br>
              <a:rPr kumimoji="1" lang="en-US" altLang="ko-KR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31842B-46C0-DCD3-DBAC-910C6E5DA92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 bwMode="auto">
          <a:xfrm>
            <a:off x="3262408" y="3517285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6A2E312E-D6E4-687A-EA15-E1F2CFD65683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3262408" y="4168403"/>
            <a:ext cx="0" cy="27307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D037C8C6-4535-8467-7C8B-ADEB22A50BEB}"/>
              </a:ext>
            </a:extLst>
          </p:cNvPr>
          <p:cNvCxnSpPr>
            <a:cxnSpLocks/>
            <a:stCxn id="186" idx="2"/>
            <a:endCxn id="29" idx="0"/>
          </p:cNvCxnSpPr>
          <p:nvPr/>
        </p:nvCxnSpPr>
        <p:spPr bwMode="auto">
          <a:xfrm>
            <a:off x="8415818" y="3501596"/>
            <a:ext cx="4089" cy="23173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6A63AF72-FF35-DAC9-A629-7AE62DA3043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flipH="1">
            <a:off x="8415818" y="4111370"/>
            <a:ext cx="4089" cy="31555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28" idx="2"/>
            <a:endCxn id="151" idx="0"/>
          </p:cNvCxnSpPr>
          <p:nvPr/>
        </p:nvCxnSpPr>
        <p:spPr bwMode="auto">
          <a:xfrm rot="16200000" flipH="1">
            <a:off x="4304277" y="3777652"/>
            <a:ext cx="461164" cy="254490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32">
            <a:extLst>
              <a:ext uri="{FF2B5EF4-FFF2-40B4-BE49-F238E27FC236}">
                <a16:creationId xmlns:a16="http://schemas.microsoft.com/office/drawing/2014/main" id="{3F54290A-1182-4599-A84B-E540162D747D}"/>
              </a:ext>
            </a:extLst>
          </p:cNvPr>
          <p:cNvCxnSpPr>
            <a:cxnSpLocks/>
            <a:stCxn id="30" idx="2"/>
            <a:endCxn id="151" idx="0"/>
          </p:cNvCxnSpPr>
          <p:nvPr/>
        </p:nvCxnSpPr>
        <p:spPr bwMode="auto">
          <a:xfrm rot="5400000">
            <a:off x="6873704" y="3738570"/>
            <a:ext cx="475721" cy="26085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CD19F8B0-A919-4E6E-8EB1-1560D70D1ED6}"/>
              </a:ext>
            </a:extLst>
          </p:cNvPr>
          <p:cNvSpPr/>
          <p:nvPr/>
        </p:nvSpPr>
        <p:spPr bwMode="auto">
          <a:xfrm>
            <a:off x="5395836" y="5925857"/>
            <a:ext cx="822948" cy="378040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완료 알림 </a:t>
            </a: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메세지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전송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104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PD-STAS-0300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사용자 편의 검색 도우미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775504" y="11463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>
                <a:solidFill>
                  <a:srgbClr val="000000"/>
                </a:solidFill>
                <a:latin typeface="+mn-ea"/>
              </a:rPr>
              <a:t>메인페이지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 접속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73" idx="0"/>
          </p:cNvCxnSpPr>
          <p:nvPr/>
        </p:nvCxnSpPr>
        <p:spPr bwMode="auto">
          <a:xfrm flipH="1">
            <a:off x="1293175" y="1469629"/>
            <a:ext cx="1" cy="74144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2B288BA4-0801-4562-A67E-5F83F9662C07}"/>
              </a:ext>
            </a:extLst>
          </p:cNvPr>
          <p:cNvSpPr/>
          <p:nvPr/>
        </p:nvSpPr>
        <p:spPr bwMode="auto">
          <a:xfrm>
            <a:off x="530854" y="221107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기존 </a:t>
            </a: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이용내역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유무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14FC42-1CA9-4E4E-9757-3200BFCAB49A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670967" y="351779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기존 검색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조회데이터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조회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98B7FF-A6B1-4138-B233-FC675F943F2B}"/>
              </a:ext>
            </a:extLst>
          </p:cNvPr>
          <p:cNvSpPr txBox="1"/>
          <p:nvPr/>
        </p:nvSpPr>
        <p:spPr>
          <a:xfrm>
            <a:off x="1379472" y="302908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1CE698-ECAE-47A7-B4B0-2C7BC4F7C24F}"/>
              </a:ext>
            </a:extLst>
          </p:cNvPr>
          <p:cNvSpPr txBox="1"/>
          <p:nvPr/>
        </p:nvSpPr>
        <p:spPr>
          <a:xfrm>
            <a:off x="2278302" y="2202163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endCxn id="62" idx="0"/>
          </p:cNvCxnSpPr>
          <p:nvPr/>
        </p:nvCxnSpPr>
        <p:spPr bwMode="auto">
          <a:xfrm flipH="1">
            <a:off x="1293174" y="2786609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</p:cNvCxnSpPr>
          <p:nvPr/>
        </p:nvCxnSpPr>
        <p:spPr bwMode="auto">
          <a:xfrm flipH="1">
            <a:off x="1293174" y="4011829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670967" y="474301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조회된 데이터 기반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상품추천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 flipV="1">
            <a:off x="2055495" y="2498841"/>
            <a:ext cx="76232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2822722" y="2251821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 정보 기반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상품추천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2C660E8E-1024-A5D7-829B-423457D4F8F5}"/>
              </a:ext>
            </a:extLst>
          </p:cNvPr>
          <p:cNvSpPr/>
          <p:nvPr/>
        </p:nvSpPr>
        <p:spPr bwMode="auto">
          <a:xfrm>
            <a:off x="5052449" y="11463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검색결과 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건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095F916F-6775-ED13-13FC-8F786756FADB}"/>
              </a:ext>
            </a:extLst>
          </p:cNvPr>
          <p:cNvSpPr/>
          <p:nvPr/>
        </p:nvSpPr>
        <p:spPr bwMode="auto">
          <a:xfrm>
            <a:off x="4807799" y="2211075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solidFill>
                  <a:srgbClr val="000000"/>
                </a:solidFill>
                <a:latin typeface="+mn-ea"/>
              </a:rPr>
              <a:t>오탈자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유무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669FEB-9EC9-AD0E-4DC2-3E22117E5E0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129" y="1469629"/>
            <a:ext cx="1" cy="74144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9311DA-5D90-423B-1FE2-D82A4F0F477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129" y="2796874"/>
            <a:ext cx="2" cy="7311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A5E3F98-92A2-328A-D276-31E548D05C0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2440" y="2501844"/>
            <a:ext cx="76232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8D707C-9F16-6A16-7254-48BCD694301A}"/>
              </a:ext>
            </a:extLst>
          </p:cNvPr>
          <p:cNvSpPr txBox="1"/>
          <p:nvPr/>
        </p:nvSpPr>
        <p:spPr>
          <a:xfrm>
            <a:off x="5742819" y="302908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53FCC-254B-19DF-ACE2-3B2FA4C88A78}"/>
              </a:ext>
            </a:extLst>
          </p:cNvPr>
          <p:cNvSpPr txBox="1"/>
          <p:nvPr/>
        </p:nvSpPr>
        <p:spPr>
          <a:xfrm>
            <a:off x="6540049" y="2202163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2BA2C-4456-396E-90B5-49E66FDED21C}"/>
              </a:ext>
            </a:extLst>
          </p:cNvPr>
          <p:cNvSpPr/>
          <p:nvPr/>
        </p:nvSpPr>
        <p:spPr>
          <a:xfrm>
            <a:off x="4961922" y="351779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오탈자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수정 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검색어 추천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37A335-0D1E-C6EC-3771-E75163F78353}"/>
              </a:ext>
            </a:extLst>
          </p:cNvPr>
          <p:cNvSpPr/>
          <p:nvPr/>
        </p:nvSpPr>
        <p:spPr>
          <a:xfrm>
            <a:off x="7093993" y="2251821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추천검색어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제안</a:t>
            </a:r>
          </a:p>
        </p:txBody>
      </p:sp>
    </p:spTree>
    <p:extLst>
      <p:ext uri="{BB962C8B-B14F-4D97-AF65-F5344CB8AC3E}">
        <p14:creationId xmlns:p14="http://schemas.microsoft.com/office/powerpoint/2010/main" val="344415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쇼핑 트렌드 분석 시스템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PD-STAS-0300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사용자 편의 검색 도우미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645964" y="1032061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중복검사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 bwMode="auto">
          <a:xfrm>
            <a:off x="1163636" y="1355329"/>
            <a:ext cx="0" cy="27922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E777EA5-8EE8-4B6F-8DAB-4605A37B36FD}"/>
              </a:ext>
            </a:extLst>
          </p:cNvPr>
          <p:cNvGraphicFramePr>
            <a:graphicFrameLocks noGrp="1"/>
          </p:cNvGraphicFramePr>
          <p:nvPr/>
        </p:nvGraphicFramePr>
        <p:xfrm>
          <a:off x="4062682" y="5253895"/>
          <a:ext cx="3078920" cy="177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95">
                  <a:extLst>
                    <a:ext uri="{9D8B030D-6E8A-4147-A177-3AD203B41FA5}">
                      <a16:colId xmlns:a16="http://schemas.microsoft.com/office/drawing/2014/main" val="366661999"/>
                    </a:ext>
                  </a:extLst>
                </a:gridCol>
                <a:gridCol w="661047">
                  <a:extLst>
                    <a:ext uri="{9D8B030D-6E8A-4147-A177-3AD203B41FA5}">
                      <a16:colId xmlns:a16="http://schemas.microsoft.com/office/drawing/2014/main" val="3884922693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1657151991"/>
                    </a:ext>
                  </a:extLst>
                </a:gridCol>
                <a:gridCol w="1069263">
                  <a:extLst>
                    <a:ext uri="{9D8B030D-6E8A-4147-A177-3AD203B41FA5}">
                      <a16:colId xmlns:a16="http://schemas.microsoft.com/office/drawing/2014/main" val="28876051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68242946"/>
                    </a:ext>
                  </a:extLst>
                </a:gridCol>
              </a:tblGrid>
              <a:tr h="263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처리결과</a:t>
                      </a: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처리결과상세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중복구분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64387"/>
                  </a:ext>
                </a:extLst>
              </a:tr>
              <a:tr h="2860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처리완료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(4000)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(4310)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72309"/>
                  </a:ext>
                </a:extLst>
              </a:tr>
              <a:tr h="28605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이용해지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(4320)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770234"/>
                  </a:ext>
                </a:extLst>
              </a:tr>
              <a:tr h="407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자체종결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(4400)</a:t>
                      </a: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접속불가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방심위차단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기차단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(4411)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04008"/>
                  </a:ext>
                </a:extLst>
              </a:tr>
              <a:tr h="215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심의의뢰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(4300)</a:t>
                      </a:r>
                      <a:endParaRPr lang="ko-KR" altLang="en-US" dirty="0"/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4340(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심의중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01672"/>
                  </a:ext>
                </a:extLst>
              </a:tr>
              <a:tr h="21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(1000)</a:t>
                      </a: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80201" marR="80201" marT="40100" marB="40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76888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598B7FF-A6B1-4138-B233-FC675F943F2B}"/>
              </a:ext>
            </a:extLst>
          </p:cNvPr>
          <p:cNvSpPr txBox="1"/>
          <p:nvPr/>
        </p:nvSpPr>
        <p:spPr>
          <a:xfrm>
            <a:off x="846688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0DEFF2-FEF6-4D3F-A1BD-78D039C79243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 bwMode="auto">
          <a:xfrm flipH="1">
            <a:off x="1054156" y="3680565"/>
            <a:ext cx="8514" cy="3422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EA3F67-56C2-4549-9150-B1F64A94F653}"/>
              </a:ext>
            </a:extLst>
          </p:cNvPr>
          <p:cNvSpPr/>
          <p:nvPr/>
        </p:nvSpPr>
        <p:spPr>
          <a:xfrm>
            <a:off x="440463" y="2282110"/>
            <a:ext cx="1244413" cy="4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사이트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URL 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소문자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5A9242-66AC-433F-8D29-5B139C02D887}"/>
              </a:ext>
            </a:extLst>
          </p:cNvPr>
          <p:cNvSpPr txBox="1"/>
          <p:nvPr/>
        </p:nvSpPr>
        <p:spPr>
          <a:xfrm>
            <a:off x="1642677" y="1563424"/>
            <a:ext cx="1808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중복검사대상 </a:t>
            </a:r>
            <a:r>
              <a:rPr lang="en-US" altLang="ko-KR" sz="800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2B288BA4-0801-4562-A67E-5F83F9662C07}"/>
              </a:ext>
            </a:extLst>
          </p:cNvPr>
          <p:cNvSpPr/>
          <p:nvPr/>
        </p:nvSpPr>
        <p:spPr bwMode="auto">
          <a:xfrm>
            <a:off x="300349" y="3105031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https:// http://</a:t>
            </a: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프로토콜 여부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F29A2D7-29D6-4A58-8E1E-C0C89FCE60DF}"/>
              </a:ext>
            </a:extLst>
          </p:cNvPr>
          <p:cNvCxnSpPr>
            <a:cxnSpLocks/>
            <a:stCxn id="60" idx="2"/>
            <a:endCxn id="73" idx="0"/>
          </p:cNvCxnSpPr>
          <p:nvPr/>
        </p:nvCxnSpPr>
        <p:spPr bwMode="auto">
          <a:xfrm>
            <a:off x="1062670" y="2776149"/>
            <a:ext cx="0" cy="3288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1CE698-ECAE-47A7-B4B0-2C7BC4F7C24F}"/>
              </a:ext>
            </a:extLst>
          </p:cNvPr>
          <p:cNvSpPr txBox="1"/>
          <p:nvPr/>
        </p:nvSpPr>
        <p:spPr>
          <a:xfrm>
            <a:off x="1763264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E705AC-7B3D-45DA-AAD8-72D0A398214E}"/>
              </a:ext>
            </a:extLst>
          </p:cNvPr>
          <p:cNvSpPr/>
          <p:nvPr/>
        </p:nvSpPr>
        <p:spPr>
          <a:xfrm>
            <a:off x="431949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프로토콜 제거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247ADF6-A612-47E6-82A2-71DB4F85CC56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 bwMode="auto">
          <a:xfrm flipV="1">
            <a:off x="1824990" y="3391479"/>
            <a:ext cx="745758" cy="131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8EB672B7-9A6A-4B52-ABC9-8E7CFFAB5EBE}"/>
              </a:ext>
            </a:extLst>
          </p:cNvPr>
          <p:cNvSpPr/>
          <p:nvPr/>
        </p:nvSpPr>
        <p:spPr bwMode="auto">
          <a:xfrm>
            <a:off x="2570748" y="310371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www.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 존재 </a:t>
            </a:r>
            <a:endParaRPr kumimoji="1" lang="en-US" altLang="ko-KR" sz="800" dirty="0">
              <a:solidFill>
                <a:srgbClr val="000000"/>
              </a:solidFill>
              <a:latin typeface="+mn-ea"/>
            </a:endParaRP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여부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32663E-2767-47D5-B850-E54FCDF9BE03}"/>
              </a:ext>
            </a:extLst>
          </p:cNvPr>
          <p:cNvSpPr txBox="1"/>
          <p:nvPr/>
        </p:nvSpPr>
        <p:spPr>
          <a:xfrm>
            <a:off x="3115891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9225CBF-1566-432B-8C14-099B6DEFD17C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 bwMode="auto">
          <a:xfrm flipH="1">
            <a:off x="3333005" y="3679246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89EB107-B53D-4249-8755-BF77E41C7BCA}"/>
              </a:ext>
            </a:extLst>
          </p:cNvPr>
          <p:cNvSpPr txBox="1"/>
          <p:nvPr/>
        </p:nvSpPr>
        <p:spPr>
          <a:xfrm>
            <a:off x="4032467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E4E973-A18E-40D1-A3D3-582E372ADEBD}"/>
              </a:ext>
            </a:extLst>
          </p:cNvPr>
          <p:cNvCxnSpPr>
            <a:cxnSpLocks/>
            <a:stCxn id="79" idx="3"/>
            <a:endCxn id="92" idx="1"/>
          </p:cNvCxnSpPr>
          <p:nvPr/>
        </p:nvCxnSpPr>
        <p:spPr bwMode="auto">
          <a:xfrm>
            <a:off x="4095389" y="3391479"/>
            <a:ext cx="74449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F99B3A5-E613-44AA-A38C-39D10AAB9779}"/>
              </a:ext>
            </a:extLst>
          </p:cNvPr>
          <p:cNvSpPr/>
          <p:nvPr/>
        </p:nvSpPr>
        <p:spPr>
          <a:xfrm>
            <a:off x="2710798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www.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8C2EA41C-D6D1-482D-9703-E2C2E0D213E6}"/>
              </a:ext>
            </a:extLst>
          </p:cNvPr>
          <p:cNvSpPr/>
          <p:nvPr/>
        </p:nvSpPr>
        <p:spPr bwMode="auto">
          <a:xfrm>
            <a:off x="4839887" y="3103712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단축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해당 여부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6E3A4E-1E53-4B3B-B334-8DEA3D259A1D}"/>
              </a:ext>
            </a:extLst>
          </p:cNvPr>
          <p:cNvSpPr txBox="1"/>
          <p:nvPr/>
        </p:nvSpPr>
        <p:spPr>
          <a:xfrm>
            <a:off x="5385030" y="36513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F851C1C-B8C2-4F37-879A-45047B205B52}"/>
              </a:ext>
            </a:extLst>
          </p:cNvPr>
          <p:cNvCxnSpPr>
            <a:cxnSpLocks/>
            <a:stCxn id="92" idx="2"/>
            <a:endCxn id="97" idx="0"/>
          </p:cNvCxnSpPr>
          <p:nvPr/>
        </p:nvCxnSpPr>
        <p:spPr bwMode="auto">
          <a:xfrm flipH="1">
            <a:off x="5602144" y="3679246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0C6C26-75AA-4529-B40C-CC849041E91F}"/>
              </a:ext>
            </a:extLst>
          </p:cNvPr>
          <p:cNvSpPr txBox="1"/>
          <p:nvPr/>
        </p:nvSpPr>
        <p:spPr>
          <a:xfrm>
            <a:off x="6301606" y="317808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37150E3-A2D2-4D7B-9CC1-FA48A096A49B}"/>
              </a:ext>
            </a:extLst>
          </p:cNvPr>
          <p:cNvSpPr/>
          <p:nvPr/>
        </p:nvSpPr>
        <p:spPr>
          <a:xfrm>
            <a:off x="4979937" y="4022808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해쉬값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제거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F84CAC0-DF7D-4BD3-A969-4A72455772A8}"/>
              </a:ext>
            </a:extLst>
          </p:cNvPr>
          <p:cNvCxnSpPr>
            <a:cxnSpLocks/>
            <a:stCxn id="77" idx="2"/>
            <a:endCxn id="79" idx="1"/>
          </p:cNvCxnSpPr>
          <p:nvPr/>
        </p:nvCxnSpPr>
        <p:spPr bwMode="auto">
          <a:xfrm rot="5400000" flipH="1" flipV="1">
            <a:off x="1257517" y="3188118"/>
            <a:ext cx="1109870" cy="1516592"/>
          </a:xfrm>
          <a:prstGeom prst="bentConnector4">
            <a:avLst>
              <a:gd name="adj1" fmla="val -36903"/>
              <a:gd name="adj2" fmla="val 705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A4C27BB-E108-4052-9B0E-4EAAA9D9D7E5}"/>
              </a:ext>
            </a:extLst>
          </p:cNvPr>
          <p:cNvCxnSpPr>
            <a:cxnSpLocks/>
            <a:stCxn id="89" idx="2"/>
            <a:endCxn id="92" idx="1"/>
          </p:cNvCxnSpPr>
          <p:nvPr/>
        </p:nvCxnSpPr>
        <p:spPr bwMode="auto">
          <a:xfrm rot="5400000" flipH="1" flipV="1">
            <a:off x="3531511" y="3192973"/>
            <a:ext cx="1109870" cy="1506882"/>
          </a:xfrm>
          <a:prstGeom prst="bentConnector4">
            <a:avLst>
              <a:gd name="adj1" fmla="val -38619"/>
              <a:gd name="adj2" fmla="val 70645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E62F89C-6064-4B84-B904-5089CB630037}"/>
              </a:ext>
            </a:extLst>
          </p:cNvPr>
          <p:cNvCxnSpPr>
            <a:cxnSpLocks/>
            <a:stCxn id="97" idx="2"/>
            <a:endCxn id="174" idx="2"/>
          </p:cNvCxnSpPr>
          <p:nvPr/>
        </p:nvCxnSpPr>
        <p:spPr bwMode="auto">
          <a:xfrm rot="5400000" flipH="1" flipV="1">
            <a:off x="5651107" y="2836310"/>
            <a:ext cx="1616076" cy="1714002"/>
          </a:xfrm>
          <a:prstGeom prst="bentConnector3">
            <a:avLst>
              <a:gd name="adj1" fmla="val -2614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원통 105">
            <a:extLst>
              <a:ext uri="{FF2B5EF4-FFF2-40B4-BE49-F238E27FC236}">
                <a16:creationId xmlns:a16="http://schemas.microsoft.com/office/drawing/2014/main" id="{A5A642FA-9E0E-4167-B8B7-B9D93931841D}"/>
              </a:ext>
            </a:extLst>
          </p:cNvPr>
          <p:cNvSpPr/>
          <p:nvPr/>
        </p:nvSpPr>
        <p:spPr bwMode="auto">
          <a:xfrm>
            <a:off x="6905399" y="1564652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신고</a:t>
            </a:r>
            <a:r>
              <a:rPr kumimoji="1" lang="ko-KR" altLang="en-US" sz="800" b="1" dirty="0">
                <a:solidFill>
                  <a:srgbClr val="000000"/>
                </a:solidFill>
                <a:latin typeface="+mn-ea"/>
              </a:rPr>
              <a:t>사이트</a:t>
            </a:r>
            <a:endParaRPr kumimoji="1" lang="en-US" altLang="ko-KR" sz="800" b="1" dirty="0">
              <a:solidFill>
                <a:srgbClr val="000000"/>
              </a:solidFill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마스터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A82D37-248A-4009-8C61-95B9F0A693F2}"/>
              </a:ext>
            </a:extLst>
          </p:cNvPr>
          <p:cNvSpPr txBox="1"/>
          <p:nvPr/>
        </p:nvSpPr>
        <p:spPr>
          <a:xfrm>
            <a:off x="6449038" y="3146315"/>
            <a:ext cx="978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“</a:t>
            </a:r>
            <a:r>
              <a:rPr lang="ko-KR" altLang="en-US" sz="800" b="1" dirty="0">
                <a:latin typeface="+mn-ea"/>
              </a:rPr>
              <a:t>변환완료 </a:t>
            </a:r>
            <a:r>
              <a:rPr lang="en-US" altLang="ko-KR" sz="800" b="1" dirty="0">
                <a:latin typeface="+mn-ea"/>
              </a:rPr>
              <a:t>URL”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9299C4-ECDC-40C6-A0FC-487201DEADE1}"/>
              </a:ext>
            </a:extLst>
          </p:cNvPr>
          <p:cNvSpPr txBox="1"/>
          <p:nvPr/>
        </p:nvSpPr>
        <p:spPr>
          <a:xfrm>
            <a:off x="7316145" y="2067465"/>
            <a:ext cx="158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사이트사건 중 </a:t>
            </a:r>
            <a:endParaRPr lang="en-US" altLang="ko-KR" sz="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변환완료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URL”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과 일치하는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사이트 중복 확인  </a:t>
            </a: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URL” 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추출</a:t>
            </a:r>
          </a:p>
        </p:txBody>
      </p:sp>
      <p:sp>
        <p:nvSpPr>
          <p:cNvPr id="138" name="원통 105">
            <a:extLst>
              <a:ext uri="{FF2B5EF4-FFF2-40B4-BE49-F238E27FC236}">
                <a16:creationId xmlns:a16="http://schemas.microsoft.com/office/drawing/2014/main" id="{679B4825-5981-4745-A1C5-B51E64804C67}"/>
              </a:ext>
            </a:extLst>
          </p:cNvPr>
          <p:cNvSpPr/>
          <p:nvPr/>
        </p:nvSpPr>
        <p:spPr bwMode="auto">
          <a:xfrm>
            <a:off x="5190669" y="1563424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중복 </a:t>
            </a: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전처리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제외 목록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1FA3E7B-35B2-489D-9842-9B4E16EBB800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 bwMode="auto">
          <a:xfrm>
            <a:off x="5602143" y="2066598"/>
            <a:ext cx="0" cy="39359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순서도: 데이터 144">
            <a:extLst>
              <a:ext uri="{FF2B5EF4-FFF2-40B4-BE49-F238E27FC236}">
                <a16:creationId xmlns:a16="http://schemas.microsoft.com/office/drawing/2014/main" id="{1C632987-AE52-427D-B142-65E38BE1CA24}"/>
              </a:ext>
            </a:extLst>
          </p:cNvPr>
          <p:cNvSpPr/>
          <p:nvPr/>
        </p:nvSpPr>
        <p:spPr>
          <a:xfrm>
            <a:off x="5054736" y="2460188"/>
            <a:ext cx="1094813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단축</a:t>
            </a:r>
            <a:r>
              <a:rPr lang="en-US" altLang="ko-KR" sz="800" b="1" dirty="0">
                <a:latin typeface="+mn-ea"/>
              </a:rPr>
              <a:t>URL</a:t>
            </a:r>
            <a:r>
              <a:rPr lang="ko-KR" altLang="en-US" sz="800" b="1" dirty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CFE2D96-024E-4402-99FF-F4F59C0D0B7E}"/>
              </a:ext>
            </a:extLst>
          </p:cNvPr>
          <p:cNvCxnSpPr>
            <a:cxnSpLocks/>
            <a:stCxn id="145" idx="4"/>
          </p:cNvCxnSpPr>
          <p:nvPr/>
        </p:nvCxnSpPr>
        <p:spPr bwMode="auto">
          <a:xfrm>
            <a:off x="5602143" y="2775340"/>
            <a:ext cx="64" cy="34739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9A5C21B-B9B1-43FA-A818-0E36BD184D96}"/>
              </a:ext>
            </a:extLst>
          </p:cNvPr>
          <p:cNvSpPr/>
          <p:nvPr/>
        </p:nvSpPr>
        <p:spPr>
          <a:xfrm>
            <a:off x="6693939" y="2491683"/>
            <a:ext cx="1244413" cy="39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일치하는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URL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추출</a:t>
            </a:r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875BEF7F-3E79-4941-A04F-6E686FC41532}"/>
              </a:ext>
            </a:extLst>
          </p:cNvPr>
          <p:cNvCxnSpPr>
            <a:cxnSpLocks/>
            <a:stCxn id="92" idx="3"/>
            <a:endCxn id="174" idx="2"/>
          </p:cNvCxnSpPr>
          <p:nvPr/>
        </p:nvCxnSpPr>
        <p:spPr bwMode="auto">
          <a:xfrm flipV="1">
            <a:off x="6364528" y="2885273"/>
            <a:ext cx="951618" cy="50620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12A87C7E-A0FD-405E-ACB8-A4F1BB0563B6}"/>
              </a:ext>
            </a:extLst>
          </p:cNvPr>
          <p:cNvCxnSpPr>
            <a:cxnSpLocks/>
            <a:stCxn id="116" idx="3"/>
            <a:endCxn id="174" idx="0"/>
          </p:cNvCxnSpPr>
          <p:nvPr/>
        </p:nvCxnSpPr>
        <p:spPr bwMode="auto">
          <a:xfrm flipH="1">
            <a:off x="7316146" y="2067826"/>
            <a:ext cx="727" cy="42385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6" name="다이아몬드 195">
            <a:extLst>
              <a:ext uri="{FF2B5EF4-FFF2-40B4-BE49-F238E27FC236}">
                <a16:creationId xmlns:a16="http://schemas.microsoft.com/office/drawing/2014/main" id="{CC95F5A8-5C64-48AF-BA6F-EB0C8965B46F}"/>
              </a:ext>
            </a:extLst>
          </p:cNvPr>
          <p:cNvSpPr/>
          <p:nvPr/>
        </p:nvSpPr>
        <p:spPr bwMode="auto">
          <a:xfrm>
            <a:off x="8121311" y="3030447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일치하는 </a:t>
            </a:r>
            <a:r>
              <a:rPr kumimoji="1" lang="en-US" altLang="ko-KR" sz="792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92" dirty="0">
                <a:solidFill>
                  <a:srgbClr val="000000"/>
                </a:solidFill>
                <a:latin typeface="+mn-ea"/>
              </a:rPr>
              <a:t>있나</a:t>
            </a:r>
            <a:r>
              <a:rPr kumimoji="1" lang="en-US" altLang="ko-KR" sz="792" dirty="0">
                <a:solidFill>
                  <a:srgbClr val="000000"/>
                </a:solidFill>
                <a:latin typeface="+mn-ea"/>
              </a:rPr>
              <a:t>?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E5A578C-C3C1-40B2-B1C1-21DAD252B08D}"/>
              </a:ext>
            </a:extLst>
          </p:cNvPr>
          <p:cNvSpPr txBox="1"/>
          <p:nvPr/>
        </p:nvSpPr>
        <p:spPr>
          <a:xfrm>
            <a:off x="9609490" y="3076251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0AEC5AE3-EB6F-45DE-BE7C-D6FCF76E70FE}"/>
              </a:ext>
            </a:extLst>
          </p:cNvPr>
          <p:cNvCxnSpPr>
            <a:cxnSpLocks/>
            <a:stCxn id="196" idx="2"/>
            <a:endCxn id="209" idx="0"/>
          </p:cNvCxnSpPr>
          <p:nvPr/>
        </p:nvCxnSpPr>
        <p:spPr bwMode="auto">
          <a:xfrm flipH="1">
            <a:off x="8877990" y="3605981"/>
            <a:ext cx="5642" cy="3887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04CC0CA-E629-4921-97E2-A861AED691C3}"/>
              </a:ext>
            </a:extLst>
          </p:cNvPr>
          <p:cNvSpPr txBox="1"/>
          <p:nvPr/>
        </p:nvSpPr>
        <p:spPr>
          <a:xfrm>
            <a:off x="8650238" y="3618764"/>
            <a:ext cx="43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7B0D887D-37A8-44D6-A7D5-FCDBC0A78590}"/>
              </a:ext>
            </a:extLst>
          </p:cNvPr>
          <p:cNvCxnSpPr>
            <a:cxnSpLocks/>
            <a:stCxn id="196" idx="3"/>
            <a:endCxn id="214" idx="5"/>
          </p:cNvCxnSpPr>
          <p:nvPr/>
        </p:nvCxnSpPr>
        <p:spPr bwMode="auto">
          <a:xfrm flipH="1">
            <a:off x="9295960" y="3318214"/>
            <a:ext cx="349992" cy="2702351"/>
          </a:xfrm>
          <a:prstGeom prst="bentConnector3">
            <a:avLst>
              <a:gd name="adj1" fmla="val -6531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7028B474-2BDD-4263-8851-53B24FDC3F58}"/>
              </a:ext>
            </a:extLst>
          </p:cNvPr>
          <p:cNvCxnSpPr>
            <a:cxnSpLocks/>
            <a:stCxn id="174" idx="3"/>
            <a:endCxn id="196" idx="0"/>
          </p:cNvCxnSpPr>
          <p:nvPr/>
        </p:nvCxnSpPr>
        <p:spPr bwMode="auto">
          <a:xfrm>
            <a:off x="7938352" y="2688478"/>
            <a:ext cx="945280" cy="34196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D76CA97-FCBA-447C-8087-4AE809E48D81}"/>
              </a:ext>
            </a:extLst>
          </p:cNvPr>
          <p:cNvSpPr/>
          <p:nvPr/>
        </p:nvSpPr>
        <p:spPr>
          <a:xfrm>
            <a:off x="8255783" y="3994734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중복 순위 높은 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접수번호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추출</a:t>
            </a:r>
          </a:p>
        </p:txBody>
      </p:sp>
      <p:sp>
        <p:nvSpPr>
          <p:cNvPr id="214" name="순서도: 데이터 213">
            <a:extLst>
              <a:ext uri="{FF2B5EF4-FFF2-40B4-BE49-F238E27FC236}">
                <a16:creationId xmlns:a16="http://schemas.microsoft.com/office/drawing/2014/main" id="{50C88743-78CF-4687-9F29-5CDE4A6D604D}"/>
              </a:ext>
            </a:extLst>
          </p:cNvPr>
          <p:cNvSpPr/>
          <p:nvPr/>
        </p:nvSpPr>
        <p:spPr>
          <a:xfrm>
            <a:off x="8364151" y="5795862"/>
            <a:ext cx="1035343" cy="4494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latin typeface="+mn-ea"/>
              </a:rPr>
              <a:t>중복검사 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결과 값 </a:t>
            </a:r>
            <a:endParaRPr lang="en-US" altLang="ko-KR" sz="800" dirty="0">
              <a:latin typeface="+mn-ea"/>
            </a:endParaRPr>
          </a:p>
        </p:txBody>
      </p:sp>
      <p:sp>
        <p:nvSpPr>
          <p:cNvPr id="215" name="순서도: 수행의 시작/종료 214">
            <a:extLst>
              <a:ext uri="{FF2B5EF4-FFF2-40B4-BE49-F238E27FC236}">
                <a16:creationId xmlns:a16="http://schemas.microsoft.com/office/drawing/2014/main" id="{AA01B349-F6A7-4731-BA28-69041FB87B6D}"/>
              </a:ext>
            </a:extLst>
          </p:cNvPr>
          <p:cNvSpPr/>
          <p:nvPr/>
        </p:nvSpPr>
        <p:spPr bwMode="auto">
          <a:xfrm>
            <a:off x="8360317" y="6492128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중복검사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05E445-AFDE-4E42-8B1D-84CB74522A77}"/>
              </a:ext>
            </a:extLst>
          </p:cNvPr>
          <p:cNvSpPr/>
          <p:nvPr/>
        </p:nvSpPr>
        <p:spPr>
          <a:xfrm>
            <a:off x="7706912" y="4588814"/>
            <a:ext cx="1319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사이트 중복여부 </a:t>
            </a:r>
            <a:r>
              <a:rPr lang="en-US" altLang="ko-KR" sz="800" b="1" dirty="0">
                <a:latin typeface="+mn-ea"/>
              </a:rPr>
              <a:t>: Y</a:t>
            </a: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latin typeface="+mn-ea"/>
              </a:rPr>
              <a:t>중복원인 접수번호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, </a:t>
            </a:r>
            <a:r>
              <a:rPr lang="ko-KR" altLang="en-US" sz="800" dirty="0">
                <a:latin typeface="+mn-ea"/>
              </a:rPr>
              <a:t>중복구분 코드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변환완료 </a:t>
            </a:r>
            <a:r>
              <a:rPr lang="en-US" altLang="ko-KR" sz="800" dirty="0">
                <a:latin typeface="+mn-ea"/>
              </a:rPr>
              <a:t>URL</a:t>
            </a:r>
            <a:endParaRPr lang="en-US" altLang="ko-KR" sz="800" b="1" dirty="0">
              <a:latin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FC4D409-A4F3-4E0E-A7B0-9ADF639442C8}"/>
              </a:ext>
            </a:extLst>
          </p:cNvPr>
          <p:cNvCxnSpPr>
            <a:cxnSpLocks/>
            <a:stCxn id="209" idx="2"/>
            <a:endCxn id="214" idx="1"/>
          </p:cNvCxnSpPr>
          <p:nvPr/>
        </p:nvCxnSpPr>
        <p:spPr bwMode="auto">
          <a:xfrm>
            <a:off x="8877990" y="4473275"/>
            <a:ext cx="3833" cy="132258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3E05B2B-AFA5-40DC-9025-F66F7C95C60E}"/>
              </a:ext>
            </a:extLst>
          </p:cNvPr>
          <p:cNvCxnSpPr>
            <a:cxnSpLocks/>
            <a:stCxn id="214" idx="4"/>
            <a:endCxn id="215" idx="0"/>
          </p:cNvCxnSpPr>
          <p:nvPr/>
        </p:nvCxnSpPr>
        <p:spPr bwMode="auto">
          <a:xfrm flipH="1">
            <a:off x="8877989" y="6245267"/>
            <a:ext cx="3834" cy="24686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BEC88F-43B0-45CB-A343-EB9027549559}"/>
              </a:ext>
            </a:extLst>
          </p:cNvPr>
          <p:cNvSpPr/>
          <p:nvPr/>
        </p:nvSpPr>
        <p:spPr>
          <a:xfrm>
            <a:off x="9306297" y="5966931"/>
            <a:ext cx="1175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dirty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사이트 중복여부 </a:t>
            </a:r>
            <a:r>
              <a:rPr lang="en-US" altLang="ko-KR" sz="800" b="1" dirty="0">
                <a:latin typeface="+mn-ea"/>
              </a:rPr>
              <a:t>: N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613733D-C75B-4453-9812-AD19ACBFC636}"/>
              </a:ext>
            </a:extLst>
          </p:cNvPr>
          <p:cNvCxnSpPr>
            <a:cxnSpLocks/>
            <a:stCxn id="40" idx="3"/>
            <a:endCxn id="209" idx="1"/>
          </p:cNvCxnSpPr>
          <p:nvPr/>
        </p:nvCxnSpPr>
        <p:spPr bwMode="auto">
          <a:xfrm flipV="1">
            <a:off x="7141602" y="4234005"/>
            <a:ext cx="1114181" cy="19096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순서도: 데이터 55">
            <a:extLst>
              <a:ext uri="{FF2B5EF4-FFF2-40B4-BE49-F238E27FC236}">
                <a16:creationId xmlns:a16="http://schemas.microsoft.com/office/drawing/2014/main" id="{E9FEE651-A13A-49AD-8286-BB6E768F8F88}"/>
              </a:ext>
            </a:extLst>
          </p:cNvPr>
          <p:cNvSpPr/>
          <p:nvPr/>
        </p:nvSpPr>
        <p:spPr>
          <a:xfrm>
            <a:off x="506748" y="1634554"/>
            <a:ext cx="1094813" cy="3151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중복검사 </a:t>
            </a:r>
            <a:r>
              <a:rPr lang="en-US" altLang="ko-KR" sz="800" b="1" dirty="0">
                <a:latin typeface="+mn-ea"/>
              </a:rPr>
              <a:t>URL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F0B9ED6-BF55-4C4B-87CA-FEE0B0B4F7B0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 bwMode="auto">
          <a:xfrm>
            <a:off x="1054155" y="1949706"/>
            <a:ext cx="8515" cy="3324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14FC42-1CA9-4E4E-9757-3200BFCAB49A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21191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PD-SVLS-0301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5094045-FC4F-427D-BCBF-1ECC8EF0BB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사이트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특수문자 변환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45ADA10E-E944-49C5-8217-50B621187271}"/>
              </a:ext>
            </a:extLst>
          </p:cNvPr>
          <p:cNvSpPr/>
          <p:nvPr/>
        </p:nvSpPr>
        <p:spPr bwMode="auto">
          <a:xfrm>
            <a:off x="1643492" y="1724788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특수문자 변환 시작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F54874-16AC-4F62-916C-2045D1914BFF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 bwMode="auto">
          <a:xfrm flipH="1">
            <a:off x="2161163" y="2048056"/>
            <a:ext cx="1" cy="59112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원통 105">
            <a:extLst>
              <a:ext uri="{FF2B5EF4-FFF2-40B4-BE49-F238E27FC236}">
                <a16:creationId xmlns:a16="http://schemas.microsoft.com/office/drawing/2014/main" id="{84C65C3C-099B-4525-8228-EB0292796AB3}"/>
              </a:ext>
            </a:extLst>
          </p:cNvPr>
          <p:cNvSpPr/>
          <p:nvPr/>
        </p:nvSpPr>
        <p:spPr bwMode="auto">
          <a:xfrm>
            <a:off x="1749689" y="2639178"/>
            <a:ext cx="822948" cy="503174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특수문자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사전</a:t>
            </a:r>
            <a:endParaRPr kumimoji="1" lang="en-US" altLang="ko-KR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7A9323-144F-443B-8CD6-EB7BFBBF1F4D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 bwMode="auto">
          <a:xfrm>
            <a:off x="2161163" y="3142352"/>
            <a:ext cx="634" cy="65540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48FB86-1105-453B-B648-A51EEADB9950}"/>
              </a:ext>
            </a:extLst>
          </p:cNvPr>
          <p:cNvSpPr txBox="1"/>
          <p:nvPr/>
        </p:nvSpPr>
        <p:spPr>
          <a:xfrm>
            <a:off x="1945815" y="434403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C963CE-9844-4B77-A7FE-0AA4565F4D3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flipH="1">
            <a:off x="2153283" y="4373292"/>
            <a:ext cx="8514" cy="3422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5216FF3-0F97-4A58-B619-121DC8E875C0}"/>
              </a:ext>
            </a:extLst>
          </p:cNvPr>
          <p:cNvSpPr/>
          <p:nvPr/>
        </p:nvSpPr>
        <p:spPr bwMode="auto">
          <a:xfrm>
            <a:off x="1399476" y="3797758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순위 처리대상인가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67308-BC33-4CD7-B779-5C360DD9357F}"/>
              </a:ext>
            </a:extLst>
          </p:cNvPr>
          <p:cNvSpPr txBox="1"/>
          <p:nvPr/>
        </p:nvSpPr>
        <p:spPr>
          <a:xfrm>
            <a:off x="2862391" y="38708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1B369A-8496-400C-8C80-BE50302D564C}"/>
              </a:ext>
            </a:extLst>
          </p:cNvPr>
          <p:cNvSpPr/>
          <p:nvPr/>
        </p:nvSpPr>
        <p:spPr>
          <a:xfrm>
            <a:off x="1531076" y="4715535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9EF15A-4733-480F-89DE-4DEDC5DF01BA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 bwMode="auto">
          <a:xfrm flipV="1">
            <a:off x="2924117" y="4084206"/>
            <a:ext cx="745758" cy="131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E83EC26-FC93-40E9-876A-2D8CBB208F96}"/>
              </a:ext>
            </a:extLst>
          </p:cNvPr>
          <p:cNvSpPr/>
          <p:nvPr/>
        </p:nvSpPr>
        <p:spPr bwMode="auto">
          <a:xfrm>
            <a:off x="3669875" y="3796439"/>
            <a:ext cx="1524641" cy="575534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052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ko-KR" altLang="en-US" sz="800" dirty="0">
                <a:solidFill>
                  <a:srgbClr val="000000"/>
                </a:solidFill>
                <a:latin typeface="+mn-ea"/>
              </a:rPr>
              <a:t>순위 처리대상 인가</a:t>
            </a:r>
            <a:r>
              <a:rPr kumimoji="1" lang="en-US" altLang="ko-KR" sz="800" dirty="0"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1E7AC-7D8F-4017-9A9C-768E939946C9}"/>
              </a:ext>
            </a:extLst>
          </p:cNvPr>
          <p:cNvSpPr txBox="1"/>
          <p:nvPr/>
        </p:nvSpPr>
        <p:spPr>
          <a:xfrm>
            <a:off x="4215018" y="4344035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Y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BAE8A0-53D2-4D96-85E0-73A423C1B444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 flipH="1">
            <a:off x="4432132" y="4371973"/>
            <a:ext cx="64" cy="34356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C84B07-A350-43A2-9C57-CF0DC66ACB05}"/>
              </a:ext>
            </a:extLst>
          </p:cNvPr>
          <p:cNvSpPr txBox="1"/>
          <p:nvPr/>
        </p:nvSpPr>
        <p:spPr>
          <a:xfrm>
            <a:off x="5131594" y="3870808"/>
            <a:ext cx="29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5DD86E4-699E-486B-A95B-D704254B3F21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 bwMode="auto">
          <a:xfrm>
            <a:off x="5194516" y="4084206"/>
            <a:ext cx="1064482" cy="1130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FA4F5-1982-4397-B846-9E9E3146FA35}"/>
              </a:ext>
            </a:extLst>
          </p:cNvPr>
          <p:cNvSpPr/>
          <p:nvPr/>
        </p:nvSpPr>
        <p:spPr>
          <a:xfrm>
            <a:off x="3809925" y="4715535"/>
            <a:ext cx="1244413" cy="47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변환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7B4E9BB-8134-4006-8E0C-3F8F4D6D965F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 bwMode="auto">
          <a:xfrm rot="5400000" flipH="1" flipV="1">
            <a:off x="2356644" y="3880845"/>
            <a:ext cx="1109870" cy="1516592"/>
          </a:xfrm>
          <a:prstGeom prst="bentConnector4">
            <a:avLst>
              <a:gd name="adj1" fmla="val -36903"/>
              <a:gd name="adj2" fmla="val 705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298CCE1-A570-4EF4-9FD2-444D1E3BA9B8}"/>
              </a:ext>
            </a:extLst>
          </p:cNvPr>
          <p:cNvCxnSpPr>
            <a:cxnSpLocks/>
            <a:stCxn id="26" idx="2"/>
            <a:endCxn id="30" idx="2"/>
          </p:cNvCxnSpPr>
          <p:nvPr/>
        </p:nvCxnSpPr>
        <p:spPr bwMode="auto">
          <a:xfrm rot="5400000" flipH="1" flipV="1">
            <a:off x="4796282" y="3731361"/>
            <a:ext cx="1098565" cy="1826866"/>
          </a:xfrm>
          <a:prstGeom prst="bentConnector4">
            <a:avLst>
              <a:gd name="adj1" fmla="val -20809"/>
              <a:gd name="adj2" fmla="val 6373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데이터 29">
            <a:extLst>
              <a:ext uri="{FF2B5EF4-FFF2-40B4-BE49-F238E27FC236}">
                <a16:creationId xmlns:a16="http://schemas.microsoft.com/office/drawing/2014/main" id="{D4697ADF-E004-4439-A4BA-129BAB10C2BC}"/>
              </a:ext>
            </a:extLst>
          </p:cNvPr>
          <p:cNvSpPr/>
          <p:nvPr/>
        </p:nvSpPr>
        <p:spPr>
          <a:xfrm>
            <a:off x="6138563" y="3870808"/>
            <a:ext cx="1204347" cy="4494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latin typeface="+mn-ea"/>
              </a:rPr>
              <a:t>사전처리 완료 </a:t>
            </a:r>
            <a:r>
              <a:rPr lang="en-US" altLang="ko-KR" sz="800" dirty="0">
                <a:latin typeface="+mn-ea"/>
              </a:rPr>
              <a:t>URL </a:t>
            </a:r>
            <a:r>
              <a:rPr lang="ko-KR" altLang="en-US" sz="800" dirty="0">
                <a:latin typeface="+mn-ea"/>
              </a:rPr>
              <a:t>출력</a:t>
            </a:r>
            <a:endParaRPr lang="en-US" altLang="ko-KR" sz="800" dirty="0">
              <a:latin typeface="+mn-ea"/>
            </a:endParaRP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FB7559B7-AC30-477C-B4DB-9D5F4CB3785F}"/>
              </a:ext>
            </a:extLst>
          </p:cNvPr>
          <p:cNvSpPr/>
          <p:nvPr/>
        </p:nvSpPr>
        <p:spPr bwMode="auto">
          <a:xfrm>
            <a:off x="7983238" y="3933876"/>
            <a:ext cx="1035343" cy="323268"/>
          </a:xfrm>
          <a:prstGeom prst="flowChartTerminator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사이트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URL</a:t>
            </a:r>
            <a:r>
              <a:rPr lang="ko-KR" altLang="en-US" sz="800" dirty="0">
                <a:solidFill>
                  <a:srgbClr val="000000"/>
                </a:solidFill>
                <a:latin typeface="+mn-ea"/>
              </a:rPr>
              <a:t>특수문자변환 종료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5878487-6EB8-43E1-8BD7-AA009098EA44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 bwMode="auto">
          <a:xfrm flipV="1">
            <a:off x="7222475" y="4095510"/>
            <a:ext cx="760763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21D5F1-6FC8-4FBD-9275-475B5728F08D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52195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PD-SVLS-0400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방송통신심의위원회 심의 신청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814" y="1451662"/>
            <a:ext cx="3800721" cy="2020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감시업무시스템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4C9C8-F67C-4B05-A894-8437BF9B0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389" y="2502365"/>
            <a:ext cx="849009" cy="28085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64514092-8390-48B8-90F6-5005C653665E}"/>
              </a:ext>
            </a:extLst>
          </p:cNvPr>
          <p:cNvSpPr/>
          <p:nvPr/>
        </p:nvSpPr>
        <p:spPr>
          <a:xfrm>
            <a:off x="1314836" y="1758275"/>
            <a:ext cx="770544" cy="2878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CF7D48-03E0-4284-ACD7-964E5EEE4FBC}"/>
              </a:ext>
            </a:extLst>
          </p:cNvPr>
          <p:cNvSpPr/>
          <p:nvPr/>
        </p:nvSpPr>
        <p:spPr>
          <a:xfrm>
            <a:off x="1327782" y="2364341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접수 상태의 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사이트 사건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04DDA8-C47C-40F1-9DF6-C6A535C5AB0D}"/>
              </a:ext>
            </a:extLst>
          </p:cNvPr>
          <p:cNvSpPr/>
          <p:nvPr/>
        </p:nvSpPr>
        <p:spPr>
          <a:xfrm>
            <a:off x="1327782" y="2980024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접수 상태의 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사이트 사건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701A59-FDD8-4104-928E-6182F4D19F19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1700108" y="2046171"/>
            <a:ext cx="0" cy="3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03CD15-C94F-4FDB-8F7F-205011220ACF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700108" y="2661853"/>
            <a:ext cx="0" cy="3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170B5AEA-0DEF-4AD2-A84F-67F8FF7F058D}"/>
              </a:ext>
            </a:extLst>
          </p:cNvPr>
          <p:cNvSpPr/>
          <p:nvPr/>
        </p:nvSpPr>
        <p:spPr bwMode="auto">
          <a:xfrm>
            <a:off x="1133108" y="3838516"/>
            <a:ext cx="1147823" cy="504791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1575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940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89" dirty="0" err="1">
                <a:solidFill>
                  <a:srgbClr val="000000"/>
                </a:solidFill>
                <a:latin typeface="+mn-ea"/>
              </a:rPr>
              <a:t>채증</a:t>
            </a: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 파일</a:t>
            </a:r>
            <a:endParaRPr kumimoji="1" lang="en-US" altLang="ko-KR" sz="789" dirty="0">
              <a:solidFill>
                <a:srgbClr val="000000"/>
              </a:solidFill>
              <a:latin typeface="+mn-ea"/>
            </a:endParaRPr>
          </a:p>
          <a:p>
            <a:pPr algn="ctr" defTabSz="7940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789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ko-KR" altLang="en-US" sz="789" dirty="0">
                <a:solidFill>
                  <a:srgbClr val="000000"/>
                </a:solidFill>
                <a:latin typeface="+mn-ea"/>
              </a:rPr>
              <a:t>건 이상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349B44-BBF0-45D6-B375-CFC01BA613A8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>
            <a:off x="1700108" y="3277536"/>
            <a:ext cx="6912" cy="5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75C1BDB-CCB4-49B8-82D7-690CB7A92161}"/>
              </a:ext>
            </a:extLst>
          </p:cNvPr>
          <p:cNvSpPr/>
          <p:nvPr/>
        </p:nvSpPr>
        <p:spPr>
          <a:xfrm>
            <a:off x="2072433" y="3483119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 err="1">
                <a:solidFill>
                  <a:schemeClr val="tx1"/>
                </a:solidFill>
                <a:latin typeface="+mn-ea"/>
              </a:rPr>
              <a:t>채증</a:t>
            </a:r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 진행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CE2600F-EBD1-4DC1-9E5A-E809383398A3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V="1">
            <a:off x="2280932" y="3780631"/>
            <a:ext cx="163828" cy="310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DEB380-865D-4109-A036-8FFB007D225B}"/>
              </a:ext>
            </a:extLst>
          </p:cNvPr>
          <p:cNvCxnSpPr>
            <a:stCxn id="73" idx="1"/>
          </p:cNvCxnSpPr>
          <p:nvPr/>
        </p:nvCxnSpPr>
        <p:spPr>
          <a:xfrm flipH="1">
            <a:off x="1700107" y="3631875"/>
            <a:ext cx="372326" cy="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010DA3-AF05-4435-A575-F91E05B7BB46}"/>
              </a:ext>
            </a:extLst>
          </p:cNvPr>
          <p:cNvSpPr txBox="1"/>
          <p:nvPr/>
        </p:nvSpPr>
        <p:spPr>
          <a:xfrm>
            <a:off x="2159217" y="3838516"/>
            <a:ext cx="235852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28" dirty="0">
                <a:latin typeface="+mn-ea"/>
              </a:rPr>
              <a:t>N</a:t>
            </a:r>
            <a:endParaRPr lang="ko-KR" altLang="en-US" sz="1228" dirty="0"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FF1804-7F3C-456F-81B5-31940E156025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700109" y="4343307"/>
            <a:ext cx="6911" cy="24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B667B48-1CAD-4434-BF72-476FD9D410E8}"/>
              </a:ext>
            </a:extLst>
          </p:cNvPr>
          <p:cNvSpPr txBox="1"/>
          <p:nvPr/>
        </p:nvSpPr>
        <p:spPr>
          <a:xfrm>
            <a:off x="1412689" y="4317061"/>
            <a:ext cx="235852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28" dirty="0">
                <a:latin typeface="+mn-ea"/>
              </a:rPr>
              <a:t>Y</a:t>
            </a:r>
            <a:endParaRPr lang="ko-KR" altLang="en-US" sz="1228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6DCB2CE-CBC0-410B-B985-60FDE41D4533}"/>
              </a:ext>
            </a:extLst>
          </p:cNvPr>
          <p:cNvSpPr/>
          <p:nvPr/>
        </p:nvSpPr>
        <p:spPr>
          <a:xfrm>
            <a:off x="1332213" y="4606775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위반내용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주제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추가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텍스트 개체 틀 47">
            <a:extLst>
              <a:ext uri="{FF2B5EF4-FFF2-40B4-BE49-F238E27FC236}">
                <a16:creationId xmlns:a16="http://schemas.microsoft.com/office/drawing/2014/main" id="{7FC0249D-D7A5-4DC8-9071-F10A1DCF90D2}"/>
              </a:ext>
            </a:extLst>
          </p:cNvPr>
          <p:cNvSpPr txBox="1">
            <a:spLocks/>
          </p:cNvSpPr>
          <p:nvPr/>
        </p:nvSpPr>
        <p:spPr>
          <a:xfrm>
            <a:off x="5206685" y="1442003"/>
            <a:ext cx="4542458" cy="202059"/>
          </a:xfrm>
          <a:prstGeom prst="rect">
            <a:avLst/>
          </a:prstGeom>
        </p:spPr>
        <p:txBody>
          <a:bodyPr vert="horz" lIns="80201" tIns="40100" rIns="80201" bIns="401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3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37155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828741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75" dirty="0">
                <a:latin typeface="+mn-ea"/>
                <a:ea typeface="+mn-ea"/>
              </a:rPr>
              <a:t>공동활용시스템</a:t>
            </a:r>
            <a:endParaRPr lang="en-US" altLang="ko-KR" sz="875" dirty="0">
              <a:latin typeface="+mn-ea"/>
              <a:ea typeface="+mn-ea"/>
            </a:endParaRPr>
          </a:p>
        </p:txBody>
      </p:sp>
      <p:sp>
        <p:nvSpPr>
          <p:cNvPr id="99" name="원통 105">
            <a:extLst>
              <a:ext uri="{FF2B5EF4-FFF2-40B4-BE49-F238E27FC236}">
                <a16:creationId xmlns:a16="http://schemas.microsoft.com/office/drawing/2014/main" id="{579F4523-CD7B-4971-9523-82DA93A90168}"/>
              </a:ext>
            </a:extLst>
          </p:cNvPr>
          <p:cNvSpPr/>
          <p:nvPr/>
        </p:nvSpPr>
        <p:spPr bwMode="auto">
          <a:xfrm>
            <a:off x="2455932" y="5610030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E4D64B9-23E4-4A41-A8A5-14F8A140D14F}"/>
              </a:ext>
            </a:extLst>
          </p:cNvPr>
          <p:cNvCxnSpPr>
            <a:stCxn id="91" idx="2"/>
            <a:endCxn id="99" idx="2"/>
          </p:cNvCxnSpPr>
          <p:nvPr/>
        </p:nvCxnSpPr>
        <p:spPr>
          <a:xfrm rot="16200000" flipH="1">
            <a:off x="1621950" y="4986876"/>
            <a:ext cx="916572" cy="75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04DC9B-964B-471C-9953-69068C0F281D}"/>
              </a:ext>
            </a:extLst>
          </p:cNvPr>
          <p:cNvSpPr txBox="1"/>
          <p:nvPr/>
        </p:nvSpPr>
        <p:spPr>
          <a:xfrm>
            <a:off x="2395069" y="5362572"/>
            <a:ext cx="98218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tn_dlr_kocscdlrtreqd</a:t>
            </a:r>
            <a:endParaRPr lang="ko-KR" altLang="en-US" sz="702" dirty="0">
              <a:latin typeface="+mn-ea"/>
            </a:endParaRPr>
          </a:p>
        </p:txBody>
      </p:sp>
      <p:sp>
        <p:nvSpPr>
          <p:cNvPr id="105" name="원통 105">
            <a:extLst>
              <a:ext uri="{FF2B5EF4-FFF2-40B4-BE49-F238E27FC236}">
                <a16:creationId xmlns:a16="http://schemas.microsoft.com/office/drawing/2014/main" id="{CB9D5190-F228-4F96-B4F0-C46BFF696AC3}"/>
              </a:ext>
            </a:extLst>
          </p:cNvPr>
          <p:cNvSpPr/>
          <p:nvPr/>
        </p:nvSpPr>
        <p:spPr bwMode="auto">
          <a:xfrm>
            <a:off x="3382116" y="5610029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채증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파일 데이터</a:t>
            </a:r>
          </a:p>
        </p:txBody>
      </p:sp>
      <p:sp>
        <p:nvSpPr>
          <p:cNvPr id="108" name="원통 105">
            <a:extLst>
              <a:ext uri="{FF2B5EF4-FFF2-40B4-BE49-F238E27FC236}">
                <a16:creationId xmlns:a16="http://schemas.microsoft.com/office/drawing/2014/main" id="{B5833208-FFB6-4322-BF14-DE90EBCF7060}"/>
              </a:ext>
            </a:extLst>
          </p:cNvPr>
          <p:cNvSpPr/>
          <p:nvPr/>
        </p:nvSpPr>
        <p:spPr bwMode="auto">
          <a:xfrm>
            <a:off x="4308301" y="5610029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요청 여부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최초 요청 일시 업데이트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846522-A7C8-42AC-AA00-6DE586C65BD4}"/>
              </a:ext>
            </a:extLst>
          </p:cNvPr>
          <p:cNvSpPr txBox="1"/>
          <p:nvPr/>
        </p:nvSpPr>
        <p:spPr>
          <a:xfrm>
            <a:off x="3270522" y="5362572"/>
            <a:ext cx="1103303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tn_dlr_kocsdlrtcfileinfo</a:t>
            </a:r>
            <a:endParaRPr lang="ko-KR" altLang="en-US" sz="702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FF1BE6-5D31-4E5C-9171-0E94C502D0F0}"/>
              </a:ext>
            </a:extLst>
          </p:cNvPr>
          <p:cNvSpPr txBox="1"/>
          <p:nvPr/>
        </p:nvSpPr>
        <p:spPr>
          <a:xfrm>
            <a:off x="4224504" y="5362572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tn_sng_sngsitemstr</a:t>
            </a:r>
            <a:endParaRPr lang="ko-KR" altLang="en-US" sz="702" dirty="0">
              <a:latin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27E462-417A-4327-BD04-C2AFBC68C791}"/>
              </a:ext>
            </a:extLst>
          </p:cNvPr>
          <p:cNvCxnSpPr>
            <a:stCxn id="99" idx="4"/>
            <a:endCxn id="105" idx="2"/>
          </p:cNvCxnSpPr>
          <p:nvPr/>
        </p:nvCxnSpPr>
        <p:spPr>
          <a:xfrm flipV="1">
            <a:off x="3270522" y="5820859"/>
            <a:ext cx="111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CFA6F6E-056C-4C35-9249-BB7089EC3962}"/>
              </a:ext>
            </a:extLst>
          </p:cNvPr>
          <p:cNvCxnSpPr>
            <a:stCxn id="105" idx="4"/>
            <a:endCxn id="108" idx="2"/>
          </p:cNvCxnSpPr>
          <p:nvPr/>
        </p:nvCxnSpPr>
        <p:spPr>
          <a:xfrm>
            <a:off x="4196706" y="5820858"/>
            <a:ext cx="111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순서도: 수행의 시작/종료 112">
            <a:extLst>
              <a:ext uri="{FF2B5EF4-FFF2-40B4-BE49-F238E27FC236}">
                <a16:creationId xmlns:a16="http://schemas.microsoft.com/office/drawing/2014/main" id="{62BF13EA-8D43-4766-8A29-6DF9546F1879}"/>
              </a:ext>
            </a:extLst>
          </p:cNvPr>
          <p:cNvSpPr/>
          <p:nvPr/>
        </p:nvSpPr>
        <p:spPr>
          <a:xfrm>
            <a:off x="6372304" y="1817573"/>
            <a:ext cx="770544" cy="28789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시스템 접속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F73AE40-FF63-426B-8F24-F072F0DA3A73}"/>
              </a:ext>
            </a:extLst>
          </p:cNvPr>
          <p:cNvSpPr/>
          <p:nvPr/>
        </p:nvSpPr>
        <p:spPr>
          <a:xfrm>
            <a:off x="6384997" y="2422089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심의의뢰 탭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FF37C45-710C-4CEA-8FFD-D6FD94CCFEFC}"/>
              </a:ext>
            </a:extLst>
          </p:cNvPr>
          <p:cNvCxnSpPr>
            <a:stCxn id="113" idx="2"/>
            <a:endCxn id="124" idx="0"/>
          </p:cNvCxnSpPr>
          <p:nvPr/>
        </p:nvCxnSpPr>
        <p:spPr>
          <a:xfrm flipH="1">
            <a:off x="6757323" y="2105469"/>
            <a:ext cx="253" cy="31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18EBA73-A1C5-4A14-AF9B-FFCC0736F3A1}"/>
              </a:ext>
            </a:extLst>
          </p:cNvPr>
          <p:cNvSpPr/>
          <p:nvPr/>
        </p:nvSpPr>
        <p:spPr>
          <a:xfrm>
            <a:off x="6384997" y="3036221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614" dirty="0">
                <a:solidFill>
                  <a:schemeClr val="tx1"/>
                </a:solidFill>
                <a:latin typeface="+mn-ea"/>
              </a:rPr>
              <a:t>심의 보낼 신청서 선택 후 </a:t>
            </a:r>
            <a:endParaRPr lang="en-US" altLang="ko-KR" sz="614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614" dirty="0">
                <a:solidFill>
                  <a:schemeClr val="tx1"/>
                </a:solidFill>
                <a:latin typeface="+mn-ea"/>
              </a:rPr>
              <a:t>심의 의뢰</a:t>
            </a:r>
            <a:endParaRPr lang="en-US" altLang="ko-KR" sz="614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8823BDC-3834-40E3-AFDC-294F589D7926}"/>
              </a:ext>
            </a:extLst>
          </p:cNvPr>
          <p:cNvCxnSpPr>
            <a:endCxn id="128" idx="0"/>
          </p:cNvCxnSpPr>
          <p:nvPr/>
        </p:nvCxnSpPr>
        <p:spPr>
          <a:xfrm flipH="1">
            <a:off x="6757323" y="2719601"/>
            <a:ext cx="253" cy="31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원통 105">
            <a:extLst>
              <a:ext uri="{FF2B5EF4-FFF2-40B4-BE49-F238E27FC236}">
                <a16:creationId xmlns:a16="http://schemas.microsoft.com/office/drawing/2014/main" id="{11261221-D841-46C8-9E95-B66FE36C9D20}"/>
              </a:ext>
            </a:extLst>
          </p:cNvPr>
          <p:cNvSpPr/>
          <p:nvPr/>
        </p:nvSpPr>
        <p:spPr bwMode="auto">
          <a:xfrm>
            <a:off x="6372305" y="4452034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F2F917-E75F-47E5-A27D-D03A0C5A0FE3}"/>
              </a:ext>
            </a:extLst>
          </p:cNvPr>
          <p:cNvSpPr txBox="1"/>
          <p:nvPr/>
        </p:nvSpPr>
        <p:spPr>
          <a:xfrm>
            <a:off x="6312000" y="4252016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tb_eai_request_01</a:t>
            </a:r>
          </a:p>
        </p:txBody>
      </p:sp>
      <p:sp>
        <p:nvSpPr>
          <p:cNvPr id="136" name="원통 105">
            <a:extLst>
              <a:ext uri="{FF2B5EF4-FFF2-40B4-BE49-F238E27FC236}">
                <a16:creationId xmlns:a16="http://schemas.microsoft.com/office/drawing/2014/main" id="{7B50C81D-1D20-41DA-B0C2-CC9B3745E551}"/>
              </a:ext>
            </a:extLst>
          </p:cNvPr>
          <p:cNvSpPr/>
          <p:nvPr/>
        </p:nvSpPr>
        <p:spPr bwMode="auto">
          <a:xfrm>
            <a:off x="7378784" y="4452034"/>
            <a:ext cx="781744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신청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파일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9EB76B-2B30-4339-94D3-1D444F678960}"/>
              </a:ext>
            </a:extLst>
          </p:cNvPr>
          <p:cNvSpPr txBox="1"/>
          <p:nvPr/>
        </p:nvSpPr>
        <p:spPr>
          <a:xfrm>
            <a:off x="7255075" y="4245914"/>
            <a:ext cx="105256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tb_eai_request_file_01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EB2E8F1-AEF3-419D-ACBE-3DDDF58B3E48}"/>
              </a:ext>
            </a:extLst>
          </p:cNvPr>
          <p:cNvCxnSpPr>
            <a:cxnSpLocks/>
            <a:stCxn id="159" idx="0"/>
            <a:endCxn id="113" idx="1"/>
          </p:cNvCxnSpPr>
          <p:nvPr/>
        </p:nvCxnSpPr>
        <p:spPr>
          <a:xfrm rot="5400000" flipH="1" flipV="1">
            <a:off x="5024840" y="2140615"/>
            <a:ext cx="1526558" cy="1168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8803ADF-D3C3-4BF2-A437-F402D1D6C35B}"/>
              </a:ext>
            </a:extLst>
          </p:cNvPr>
          <p:cNvCxnSpPr>
            <a:stCxn id="132" idx="4"/>
            <a:endCxn id="136" idx="2"/>
          </p:cNvCxnSpPr>
          <p:nvPr/>
        </p:nvCxnSpPr>
        <p:spPr>
          <a:xfrm>
            <a:off x="7186895" y="4662864"/>
            <a:ext cx="19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F7910DD-5FC6-4970-A4A7-6257B956ED2C}"/>
              </a:ext>
            </a:extLst>
          </p:cNvPr>
          <p:cNvSpPr txBox="1"/>
          <p:nvPr/>
        </p:nvSpPr>
        <p:spPr>
          <a:xfrm>
            <a:off x="6498644" y="5322320"/>
            <a:ext cx="903251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EAI</a:t>
            </a:r>
          </a:p>
          <a:p>
            <a:r>
              <a:rPr lang="ko-KR" altLang="en-US" sz="702" dirty="0">
                <a:latin typeface="+mn-ea"/>
              </a:rPr>
              <a:t>방심위로 데이터 및 파일 전송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F0DDD81-7A9A-45B0-8652-AAC65E05E5EC}"/>
              </a:ext>
            </a:extLst>
          </p:cNvPr>
          <p:cNvGrpSpPr/>
          <p:nvPr/>
        </p:nvGrpSpPr>
        <p:grpSpPr>
          <a:xfrm>
            <a:off x="7342364" y="5231221"/>
            <a:ext cx="569745" cy="369805"/>
            <a:chOff x="7603600" y="4546613"/>
            <a:chExt cx="649591" cy="421630"/>
          </a:xfrm>
        </p:grpSpPr>
        <p:sp>
          <p:nvSpPr>
            <p:cNvPr id="157" name="원통 105">
              <a:extLst>
                <a:ext uri="{FF2B5EF4-FFF2-40B4-BE49-F238E27FC236}">
                  <a16:creationId xmlns:a16="http://schemas.microsoft.com/office/drawing/2014/main" id="{5ABDFE32-C449-4CA3-9A45-D698107BADBE}"/>
                </a:ext>
              </a:extLst>
            </p:cNvPr>
            <p:cNvSpPr/>
            <p:nvPr/>
          </p:nvSpPr>
          <p:spPr bwMode="auto">
            <a:xfrm rot="16200000">
              <a:off x="7633161" y="4517052"/>
              <a:ext cx="421630" cy="480751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6315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202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702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891F4CC-AA8F-4C5B-8CB1-8B82A6FDCC84}"/>
                </a:ext>
              </a:extLst>
            </p:cNvPr>
            <p:cNvSpPr txBox="1"/>
            <p:nvPr/>
          </p:nvSpPr>
          <p:spPr>
            <a:xfrm>
              <a:off x="7711082" y="4634316"/>
              <a:ext cx="542109" cy="25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77" dirty="0">
                  <a:latin typeface="+mn-ea"/>
                </a:rPr>
                <a:t>EAI</a:t>
              </a:r>
              <a:endParaRPr lang="ko-KR" altLang="en-US" sz="877" dirty="0">
                <a:latin typeface="+mn-ea"/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AB2FDCC-1609-4268-AAB4-D36A711924F9}"/>
              </a:ext>
            </a:extLst>
          </p:cNvPr>
          <p:cNvSpPr/>
          <p:nvPr/>
        </p:nvSpPr>
        <p:spPr>
          <a:xfrm>
            <a:off x="4831609" y="3488079"/>
            <a:ext cx="744652" cy="35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</a:t>
            </a: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874D3B-8402-4EF5-AE84-31BAD6E4705E}"/>
              </a:ext>
            </a:extLst>
          </p:cNvPr>
          <p:cNvSpPr txBox="1"/>
          <p:nvPr/>
        </p:nvSpPr>
        <p:spPr>
          <a:xfrm>
            <a:off x="3660486" y="3383375"/>
            <a:ext cx="1254477" cy="57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9" dirty="0">
                <a:latin typeface="+mn-ea"/>
              </a:rPr>
              <a:t>배치</a:t>
            </a:r>
            <a:endParaRPr lang="en-US" altLang="ko-KR" sz="789" dirty="0">
              <a:latin typeface="+mn-ea"/>
            </a:endParaRPr>
          </a:p>
          <a:p>
            <a:r>
              <a:rPr lang="ko-KR" altLang="en-US" sz="789" dirty="0">
                <a:latin typeface="+mn-ea"/>
              </a:rPr>
              <a:t>감시업무시스템 테이블에서 공동활용 테이블로 데이터 전송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F063D293-81B9-401A-9D6B-370A27EB237A}"/>
              </a:ext>
            </a:extLst>
          </p:cNvPr>
          <p:cNvCxnSpPr>
            <a:stCxn id="136" idx="4"/>
            <a:endCxn id="157" idx="4"/>
          </p:cNvCxnSpPr>
          <p:nvPr/>
        </p:nvCxnSpPr>
        <p:spPr>
          <a:xfrm flipH="1">
            <a:off x="7553195" y="4662864"/>
            <a:ext cx="607334" cy="568358"/>
          </a:xfrm>
          <a:prstGeom prst="bentConnector4">
            <a:avLst>
              <a:gd name="adj1" fmla="val -33013"/>
              <a:gd name="adj2" fmla="val 66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082A729-0D74-45BA-B18B-2C0D1DF210B4}"/>
              </a:ext>
            </a:extLst>
          </p:cNvPr>
          <p:cNvSpPr/>
          <p:nvPr/>
        </p:nvSpPr>
        <p:spPr>
          <a:xfrm>
            <a:off x="6384997" y="3631667"/>
            <a:ext cx="744652" cy="35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 EAI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25C652C-BEA9-4F37-A652-933A2C3FDADE}"/>
              </a:ext>
            </a:extLst>
          </p:cNvPr>
          <p:cNvCxnSpPr>
            <a:stCxn id="128" idx="2"/>
            <a:endCxn id="169" idx="0"/>
          </p:cNvCxnSpPr>
          <p:nvPr/>
        </p:nvCxnSpPr>
        <p:spPr>
          <a:xfrm>
            <a:off x="6757323" y="3333733"/>
            <a:ext cx="0" cy="29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6F75CFA6-993D-46F2-BA85-8D501291B02A}"/>
              </a:ext>
            </a:extLst>
          </p:cNvPr>
          <p:cNvCxnSpPr>
            <a:stCxn id="169" idx="2"/>
            <a:endCxn id="132" idx="2"/>
          </p:cNvCxnSpPr>
          <p:nvPr/>
        </p:nvCxnSpPr>
        <p:spPr>
          <a:xfrm rot="5400000">
            <a:off x="6226914" y="4132453"/>
            <a:ext cx="675801" cy="385019"/>
          </a:xfrm>
          <a:prstGeom prst="bentConnector4">
            <a:avLst>
              <a:gd name="adj1" fmla="val 34401"/>
              <a:gd name="adj2" fmla="val 1520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7BB5B68-6325-44D2-ADB5-932E5B0AB26D}"/>
              </a:ext>
            </a:extLst>
          </p:cNvPr>
          <p:cNvSpPr txBox="1"/>
          <p:nvPr/>
        </p:nvSpPr>
        <p:spPr>
          <a:xfrm>
            <a:off x="7111049" y="3580683"/>
            <a:ext cx="1435866" cy="45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9" dirty="0">
                <a:latin typeface="+mn-ea"/>
              </a:rPr>
              <a:t>배치</a:t>
            </a:r>
            <a:endParaRPr lang="en-US" altLang="ko-KR" sz="789" dirty="0">
              <a:latin typeface="+mn-ea"/>
            </a:endParaRPr>
          </a:p>
          <a:p>
            <a:r>
              <a:rPr lang="ko-KR" altLang="en-US" sz="789" dirty="0">
                <a:latin typeface="+mn-ea"/>
              </a:rPr>
              <a:t>공동활용시스템 테이블에서 </a:t>
            </a:r>
            <a:r>
              <a:rPr lang="en-US" altLang="ko-KR" sz="789" dirty="0">
                <a:latin typeface="+mn-ea"/>
              </a:rPr>
              <a:t>EAI</a:t>
            </a:r>
            <a:r>
              <a:rPr lang="ko-KR" altLang="en-US" sz="789" dirty="0">
                <a:latin typeface="+mn-ea"/>
              </a:rPr>
              <a:t>용 테이블로 데이터 전송</a:t>
            </a: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E5CB988-69C4-45A9-B54F-666C67E592E3}"/>
              </a:ext>
            </a:extLst>
          </p:cNvPr>
          <p:cNvCxnSpPr>
            <a:stCxn id="108" idx="4"/>
            <a:endCxn id="159" idx="2"/>
          </p:cNvCxnSpPr>
          <p:nvPr/>
        </p:nvCxnSpPr>
        <p:spPr>
          <a:xfrm flipV="1">
            <a:off x="5122890" y="3843476"/>
            <a:ext cx="81044" cy="1977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9E6D90F-850C-4F51-A86F-53B3533FD554}"/>
              </a:ext>
            </a:extLst>
          </p:cNvPr>
          <p:cNvCxnSpPr>
            <a:cxnSpLocks/>
          </p:cNvCxnSpPr>
          <p:nvPr/>
        </p:nvCxnSpPr>
        <p:spPr>
          <a:xfrm>
            <a:off x="5203935" y="1418835"/>
            <a:ext cx="0" cy="5426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BAA4ACF-BA53-438F-9F77-E2B0FA9334B9}"/>
              </a:ext>
            </a:extLst>
          </p:cNvPr>
          <p:cNvCxnSpPr>
            <a:cxnSpLocks/>
          </p:cNvCxnSpPr>
          <p:nvPr/>
        </p:nvCxnSpPr>
        <p:spPr>
          <a:xfrm>
            <a:off x="5203935" y="5820859"/>
            <a:ext cx="0" cy="6373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FC400A3-B81D-4B52-9270-9EC619118EAC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60338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7D9872D-256B-43C2-855F-5A69146A7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감시업무시스템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951AF92-DC34-436F-8498-1259CE5C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PD-SVLS-0410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52AA79A-4320-4886-8352-2B41FF3B4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방송통신심의위원회 심의 결과 확인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A31743F8-E7F9-40DD-9611-DD27AF344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2814" y="1451662"/>
            <a:ext cx="3800721" cy="2020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공동활용시스템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4C9C8-F67C-4B05-A894-8437BF9B0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6389" y="2502365"/>
            <a:ext cx="849009" cy="2808504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감시원</a:t>
            </a:r>
          </a:p>
        </p:txBody>
      </p:sp>
      <p:sp>
        <p:nvSpPr>
          <p:cNvPr id="92" name="텍스트 개체 틀 47">
            <a:extLst>
              <a:ext uri="{FF2B5EF4-FFF2-40B4-BE49-F238E27FC236}">
                <a16:creationId xmlns:a16="http://schemas.microsoft.com/office/drawing/2014/main" id="{7FC0249D-D7A5-4DC8-9071-F10A1DCF90D2}"/>
              </a:ext>
            </a:extLst>
          </p:cNvPr>
          <p:cNvSpPr txBox="1">
            <a:spLocks/>
          </p:cNvSpPr>
          <p:nvPr/>
        </p:nvSpPr>
        <p:spPr>
          <a:xfrm>
            <a:off x="5206685" y="1442003"/>
            <a:ext cx="4542458" cy="202059"/>
          </a:xfrm>
          <a:prstGeom prst="rect">
            <a:avLst/>
          </a:prstGeom>
        </p:spPr>
        <p:txBody>
          <a:bodyPr vert="horz" lIns="80201" tIns="40100" rIns="80201" bIns="4010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3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37155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828741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98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75" dirty="0">
                <a:latin typeface="+mn-ea"/>
                <a:ea typeface="+mn-ea"/>
              </a:rPr>
              <a:t>감시업무시스템</a:t>
            </a:r>
            <a:endParaRPr lang="en-US" altLang="ko-KR" sz="875" dirty="0">
              <a:latin typeface="+mn-ea"/>
              <a:ea typeface="+mn-ea"/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9E6D90F-850C-4F51-A86F-53B3533FD554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5197796" y="1418835"/>
            <a:ext cx="6140" cy="114560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BAA4ACF-BA53-438F-9F77-E2B0FA9334B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197796" y="2861950"/>
            <a:ext cx="6139" cy="35962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A0D4702-68AD-4C58-9112-F5857DDA13E7}"/>
              </a:ext>
            </a:extLst>
          </p:cNvPr>
          <p:cNvGrpSpPr/>
          <p:nvPr/>
        </p:nvGrpSpPr>
        <p:grpSpPr>
          <a:xfrm>
            <a:off x="1278550" y="1807181"/>
            <a:ext cx="569745" cy="369805"/>
            <a:chOff x="7603600" y="4546613"/>
            <a:chExt cx="649591" cy="421630"/>
          </a:xfrm>
        </p:grpSpPr>
        <p:sp>
          <p:nvSpPr>
            <p:cNvPr id="59" name="원통 105">
              <a:extLst>
                <a:ext uri="{FF2B5EF4-FFF2-40B4-BE49-F238E27FC236}">
                  <a16:creationId xmlns:a16="http://schemas.microsoft.com/office/drawing/2014/main" id="{83CF5151-8B6B-4C4C-9E00-5031270F8DC8}"/>
                </a:ext>
              </a:extLst>
            </p:cNvPr>
            <p:cNvSpPr/>
            <p:nvPr/>
          </p:nvSpPr>
          <p:spPr bwMode="auto">
            <a:xfrm rot="16200000">
              <a:off x="7633161" y="4517052"/>
              <a:ext cx="421630" cy="480751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6315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202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702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2742B9-A2C6-4ACE-AA88-B3D5FE04731D}"/>
                </a:ext>
              </a:extLst>
            </p:cNvPr>
            <p:cNvSpPr txBox="1"/>
            <p:nvPr/>
          </p:nvSpPr>
          <p:spPr>
            <a:xfrm>
              <a:off x="7711082" y="4634316"/>
              <a:ext cx="542109" cy="25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77" dirty="0">
                  <a:latin typeface="+mn-ea"/>
                </a:rPr>
                <a:t>EAI</a:t>
              </a:r>
              <a:endParaRPr lang="ko-KR" altLang="en-US" sz="877" dirty="0">
                <a:latin typeface="+mn-ea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5FE4CDE-7FF0-4A80-AD8A-10DB6A7B452B}"/>
              </a:ext>
            </a:extLst>
          </p:cNvPr>
          <p:cNvSpPr txBox="1"/>
          <p:nvPr/>
        </p:nvSpPr>
        <p:spPr>
          <a:xfrm>
            <a:off x="1754267" y="1783395"/>
            <a:ext cx="1140080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EAI</a:t>
            </a:r>
          </a:p>
          <a:p>
            <a:r>
              <a:rPr lang="ko-KR" altLang="en-US" sz="702" dirty="0">
                <a:latin typeface="+mn-ea"/>
              </a:rPr>
              <a:t>방심위에서 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심의 결과 데이터 전송</a:t>
            </a:r>
          </a:p>
        </p:txBody>
      </p:sp>
      <p:sp>
        <p:nvSpPr>
          <p:cNvPr id="63" name="원통 105">
            <a:extLst>
              <a:ext uri="{FF2B5EF4-FFF2-40B4-BE49-F238E27FC236}">
                <a16:creationId xmlns:a16="http://schemas.microsoft.com/office/drawing/2014/main" id="{109EF6F3-D661-41A5-82C8-3EFAD40CD89E}"/>
              </a:ext>
            </a:extLst>
          </p:cNvPr>
          <p:cNvSpPr/>
          <p:nvPr/>
        </p:nvSpPr>
        <p:spPr bwMode="auto">
          <a:xfrm>
            <a:off x="1754267" y="2502365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결과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691364-A740-4638-8CBB-2CF9E93CACA6}"/>
              </a:ext>
            </a:extLst>
          </p:cNvPr>
          <p:cNvSpPr txBox="1"/>
          <p:nvPr/>
        </p:nvSpPr>
        <p:spPr>
          <a:xfrm>
            <a:off x="1693962" y="2302347"/>
            <a:ext cx="982182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>
                <a:latin typeface="+mn-ea"/>
              </a:rPr>
              <a:t>tb_eai_response_01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D353085-DC66-4B44-9F53-BCE6B12CFA5A}"/>
              </a:ext>
            </a:extLst>
          </p:cNvPr>
          <p:cNvCxnSpPr>
            <a:stCxn id="59" idx="2"/>
            <a:endCxn id="63" idx="2"/>
          </p:cNvCxnSpPr>
          <p:nvPr/>
        </p:nvCxnSpPr>
        <p:spPr>
          <a:xfrm rot="16200000" flipH="1">
            <a:off x="1353719" y="2312647"/>
            <a:ext cx="536208" cy="264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8BC700-2EB3-4B43-9428-25E94B991B10}"/>
              </a:ext>
            </a:extLst>
          </p:cNvPr>
          <p:cNvSpPr/>
          <p:nvPr/>
        </p:nvSpPr>
        <p:spPr>
          <a:xfrm>
            <a:off x="4825470" y="2564437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공동활용 </a:t>
            </a:r>
            <a:r>
              <a:rPr lang="en-US" altLang="ko-KR" sz="702" dirty="0">
                <a:solidFill>
                  <a:schemeClr val="tx1"/>
                </a:solidFill>
                <a:latin typeface="+mn-ea"/>
              </a:rPr>
              <a:t>-&gt;</a:t>
            </a:r>
          </a:p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감시업무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806EB6-A614-4C73-881E-1F06330182C7}"/>
              </a:ext>
            </a:extLst>
          </p:cNvPr>
          <p:cNvCxnSpPr>
            <a:stCxn id="63" idx="4"/>
            <a:endCxn id="66" idx="1"/>
          </p:cNvCxnSpPr>
          <p:nvPr/>
        </p:nvCxnSpPr>
        <p:spPr>
          <a:xfrm flipV="1">
            <a:off x="2568857" y="2713194"/>
            <a:ext cx="2256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4F9419-2006-4B7D-BD0A-B0D16111926D}"/>
              </a:ext>
            </a:extLst>
          </p:cNvPr>
          <p:cNvSpPr txBox="1"/>
          <p:nvPr/>
        </p:nvSpPr>
        <p:spPr>
          <a:xfrm>
            <a:off x="4055687" y="2861949"/>
            <a:ext cx="1101256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2" dirty="0">
                <a:latin typeface="+mn-ea"/>
              </a:rPr>
              <a:t>방심위의 결과를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공동활용 테이블에서 감시업무 테이블로</a:t>
            </a:r>
            <a:endParaRPr lang="en-US" altLang="ko-KR" sz="702" dirty="0">
              <a:latin typeface="+mn-ea"/>
            </a:endParaRPr>
          </a:p>
          <a:p>
            <a:r>
              <a:rPr lang="ko-KR" altLang="en-US" sz="702" dirty="0">
                <a:latin typeface="+mn-ea"/>
              </a:rPr>
              <a:t>데이터 전송</a:t>
            </a:r>
          </a:p>
        </p:txBody>
      </p:sp>
      <p:sp>
        <p:nvSpPr>
          <p:cNvPr id="76" name="원통 105">
            <a:extLst>
              <a:ext uri="{FF2B5EF4-FFF2-40B4-BE49-F238E27FC236}">
                <a16:creationId xmlns:a16="http://schemas.microsoft.com/office/drawing/2014/main" id="{BA09DC63-9855-4AD8-B58B-716022F45280}"/>
              </a:ext>
            </a:extLst>
          </p:cNvPr>
          <p:cNvSpPr/>
          <p:nvPr/>
        </p:nvSpPr>
        <p:spPr bwMode="auto">
          <a:xfrm>
            <a:off x="6161603" y="2502365"/>
            <a:ext cx="814590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심의 결과 데이터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BB2759-C9D3-4B50-9928-D49CD31247D8}"/>
              </a:ext>
            </a:extLst>
          </p:cNvPr>
          <p:cNvSpPr txBox="1"/>
          <p:nvPr/>
        </p:nvSpPr>
        <p:spPr>
          <a:xfrm>
            <a:off x="5995199" y="2302347"/>
            <a:ext cx="1147397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tn_dlr_kocscdlrtpcssresl</a:t>
            </a:r>
            <a:endParaRPr lang="en-US" altLang="ko-KR" sz="702" dirty="0"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7B1556-7FDC-4491-8572-A32297DF225F}"/>
              </a:ext>
            </a:extLst>
          </p:cNvPr>
          <p:cNvCxnSpPr>
            <a:stCxn id="66" idx="3"/>
            <a:endCxn id="76" idx="2"/>
          </p:cNvCxnSpPr>
          <p:nvPr/>
        </p:nvCxnSpPr>
        <p:spPr>
          <a:xfrm>
            <a:off x="5570122" y="2713194"/>
            <a:ext cx="591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원통 105">
            <a:extLst>
              <a:ext uri="{FF2B5EF4-FFF2-40B4-BE49-F238E27FC236}">
                <a16:creationId xmlns:a16="http://schemas.microsoft.com/office/drawing/2014/main" id="{43AC29A4-D1FC-4941-8E97-7946AC57B7AB}"/>
              </a:ext>
            </a:extLst>
          </p:cNvPr>
          <p:cNvSpPr/>
          <p:nvPr/>
        </p:nvSpPr>
        <p:spPr bwMode="auto">
          <a:xfrm>
            <a:off x="7295323" y="2502365"/>
            <a:ext cx="1495218" cy="4216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315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번호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요청 번호</a:t>
            </a:r>
            <a:r>
              <a:rPr kumimoji="1" lang="en-US" altLang="ko-KR" sz="702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 defTabSz="80202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최종 </a:t>
            </a:r>
            <a:r>
              <a:rPr kumimoji="1" lang="ko-KR" altLang="en-US" sz="702" dirty="0" err="1">
                <a:solidFill>
                  <a:srgbClr val="000000"/>
                </a:solidFill>
                <a:latin typeface="+mn-ea"/>
              </a:rPr>
              <a:t>방심위</a:t>
            </a:r>
            <a:r>
              <a:rPr kumimoji="1" lang="ko-KR" altLang="en-US" sz="702" dirty="0">
                <a:solidFill>
                  <a:srgbClr val="000000"/>
                </a:solidFill>
                <a:latin typeface="+mn-ea"/>
              </a:rPr>
              <a:t> 순번</a:t>
            </a:r>
            <a:endParaRPr kumimoji="1" lang="en-US" altLang="ko-KR" sz="702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9C1082-A80D-4832-A1F7-3496B678AC6D}"/>
              </a:ext>
            </a:extLst>
          </p:cNvPr>
          <p:cNvSpPr txBox="1"/>
          <p:nvPr/>
        </p:nvSpPr>
        <p:spPr>
          <a:xfrm>
            <a:off x="7128918" y="2302347"/>
            <a:ext cx="1147397" cy="20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2" dirty="0" err="1">
                <a:latin typeface="+mn-ea"/>
              </a:rPr>
              <a:t>tn_dlr_kocscdlrtpcssresl</a:t>
            </a:r>
            <a:endParaRPr lang="en-US" altLang="ko-KR" sz="702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110F6C-60BA-43D2-95A8-F11569AD5083}"/>
              </a:ext>
            </a:extLst>
          </p:cNvPr>
          <p:cNvCxnSpPr>
            <a:cxnSpLocks/>
            <a:stCxn id="76" idx="4"/>
            <a:endCxn id="79" idx="2"/>
          </p:cNvCxnSpPr>
          <p:nvPr/>
        </p:nvCxnSpPr>
        <p:spPr>
          <a:xfrm>
            <a:off x="6976193" y="2713195"/>
            <a:ext cx="31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69AB50-6B41-4F64-86AF-46CE158AE4F0}"/>
              </a:ext>
            </a:extLst>
          </p:cNvPr>
          <p:cNvSpPr/>
          <p:nvPr/>
        </p:nvSpPr>
        <p:spPr>
          <a:xfrm>
            <a:off x="7670606" y="3609105"/>
            <a:ext cx="744652" cy="29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5" rIns="31575" rtlCol="0" anchor="ctr"/>
          <a:lstStyle/>
          <a:p>
            <a:pPr algn="ctr"/>
            <a:r>
              <a:rPr lang="ko-KR" altLang="en-US" sz="702" dirty="0">
                <a:solidFill>
                  <a:schemeClr val="tx1"/>
                </a:solidFill>
                <a:latin typeface="+mn-ea"/>
              </a:rPr>
              <a:t>심의 결과 관련 데이터 확인</a:t>
            </a:r>
            <a:endParaRPr lang="en-US" altLang="ko-KR" sz="702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10AA18C-CA17-48F7-8A29-C38F9494004C}"/>
              </a:ext>
            </a:extLst>
          </p:cNvPr>
          <p:cNvCxnSpPr>
            <a:cxnSpLocks/>
            <a:stCxn id="79" idx="3"/>
            <a:endCxn id="84" idx="0"/>
          </p:cNvCxnSpPr>
          <p:nvPr/>
        </p:nvCxnSpPr>
        <p:spPr>
          <a:xfrm>
            <a:off x="8042932" y="2924024"/>
            <a:ext cx="0" cy="68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6ED1B1-1455-4E31-8A1F-C376EE44E302}"/>
              </a:ext>
            </a:extLst>
          </p:cNvPr>
          <p:cNvSpPr txBox="1"/>
          <p:nvPr/>
        </p:nvSpPr>
        <p:spPr>
          <a:xfrm>
            <a:off x="9763125" y="857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117949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10545</TotalTime>
  <Words>2015</Words>
  <Application>Microsoft Office PowerPoint</Application>
  <PresentationFormat>사용자 지정</PresentationFormat>
  <Paragraphs>902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Meeky</dc:creator>
  <cp:lastModifiedBy>STCUSER</cp:lastModifiedBy>
  <cp:revision>1162</cp:revision>
  <cp:lastPrinted>2021-10-01T04:43:03Z</cp:lastPrinted>
  <dcterms:created xsi:type="dcterms:W3CDTF">2016-10-10T00:44:15Z</dcterms:created>
  <dcterms:modified xsi:type="dcterms:W3CDTF">2024-01-17T01:44:41Z</dcterms:modified>
</cp:coreProperties>
</file>