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9" r:id="rId2"/>
  </p:sldMasterIdLst>
  <p:notesMasterIdLst>
    <p:notesMasterId r:id="rId32"/>
  </p:notesMasterIdLst>
  <p:handoutMasterIdLst>
    <p:handoutMasterId r:id="rId33"/>
  </p:handoutMasterIdLst>
  <p:sldIdLst>
    <p:sldId id="264" r:id="rId3"/>
    <p:sldId id="263" r:id="rId4"/>
    <p:sldId id="290" r:id="rId5"/>
    <p:sldId id="278" r:id="rId6"/>
    <p:sldId id="285" r:id="rId7"/>
    <p:sldId id="271" r:id="rId8"/>
    <p:sldId id="293" r:id="rId9"/>
    <p:sldId id="275" r:id="rId10"/>
    <p:sldId id="274" r:id="rId11"/>
    <p:sldId id="297" r:id="rId12"/>
    <p:sldId id="392" r:id="rId13"/>
    <p:sldId id="286" r:id="rId14"/>
    <p:sldId id="291" r:id="rId15"/>
    <p:sldId id="288" r:id="rId16"/>
    <p:sldId id="289" r:id="rId17"/>
    <p:sldId id="287" r:id="rId18"/>
    <p:sldId id="281" r:id="rId19"/>
    <p:sldId id="282" r:id="rId20"/>
    <p:sldId id="350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345" r:id="rId30"/>
    <p:sldId id="344" r:id="rId31"/>
  </p:sldIdLst>
  <p:sldSz cx="10693400" cy="7561263"/>
  <p:notesSz cx="6807200" cy="9939338"/>
  <p:defaultTextStyle>
    <a:defPPr>
      <a:defRPr lang="ko-KR"/>
    </a:defPPr>
    <a:lvl1pPr marL="0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526686F-1739-44A7-8D71-9C2DDB07AC63}">
          <p14:sldIdLst>
            <p14:sldId id="264"/>
            <p14:sldId id="263"/>
            <p14:sldId id="290"/>
            <p14:sldId id="278"/>
            <p14:sldId id="285"/>
            <p14:sldId id="271"/>
            <p14:sldId id="293"/>
            <p14:sldId id="275"/>
            <p14:sldId id="274"/>
            <p14:sldId id="297"/>
            <p14:sldId id="392"/>
            <p14:sldId id="286"/>
            <p14:sldId id="291"/>
            <p14:sldId id="288"/>
            <p14:sldId id="289"/>
            <p14:sldId id="287"/>
            <p14:sldId id="281"/>
            <p14:sldId id="282"/>
            <p14:sldId id="350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345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88CE"/>
    <a:srgbClr val="D9D9D9"/>
    <a:srgbClr val="879BC3"/>
    <a:srgbClr val="7088B8"/>
    <a:srgbClr val="84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4" autoAdjust="0"/>
    <p:restoredTop sz="93971" autoAdjust="0"/>
  </p:normalViewPr>
  <p:slideViewPr>
    <p:cSldViewPr snapToGrid="0">
      <p:cViewPr varScale="1">
        <p:scale>
          <a:sx n="98" d="100"/>
          <a:sy n="98" d="100"/>
        </p:scale>
        <p:origin x="1404" y="78"/>
      </p:cViewPr>
      <p:guideLst>
        <p:guide orient="horz" pos="2382"/>
        <p:guide pos="33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7148"/>
    </p:cViewPr>
  </p:sorterViewPr>
  <p:notesViewPr>
    <p:cSldViewPr snapToGrid="0">
      <p:cViewPr varScale="1">
        <p:scale>
          <a:sx n="69" d="100"/>
          <a:sy n="69" d="100"/>
        </p:scale>
        <p:origin x="222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EA81C73-DC72-45F7-A738-9201509B54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C28EFC-2430-488A-94BC-C457856DDD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84440-5010-4875-9AD8-F470B94BB606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880DD0-D10D-4C27-9F53-FFACA9DE03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65F719-BC73-4AB0-8AC1-4CE306E408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094A9-5B7F-49D7-81A7-CA54C3894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667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86" tIns="45743" rIns="91486" bIns="4574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9" y="0"/>
            <a:ext cx="2949787" cy="498693"/>
          </a:xfrm>
          <a:prstGeom prst="rect">
            <a:avLst/>
          </a:prstGeom>
        </p:spPr>
        <p:txBody>
          <a:bodyPr vert="horz" lIns="91486" tIns="45743" rIns="91486" bIns="45743" rtlCol="0"/>
          <a:lstStyle>
            <a:lvl1pPr algn="r">
              <a:defRPr sz="1200"/>
            </a:lvl1pPr>
          </a:lstStyle>
          <a:p>
            <a:fld id="{E914E0D7-ACDA-438C-B657-6EE09FCBB0F2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1875" y="1241425"/>
            <a:ext cx="4743450" cy="3354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86" tIns="45743" rIns="91486" bIns="4574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86" tIns="45743" rIns="91486" bIns="45743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8"/>
            <a:ext cx="2949787" cy="498692"/>
          </a:xfrm>
          <a:prstGeom prst="rect">
            <a:avLst/>
          </a:prstGeom>
        </p:spPr>
        <p:txBody>
          <a:bodyPr vert="horz" lIns="91486" tIns="45743" rIns="91486" bIns="4574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9" y="9440648"/>
            <a:ext cx="2949787" cy="498692"/>
          </a:xfrm>
          <a:prstGeom prst="rect">
            <a:avLst/>
          </a:prstGeom>
        </p:spPr>
        <p:txBody>
          <a:bodyPr vert="horz" lIns="91486" tIns="45743" rIns="91486" bIns="45743" rtlCol="0" anchor="b"/>
          <a:lstStyle>
            <a:lvl1pPr algn="r">
              <a:defRPr sz="1200"/>
            </a:lvl1pPr>
          </a:lstStyle>
          <a:p>
            <a:fld id="{AC1B228A-BE98-416F-A87F-14DBFD741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743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498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B228A-BE98-416F-A87F-14DBFD741BD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4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B228A-BE98-416F-A87F-14DBFD741BD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973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B228A-BE98-416F-A87F-14DBFD741BD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306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F15A27F-52EF-43A3-9E53-59DF02104816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89107" y="2912210"/>
            <a:ext cx="980120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3D7D713-716A-49DD-A8FD-484CD8B58F52}"/>
              </a:ext>
            </a:extLst>
          </p:cNvPr>
          <p:cNvSpPr txBox="1"/>
          <p:nvPr userDrawn="1"/>
        </p:nvSpPr>
        <p:spPr>
          <a:xfrm>
            <a:off x="8693212" y="1734993"/>
            <a:ext cx="1667409" cy="408909"/>
          </a:xfrm>
          <a:prstGeom prst="rect">
            <a:avLst/>
          </a:prstGeom>
          <a:noFill/>
        </p:spPr>
        <p:txBody>
          <a:bodyPr wrap="none" lIns="100154" tIns="50077" rIns="100154" bIns="50077">
            <a:spAutoFit/>
          </a:bodyPr>
          <a:lstStyle/>
          <a:p>
            <a:pPr algn="r">
              <a:defRPr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프로젝트명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625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EDF8BF8-A392-4970-AF0F-77157FEC3B1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59561991"/>
              </p:ext>
            </p:extLst>
          </p:nvPr>
        </p:nvGraphicFramePr>
        <p:xfrm>
          <a:off x="204280" y="812800"/>
          <a:ext cx="10330773" cy="6336079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38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7479">
                  <a:extLst>
                    <a:ext uri="{9D8B030D-6E8A-4147-A177-3AD203B41FA5}">
                      <a16:colId xmlns:a16="http://schemas.microsoft.com/office/drawing/2014/main" val="1723599580"/>
                    </a:ext>
                  </a:extLst>
                </a:gridCol>
              </a:tblGrid>
              <a:tr h="249548">
                <a:tc row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+mj-ea"/>
                          <a:ea typeface="+mj-ea"/>
                        </a:rPr>
                        <a:t>Descriptions</a:t>
                      </a:r>
                      <a:r>
                        <a:rPr lang="en-US" altLang="ko-KR" sz="1000" b="1" baseline="0" dirty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20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3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9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비고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40869"/>
                  </a:ext>
                </a:extLst>
              </a:tr>
              <a:tr h="12786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058447"/>
                  </a:ext>
                </a:extLst>
              </a:tr>
            </a:tbl>
          </a:graphicData>
        </a:graphic>
      </p:graphicFrame>
      <p:sp>
        <p:nvSpPr>
          <p:cNvPr id="10" name="텍스트 개체 틀 15">
            <a:extLst>
              <a:ext uri="{FF2B5EF4-FFF2-40B4-BE49-F238E27FC236}">
                <a16:creationId xmlns:a16="http://schemas.microsoft.com/office/drawing/2014/main" id="{AB4F8552-7554-4EC5-8E54-C9180118A9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61645" y="1082040"/>
            <a:ext cx="2803092" cy="4413504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836FF621-87EE-4388-AFAE-A00319AA0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61645" y="5908040"/>
            <a:ext cx="2803092" cy="1209040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0" name="Text Box 29">
            <a:extLst>
              <a:ext uri="{FF2B5EF4-FFF2-40B4-BE49-F238E27FC236}">
                <a16:creationId xmlns:a16="http://schemas.microsoft.com/office/drawing/2014/main" id="{A7FF986E-5BCC-4901-A363-007B569F6C8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BC2EA896-5D9C-40A9-8500-8A278F1E0C1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0529476"/>
              </p:ext>
            </p:extLst>
          </p:nvPr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22" name="텍스트 개체 틀 15">
            <a:extLst>
              <a:ext uri="{FF2B5EF4-FFF2-40B4-BE49-F238E27FC236}">
                <a16:creationId xmlns:a16="http://schemas.microsoft.com/office/drawing/2014/main" id="{1309895D-B846-4928-B2CF-B654AD57C6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6A477D48-F751-4AE4-A716-C6F95E4E18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15">
            <a:extLst>
              <a:ext uri="{FF2B5EF4-FFF2-40B4-BE49-F238E27FC236}">
                <a16:creationId xmlns:a16="http://schemas.microsoft.com/office/drawing/2014/main" id="{769ACA98-2238-4CD9-86B6-E7AC893D3C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C55B474-0150-4EEE-A680-E418F7C186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7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중간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9B2E056-7A60-405D-86E4-FE7BBCDFDF6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18273333"/>
              </p:ext>
            </p:extLst>
          </p:nvPr>
        </p:nvGraphicFramePr>
        <p:xfrm>
          <a:off x="204281" y="833694"/>
          <a:ext cx="10299870" cy="6332399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53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6008">
                  <a:extLst>
                    <a:ext uri="{9D8B030D-6E8A-4147-A177-3AD203B41FA5}">
                      <a16:colId xmlns:a16="http://schemas.microsoft.com/office/drawing/2014/main" val="1723599580"/>
                    </a:ext>
                  </a:extLst>
                </a:gridCol>
              </a:tblGrid>
              <a:tr h="272909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949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746295"/>
                  </a:ext>
                </a:extLst>
              </a:tr>
            </a:tbl>
          </a:graphicData>
        </a:graphic>
      </p:graphicFrame>
      <p:sp>
        <p:nvSpPr>
          <p:cNvPr id="4" name="Text Box 29">
            <a:extLst>
              <a:ext uri="{FF2B5EF4-FFF2-40B4-BE49-F238E27FC236}">
                <a16:creationId xmlns:a16="http://schemas.microsoft.com/office/drawing/2014/main" id="{E10CF54F-D61D-40BE-9E59-DF69635FD6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7" name="텍스트 개체 틀 15">
            <a:extLst>
              <a:ext uri="{FF2B5EF4-FFF2-40B4-BE49-F238E27FC236}">
                <a16:creationId xmlns:a16="http://schemas.microsoft.com/office/drawing/2014/main" id="{0B64A5A4-E102-4283-A5A9-1A4D77BE67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804" y="1094167"/>
            <a:ext cx="849009" cy="3049208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7C2D4C2C-F6E5-4967-B653-3072554012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313" y="4133851"/>
            <a:ext cx="847725" cy="3033522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E94F129-EA93-4943-96DC-0101ED120E94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CCB00590-B8C2-41A5-8D1F-B3CCC0D219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46D9B6CF-2881-47C1-BB6E-F55783D39A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F0EA0B48-747E-4BFC-A4BD-BD067C6EF1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47841C25-CACF-427E-B30C-A40AAA4556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954" y="842963"/>
            <a:ext cx="3905137" cy="254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>
              <a:buFontTx/>
              <a:buNone/>
              <a:defRPr sz="1100"/>
            </a:lvl2pPr>
            <a:lvl3pPr marL="1008126" indent="0">
              <a:buFontTx/>
              <a:buNone/>
              <a:defRPr sz="1100"/>
            </a:lvl3pPr>
            <a:lvl4pPr marL="1512189" indent="0">
              <a:buFontTx/>
              <a:buNone/>
              <a:defRPr sz="1100"/>
            </a:lvl4pPr>
            <a:lvl5pPr marL="2016252" indent="0">
              <a:buFontTx/>
              <a:buNone/>
              <a:defRPr sz="1100"/>
            </a:lvl5pPr>
          </a:lstStyle>
          <a:p>
            <a:pPr lvl="0"/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3BA362E4-51FD-408F-ABD6-CFA6A0481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72091" y="849691"/>
            <a:ext cx="5530809" cy="254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 algn="ctr">
              <a:buFontTx/>
              <a:buNone/>
              <a:defRPr sz="1100" b="1">
                <a:latin typeface="+mj-ea"/>
                <a:ea typeface="+mj-ea"/>
              </a:defRPr>
            </a:lvl2pPr>
            <a:lvl3pPr marL="1008126" indent="0" algn="ctr">
              <a:buFontTx/>
              <a:buNone/>
              <a:defRPr sz="1100" b="1">
                <a:latin typeface="+mj-ea"/>
                <a:ea typeface="+mj-ea"/>
              </a:defRPr>
            </a:lvl3pPr>
            <a:lvl4pPr marL="1512189" indent="0" algn="ctr">
              <a:buFontTx/>
              <a:buNone/>
              <a:defRPr sz="1100" b="1">
                <a:latin typeface="+mj-ea"/>
                <a:ea typeface="+mj-ea"/>
              </a:defRPr>
            </a:lvl4pPr>
            <a:lvl5pPr marL="2016252" indent="0" algn="ctr">
              <a:buFontTx/>
              <a:buNone/>
              <a:defRPr sz="1100" b="1">
                <a:latin typeface="+mj-ea"/>
                <a:ea typeface="+mj-ea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B6FFBC8-0B6F-4C1D-8929-A736966B2F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71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중간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9B2E056-7A60-405D-86E4-FE7BBCDFDF6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14584316"/>
              </p:ext>
            </p:extLst>
          </p:nvPr>
        </p:nvGraphicFramePr>
        <p:xfrm>
          <a:off x="204281" y="833694"/>
          <a:ext cx="10299870" cy="6332399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53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6008">
                  <a:extLst>
                    <a:ext uri="{9D8B030D-6E8A-4147-A177-3AD203B41FA5}">
                      <a16:colId xmlns:a16="http://schemas.microsoft.com/office/drawing/2014/main" val="1723599580"/>
                    </a:ext>
                  </a:extLst>
                </a:gridCol>
              </a:tblGrid>
              <a:tr h="272909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949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746295"/>
                  </a:ext>
                </a:extLst>
              </a:tr>
            </a:tbl>
          </a:graphicData>
        </a:graphic>
      </p:graphicFrame>
      <p:sp>
        <p:nvSpPr>
          <p:cNvPr id="4" name="Text Box 29">
            <a:extLst>
              <a:ext uri="{FF2B5EF4-FFF2-40B4-BE49-F238E27FC236}">
                <a16:creationId xmlns:a16="http://schemas.microsoft.com/office/drawing/2014/main" id="{E10CF54F-D61D-40BE-9E59-DF69635FD6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7C2D4C2C-F6E5-4967-B653-3072554012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3030" y="1103691"/>
            <a:ext cx="847725" cy="990000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E94F129-EA93-4943-96DC-0101ED120E94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CCB00590-B8C2-41A5-8D1F-B3CCC0D219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46D9B6CF-2881-47C1-BB6E-F55783D39A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F0EA0B48-747E-4BFC-A4BD-BD067C6EF1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47841C25-CACF-427E-B30C-A40AAA4556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955" y="842963"/>
            <a:ext cx="1800000" cy="254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>
              <a:buFontTx/>
              <a:buNone/>
              <a:defRPr sz="1100"/>
            </a:lvl2pPr>
            <a:lvl3pPr marL="1008126" indent="0">
              <a:buFontTx/>
              <a:buNone/>
              <a:defRPr sz="1100"/>
            </a:lvl3pPr>
            <a:lvl4pPr marL="1512189" indent="0">
              <a:buFontTx/>
              <a:buNone/>
              <a:defRPr sz="1100"/>
            </a:lvl4pPr>
            <a:lvl5pPr marL="2016252" indent="0">
              <a:buFontTx/>
              <a:buNone/>
              <a:defRPr sz="1100"/>
            </a:lvl5pPr>
          </a:lstStyle>
          <a:p>
            <a:pPr lvl="0"/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3BA362E4-51FD-408F-ABD6-CFA6A0481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93703" y="842963"/>
            <a:ext cx="1800000" cy="254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 algn="ctr">
              <a:buFontTx/>
              <a:buNone/>
              <a:defRPr sz="1100" b="1">
                <a:latin typeface="+mj-ea"/>
                <a:ea typeface="+mj-ea"/>
              </a:defRPr>
            </a:lvl2pPr>
            <a:lvl3pPr marL="1008126" indent="0" algn="ctr">
              <a:buFontTx/>
              <a:buNone/>
              <a:defRPr sz="1100" b="1">
                <a:latin typeface="+mj-ea"/>
                <a:ea typeface="+mj-ea"/>
              </a:defRPr>
            </a:lvl3pPr>
            <a:lvl4pPr marL="1512189" indent="0" algn="ctr">
              <a:buFontTx/>
              <a:buNone/>
              <a:defRPr sz="1100" b="1">
                <a:latin typeface="+mj-ea"/>
                <a:ea typeface="+mj-ea"/>
              </a:defRPr>
            </a:lvl4pPr>
            <a:lvl5pPr marL="2016252" indent="0" algn="ctr">
              <a:buFontTx/>
              <a:buNone/>
              <a:defRPr sz="1100" b="1">
                <a:latin typeface="+mj-ea"/>
                <a:ea typeface="+mj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21" name="텍스트 개체 틀 6">
            <a:extLst>
              <a:ext uri="{FF2B5EF4-FFF2-40B4-BE49-F238E27FC236}">
                <a16:creationId xmlns:a16="http://schemas.microsoft.com/office/drawing/2014/main" id="{EBE58FAF-15B5-49B5-AF57-FFCBB482F09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03030" y="2111691"/>
            <a:ext cx="847725" cy="990000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2" name="텍스트 개체 틀 6">
            <a:extLst>
              <a:ext uri="{FF2B5EF4-FFF2-40B4-BE49-F238E27FC236}">
                <a16:creationId xmlns:a16="http://schemas.microsoft.com/office/drawing/2014/main" id="{2C4C6C97-54BF-4930-BA43-D9D2DE8602A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03030" y="3126892"/>
            <a:ext cx="847725" cy="990000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3" name="텍스트 개체 틀 6">
            <a:extLst>
              <a:ext uri="{FF2B5EF4-FFF2-40B4-BE49-F238E27FC236}">
                <a16:creationId xmlns:a16="http://schemas.microsoft.com/office/drawing/2014/main" id="{6FF690C0-B1A4-49D7-A3F8-50398C955F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03030" y="4142093"/>
            <a:ext cx="847725" cy="990000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id="{0ECCC244-0838-4DCE-839B-EB681DFA4A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03030" y="5149056"/>
            <a:ext cx="847725" cy="990000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6">
            <a:extLst>
              <a:ext uri="{FF2B5EF4-FFF2-40B4-BE49-F238E27FC236}">
                <a16:creationId xmlns:a16="http://schemas.microsoft.com/office/drawing/2014/main" id="{0FF67A95-67D5-4B3F-8E06-04C212B29E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03030" y="6166634"/>
            <a:ext cx="847725" cy="990000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5">
            <a:extLst>
              <a:ext uri="{FF2B5EF4-FFF2-40B4-BE49-F238E27FC236}">
                <a16:creationId xmlns:a16="http://schemas.microsoft.com/office/drawing/2014/main" id="{31F82CB0-F986-4A5A-B412-F820E090B97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20451" y="842963"/>
            <a:ext cx="5781849" cy="254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 algn="ctr">
              <a:buFontTx/>
              <a:buNone/>
              <a:defRPr sz="1100" b="1">
                <a:latin typeface="+mj-ea"/>
                <a:ea typeface="+mj-ea"/>
              </a:defRPr>
            </a:lvl2pPr>
            <a:lvl3pPr marL="1008126" indent="0" algn="ctr">
              <a:buFontTx/>
              <a:buNone/>
              <a:defRPr sz="1100" b="1">
                <a:latin typeface="+mj-ea"/>
                <a:ea typeface="+mj-ea"/>
              </a:defRPr>
            </a:lvl3pPr>
            <a:lvl4pPr marL="1512189" indent="0" algn="ctr">
              <a:buFontTx/>
              <a:buNone/>
              <a:defRPr sz="1100" b="1">
                <a:latin typeface="+mj-ea"/>
                <a:ea typeface="+mj-ea"/>
              </a:defRPr>
            </a:lvl4pPr>
            <a:lvl5pPr marL="2016252" indent="0" algn="ctr">
              <a:buFontTx/>
              <a:buNone/>
              <a:defRPr sz="1100" b="1">
                <a:latin typeface="+mj-ea"/>
                <a:ea typeface="+mj-ea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50094A5-01FD-4C72-92B5-AD359B3523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25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09069" y="243292"/>
            <a:ext cx="7614131" cy="45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 sz="2400" b="1">
                <a:latin typeface="+mj-ea"/>
                <a:ea typeface="+mj-ea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dirty="0"/>
              <a:t>Title </a:t>
            </a:r>
            <a:r>
              <a:rPr lang="ko-KR" altLang="en-US" dirty="0"/>
              <a:t>제목 </a:t>
            </a:r>
            <a:r>
              <a:rPr lang="en-US" altLang="ko-KR" dirty="0"/>
              <a:t>(</a:t>
            </a:r>
            <a:r>
              <a:rPr lang="ko-KR" altLang="en-US" dirty="0"/>
              <a:t>맑은 고딕</a:t>
            </a:r>
            <a:r>
              <a:rPr lang="en-US" altLang="ko-KR" dirty="0"/>
              <a:t>, 24, Bold)</a:t>
            </a:r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3428" y="820888"/>
            <a:ext cx="10686545" cy="0"/>
            <a:chOff x="147" y="391"/>
            <a:chExt cx="5896" cy="0"/>
          </a:xfrm>
        </p:grpSpPr>
        <p:sp>
          <p:nvSpPr>
            <p:cNvPr id="9" name="Line 26"/>
            <p:cNvSpPr>
              <a:spLocks noChangeShapeType="1"/>
            </p:cNvSpPr>
            <p:nvPr userDrawn="1"/>
          </p:nvSpPr>
          <p:spPr bwMode="auto">
            <a:xfrm>
              <a:off x="172" y="391"/>
              <a:ext cx="587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960">
                <a:latin typeface="+mj-ea"/>
                <a:ea typeface="+mj-ea"/>
              </a:endParaRPr>
            </a:p>
          </p:txBody>
        </p:sp>
        <p:sp>
          <p:nvSpPr>
            <p:cNvPr id="10" name="Line 27"/>
            <p:cNvSpPr>
              <a:spLocks noChangeShapeType="1"/>
            </p:cNvSpPr>
            <p:nvPr userDrawn="1"/>
          </p:nvSpPr>
          <p:spPr bwMode="auto">
            <a:xfrm>
              <a:off x="147" y="391"/>
              <a:ext cx="2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960">
                <a:latin typeface="+mj-ea"/>
                <a:ea typeface="+mj-ea"/>
              </a:endParaRPr>
            </a:p>
          </p:txBody>
        </p:sp>
      </p:grp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3428" y="7036175"/>
            <a:ext cx="10686545" cy="0"/>
            <a:chOff x="147" y="391"/>
            <a:chExt cx="5896" cy="0"/>
          </a:xfrm>
        </p:grpSpPr>
        <p:sp>
          <p:nvSpPr>
            <p:cNvPr id="12" name="Line 26"/>
            <p:cNvSpPr>
              <a:spLocks noChangeShapeType="1"/>
            </p:cNvSpPr>
            <p:nvPr userDrawn="1"/>
          </p:nvSpPr>
          <p:spPr bwMode="auto">
            <a:xfrm>
              <a:off x="172" y="391"/>
              <a:ext cx="587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960"/>
            </a:p>
          </p:txBody>
        </p:sp>
        <p:sp>
          <p:nvSpPr>
            <p:cNvPr id="13" name="Line 27"/>
            <p:cNvSpPr>
              <a:spLocks noChangeShapeType="1"/>
            </p:cNvSpPr>
            <p:nvPr userDrawn="1"/>
          </p:nvSpPr>
          <p:spPr bwMode="auto">
            <a:xfrm>
              <a:off x="147" y="391"/>
              <a:ext cx="2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960"/>
            </a:p>
          </p:txBody>
        </p:sp>
      </p:grpSp>
      <p:sp>
        <p:nvSpPr>
          <p:cNvPr id="15" name="Text Box 29"/>
          <p:cNvSpPr txBox="1">
            <a:spLocks noChangeArrowheads="1"/>
          </p:cNvSpPr>
          <p:nvPr userDrawn="1"/>
        </p:nvSpPr>
        <p:spPr bwMode="auto">
          <a:xfrm>
            <a:off x="4943984" y="7103256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2B61108-4C06-4356-94DD-970E414E5B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26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823802E-CA94-483C-A9A4-5567850EE83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67611926"/>
              </p:ext>
            </p:extLst>
          </p:nvPr>
        </p:nvGraphicFramePr>
        <p:xfrm>
          <a:off x="204281" y="833695"/>
          <a:ext cx="10299870" cy="633624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029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462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777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629387"/>
                  </a:ext>
                </a:extLst>
              </a:tr>
            </a:tbl>
          </a:graphicData>
        </a:graphic>
      </p:graphicFrame>
      <p:sp>
        <p:nvSpPr>
          <p:cNvPr id="13" name="Text Box 29">
            <a:extLst>
              <a:ext uri="{FF2B5EF4-FFF2-40B4-BE49-F238E27FC236}">
                <a16:creationId xmlns:a16="http://schemas.microsoft.com/office/drawing/2014/main" id="{435DCDB7-1AAC-4EB6-994A-04C26F5BCA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B789E4B-1BB0-4467-B38A-62B56D4F03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3030" y="840166"/>
            <a:ext cx="10299870" cy="254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 algn="ctr">
              <a:buFontTx/>
              <a:buNone/>
              <a:defRPr sz="1100" b="1">
                <a:latin typeface="+mj-ea"/>
                <a:ea typeface="+mj-ea"/>
              </a:defRPr>
            </a:lvl2pPr>
            <a:lvl3pPr marL="1008126" indent="0" algn="ctr">
              <a:buFontTx/>
              <a:buNone/>
              <a:defRPr sz="1100" b="1">
                <a:latin typeface="+mj-ea"/>
                <a:ea typeface="+mj-ea"/>
              </a:defRPr>
            </a:lvl3pPr>
            <a:lvl4pPr marL="1512189" indent="0" algn="ctr">
              <a:buFontTx/>
              <a:buNone/>
              <a:defRPr sz="1100" b="1">
                <a:latin typeface="+mj-ea"/>
                <a:ea typeface="+mj-ea"/>
              </a:defRPr>
            </a:lvl4pPr>
            <a:lvl5pPr marL="2016252" indent="0" algn="ctr">
              <a:buFontTx/>
              <a:buNone/>
              <a:defRPr sz="1100" b="1">
                <a:latin typeface="+mj-ea"/>
                <a:ea typeface="+mj-ea"/>
              </a:defRPr>
            </a:lvl5pPr>
          </a:lstStyle>
          <a:p>
            <a:pPr lvl="0"/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5F9BAA7-830B-4A4D-936E-A13C6491AC3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58909234"/>
              </p:ext>
            </p:extLst>
          </p:nvPr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F2A6901B-3440-4B8A-96DB-C0737E6940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13C38D14-9363-42E0-BEF7-76B7C79BC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EAE25482-FE57-464A-ABF5-D4423E25D4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CE060C2-D7FD-4C5D-897C-E5B0F9CBAE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88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823802E-CA94-483C-A9A4-5567850EE83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36554920"/>
              </p:ext>
            </p:extLst>
          </p:nvPr>
        </p:nvGraphicFramePr>
        <p:xfrm>
          <a:off x="204281" y="833695"/>
          <a:ext cx="10320844" cy="633624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373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6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62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777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629387"/>
                  </a:ext>
                </a:extLst>
              </a:tr>
            </a:tbl>
          </a:graphicData>
        </a:graphic>
      </p:graphicFrame>
      <p:sp>
        <p:nvSpPr>
          <p:cNvPr id="13" name="Text Box 29">
            <a:extLst>
              <a:ext uri="{FF2B5EF4-FFF2-40B4-BE49-F238E27FC236}">
                <a16:creationId xmlns:a16="http://schemas.microsoft.com/office/drawing/2014/main" id="{435DCDB7-1AAC-4EB6-994A-04C26F5BCA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0C3B08-A669-4933-879E-489544D7EC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4788" y="833438"/>
            <a:ext cx="4373349" cy="254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>
              <a:buFontTx/>
              <a:buNone/>
              <a:defRPr sz="1100"/>
            </a:lvl2pPr>
            <a:lvl3pPr marL="1008126" indent="0">
              <a:buFontTx/>
              <a:buNone/>
              <a:defRPr sz="1100"/>
            </a:lvl3pPr>
            <a:lvl4pPr marL="1512189" indent="0">
              <a:buFontTx/>
              <a:buNone/>
              <a:defRPr sz="1100"/>
            </a:lvl4pPr>
            <a:lvl5pPr marL="2016252" indent="0">
              <a:buFontTx/>
              <a:buNone/>
              <a:defRPr sz="1100"/>
            </a:lvl5pPr>
          </a:lstStyle>
          <a:p>
            <a:pPr lvl="0"/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B789E4B-1BB0-4467-B38A-62B56D4F03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8137" y="840166"/>
            <a:ext cx="5924763" cy="254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 algn="ctr">
              <a:buFontTx/>
              <a:buNone/>
              <a:defRPr sz="1100" b="1">
                <a:latin typeface="+mj-ea"/>
                <a:ea typeface="+mj-ea"/>
              </a:defRPr>
            </a:lvl2pPr>
            <a:lvl3pPr marL="1008126" indent="0" algn="ctr">
              <a:buFontTx/>
              <a:buNone/>
              <a:defRPr sz="1100" b="1">
                <a:latin typeface="+mj-ea"/>
                <a:ea typeface="+mj-ea"/>
              </a:defRPr>
            </a:lvl3pPr>
            <a:lvl4pPr marL="1512189" indent="0" algn="ctr">
              <a:buFontTx/>
              <a:buNone/>
              <a:defRPr sz="1100" b="1">
                <a:latin typeface="+mj-ea"/>
                <a:ea typeface="+mj-ea"/>
              </a:defRPr>
            </a:lvl4pPr>
            <a:lvl5pPr marL="2016252" indent="0" algn="ctr">
              <a:buFontTx/>
              <a:buNone/>
              <a:defRPr sz="1100" b="1">
                <a:latin typeface="+mj-ea"/>
                <a:ea typeface="+mj-ea"/>
              </a:defRPr>
            </a:lvl5pPr>
          </a:lstStyle>
          <a:p>
            <a:pPr lvl="0"/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5F9BAA7-830B-4A4D-936E-A13C6491AC3B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F2A6901B-3440-4B8A-96DB-C0737E6940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13C38D14-9363-42E0-BEF7-76B7C79BC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EAE25482-FE57-464A-ABF5-D4423E25D4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2B9A683-44A1-40CD-9D8B-218D9FB771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03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F15A27F-52EF-43A3-9E53-59DF02104816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89107" y="2912210"/>
            <a:ext cx="980120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B7956F7F-CF8D-40C2-BC2E-FD3F4AF02B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1" t="35300" r="11151" b="35300"/>
          <a:stretch>
            <a:fillRect/>
          </a:stretch>
        </p:blipFill>
        <p:spPr bwMode="auto">
          <a:xfrm>
            <a:off x="486561" y="454532"/>
            <a:ext cx="2470648" cy="489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F38F52-BC8A-4D6B-AD58-B2F140B993DF}"/>
              </a:ext>
            </a:extLst>
          </p:cNvPr>
          <p:cNvSpPr txBox="1"/>
          <p:nvPr userDrawn="1"/>
        </p:nvSpPr>
        <p:spPr>
          <a:xfrm>
            <a:off x="5671551" y="1734993"/>
            <a:ext cx="4689070" cy="408909"/>
          </a:xfrm>
          <a:prstGeom prst="rect">
            <a:avLst/>
          </a:prstGeom>
          <a:noFill/>
        </p:spPr>
        <p:txBody>
          <a:bodyPr wrap="none" lIns="100154" tIns="50077" rIns="100154" bIns="50077">
            <a:spAutoFit/>
          </a:bodyPr>
          <a:lstStyle/>
          <a:p>
            <a:pPr algn="r">
              <a:defRPr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'20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불법온라인도박 감시시스템 구축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83B8502-AF44-4A96-87E0-3FFF4CB322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57351" y="6516668"/>
            <a:ext cx="2178697" cy="44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40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중간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9B2E056-7A60-405D-86E4-FE7BBCDFDF64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833694"/>
          <a:ext cx="10299870" cy="6332399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53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6008">
                  <a:extLst>
                    <a:ext uri="{9D8B030D-6E8A-4147-A177-3AD203B41FA5}">
                      <a16:colId xmlns:a16="http://schemas.microsoft.com/office/drawing/2014/main" val="1723599580"/>
                    </a:ext>
                  </a:extLst>
                </a:gridCol>
              </a:tblGrid>
              <a:tr h="27290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949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746295"/>
                  </a:ext>
                </a:extLst>
              </a:tr>
            </a:tbl>
          </a:graphicData>
        </a:graphic>
      </p:graphicFrame>
      <p:sp>
        <p:nvSpPr>
          <p:cNvPr id="4" name="Text Box 29">
            <a:extLst>
              <a:ext uri="{FF2B5EF4-FFF2-40B4-BE49-F238E27FC236}">
                <a16:creationId xmlns:a16="http://schemas.microsoft.com/office/drawing/2014/main" id="{E10CF54F-D61D-40BE-9E59-DF69635FD6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7" name="텍스트 개체 틀 15">
            <a:extLst>
              <a:ext uri="{FF2B5EF4-FFF2-40B4-BE49-F238E27FC236}">
                <a16:creationId xmlns:a16="http://schemas.microsoft.com/office/drawing/2014/main" id="{0B64A5A4-E102-4283-A5A9-1A4D77BE67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804" y="1094167"/>
            <a:ext cx="849009" cy="3049208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7C2D4C2C-F6E5-4967-B653-3072554012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313" y="4133851"/>
            <a:ext cx="847725" cy="3033522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E94F129-EA93-4943-96DC-0101ED120E94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CCB00590-B8C2-41A5-8D1F-B3CCC0D219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46D9B6CF-2881-47C1-BB6E-F55783D39A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F0EA0B48-747E-4BFC-A4BD-BD067C6EF1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47841C25-CACF-427E-B30C-A40AAA4556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954" y="842963"/>
            <a:ext cx="3905137" cy="254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>
              <a:buFontTx/>
              <a:buNone/>
              <a:defRPr sz="1100"/>
            </a:lvl2pPr>
            <a:lvl3pPr marL="1008126" indent="0">
              <a:buFontTx/>
              <a:buNone/>
              <a:defRPr sz="1100"/>
            </a:lvl3pPr>
            <a:lvl4pPr marL="1512189" indent="0">
              <a:buFontTx/>
              <a:buNone/>
              <a:defRPr sz="1100"/>
            </a:lvl4pPr>
            <a:lvl5pPr marL="2016252" indent="0">
              <a:buFontTx/>
              <a:buNone/>
              <a:defRPr sz="1100"/>
            </a:lvl5pPr>
          </a:lstStyle>
          <a:p>
            <a:pPr lvl="0"/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3BA362E4-51FD-408F-ABD6-CFA6A0481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72091" y="849691"/>
            <a:ext cx="5530809" cy="254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 algn="ctr">
              <a:buFontTx/>
              <a:buNone/>
              <a:defRPr sz="1100" b="1">
                <a:latin typeface="+mj-ea"/>
                <a:ea typeface="+mj-ea"/>
              </a:defRPr>
            </a:lvl2pPr>
            <a:lvl3pPr marL="1008126" indent="0" algn="ctr">
              <a:buFontTx/>
              <a:buNone/>
              <a:defRPr sz="1100" b="1">
                <a:latin typeface="+mj-ea"/>
                <a:ea typeface="+mj-ea"/>
              </a:defRPr>
            </a:lvl3pPr>
            <a:lvl4pPr marL="1512189" indent="0" algn="ctr">
              <a:buFontTx/>
              <a:buNone/>
              <a:defRPr sz="1100" b="1">
                <a:latin typeface="+mj-ea"/>
                <a:ea typeface="+mj-ea"/>
              </a:defRPr>
            </a:lvl4pPr>
            <a:lvl5pPr marL="2016252" indent="0" algn="ctr">
              <a:buFontTx/>
              <a:buNone/>
              <a:defRPr sz="1100" b="1">
                <a:latin typeface="+mj-ea"/>
                <a:ea typeface="+mj-ea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8518A32-883A-4572-9597-D1C18F10FD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0969" y="7165079"/>
            <a:ext cx="2018413" cy="41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108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중간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9B2E056-7A60-405D-86E4-FE7BBCDFDF64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833694"/>
          <a:ext cx="10299870" cy="633367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53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6008">
                  <a:extLst>
                    <a:ext uri="{9D8B030D-6E8A-4147-A177-3AD203B41FA5}">
                      <a16:colId xmlns:a16="http://schemas.microsoft.com/office/drawing/2014/main" val="1723599580"/>
                    </a:ext>
                  </a:extLst>
                </a:gridCol>
              </a:tblGrid>
              <a:tr h="6333677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 Box 29">
            <a:extLst>
              <a:ext uri="{FF2B5EF4-FFF2-40B4-BE49-F238E27FC236}">
                <a16:creationId xmlns:a16="http://schemas.microsoft.com/office/drawing/2014/main" id="{E10CF54F-D61D-40BE-9E59-DF69635FD6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7" name="텍스트 개체 틀 15">
            <a:extLst>
              <a:ext uri="{FF2B5EF4-FFF2-40B4-BE49-F238E27FC236}">
                <a16:creationId xmlns:a16="http://schemas.microsoft.com/office/drawing/2014/main" id="{0B64A5A4-E102-4283-A5A9-1A4D77BE67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8421" y="833694"/>
            <a:ext cx="843586" cy="3352353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7C2D4C2C-F6E5-4967-B653-3072554012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281" y="4191000"/>
            <a:ext cx="847725" cy="2976372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E94F129-EA93-4943-96DC-0101ED120E94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CCB00590-B8C2-41A5-8D1F-B3CCC0D219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46D9B6CF-2881-47C1-BB6E-F55783D39A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F0EA0B48-747E-4BFC-A4BD-BD067C6EF1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F4EB470-DD2F-4CD6-9414-49B6EE8076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0969" y="7165079"/>
            <a:ext cx="2018413" cy="41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19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EDF8BF8-A392-4970-AF0F-77157FEC3B1B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833695"/>
          <a:ext cx="10299870" cy="633367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029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33677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 Box 29">
            <a:extLst>
              <a:ext uri="{FF2B5EF4-FFF2-40B4-BE49-F238E27FC236}">
                <a16:creationId xmlns:a16="http://schemas.microsoft.com/office/drawing/2014/main" id="{5818B619-2897-4391-AA37-608396B6F2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D088397-5326-40CA-93CA-AEE05F0D0C5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1AA270A5-ECAB-4ECF-A9E3-F629FC076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435F9D76-1E51-4996-8A80-93C9C2D605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244E7FA6-8DB8-40DD-AA21-36ED4223EC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BEC7BC1-B10E-4785-B5C2-C36E5F1D04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0969" y="7165079"/>
            <a:ext cx="2018413" cy="41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8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중간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9B2E056-7A60-405D-86E4-FE7BBCDFDF6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60292673"/>
              </p:ext>
            </p:extLst>
          </p:nvPr>
        </p:nvGraphicFramePr>
        <p:xfrm>
          <a:off x="204281" y="833694"/>
          <a:ext cx="10299870" cy="6332399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53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6008">
                  <a:extLst>
                    <a:ext uri="{9D8B030D-6E8A-4147-A177-3AD203B41FA5}">
                      <a16:colId xmlns:a16="http://schemas.microsoft.com/office/drawing/2014/main" val="1723599580"/>
                    </a:ext>
                  </a:extLst>
                </a:gridCol>
              </a:tblGrid>
              <a:tr h="27290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949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746295"/>
                  </a:ext>
                </a:extLst>
              </a:tr>
            </a:tbl>
          </a:graphicData>
        </a:graphic>
      </p:graphicFrame>
      <p:sp>
        <p:nvSpPr>
          <p:cNvPr id="4" name="Text Box 29">
            <a:extLst>
              <a:ext uri="{FF2B5EF4-FFF2-40B4-BE49-F238E27FC236}">
                <a16:creationId xmlns:a16="http://schemas.microsoft.com/office/drawing/2014/main" id="{E10CF54F-D61D-40BE-9E59-DF69635FD6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7" name="텍스트 개체 틀 15">
            <a:extLst>
              <a:ext uri="{FF2B5EF4-FFF2-40B4-BE49-F238E27FC236}">
                <a16:creationId xmlns:a16="http://schemas.microsoft.com/office/drawing/2014/main" id="{0B64A5A4-E102-4283-A5A9-1A4D77BE67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804" y="1094167"/>
            <a:ext cx="849009" cy="3049208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7C2D4C2C-F6E5-4967-B653-3072554012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313" y="4133851"/>
            <a:ext cx="847725" cy="3033522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E94F129-EA93-4943-96DC-0101ED120E94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CCB00590-B8C2-41A5-8D1F-B3CCC0D219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46D9B6CF-2881-47C1-BB6E-F55783D39A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F0EA0B48-747E-4BFC-A4BD-BD067C6EF1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47841C25-CACF-427E-B30C-A40AAA4556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954" y="842963"/>
            <a:ext cx="3905137" cy="254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>
              <a:buFontTx/>
              <a:buNone/>
              <a:defRPr sz="1100"/>
            </a:lvl2pPr>
            <a:lvl3pPr marL="1008126" indent="0">
              <a:buFontTx/>
              <a:buNone/>
              <a:defRPr sz="1100"/>
            </a:lvl3pPr>
            <a:lvl4pPr marL="1512189" indent="0">
              <a:buFontTx/>
              <a:buNone/>
              <a:defRPr sz="1100"/>
            </a:lvl4pPr>
            <a:lvl5pPr marL="2016252" indent="0">
              <a:buFontTx/>
              <a:buNone/>
              <a:defRPr sz="1100"/>
            </a:lvl5pPr>
          </a:lstStyle>
          <a:p>
            <a:pPr lvl="0"/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3BA362E4-51FD-408F-ABD6-CFA6A0481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72091" y="849691"/>
            <a:ext cx="5530809" cy="254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 algn="ctr">
              <a:buFontTx/>
              <a:buNone/>
              <a:defRPr sz="1100" b="1">
                <a:latin typeface="+mj-ea"/>
                <a:ea typeface="+mj-ea"/>
              </a:defRPr>
            </a:lvl2pPr>
            <a:lvl3pPr marL="1008126" indent="0" algn="ctr">
              <a:buFontTx/>
              <a:buNone/>
              <a:defRPr sz="1100" b="1">
                <a:latin typeface="+mj-ea"/>
                <a:ea typeface="+mj-ea"/>
              </a:defRPr>
            </a:lvl3pPr>
            <a:lvl4pPr marL="1512189" indent="0" algn="ctr">
              <a:buFontTx/>
              <a:buNone/>
              <a:defRPr sz="1100" b="1">
                <a:latin typeface="+mj-ea"/>
                <a:ea typeface="+mj-ea"/>
              </a:defRPr>
            </a:lvl4pPr>
            <a:lvl5pPr marL="2016252" indent="0" algn="ctr">
              <a:buFontTx/>
              <a:buNone/>
              <a:defRPr sz="1100" b="1">
                <a:latin typeface="+mj-ea"/>
                <a:ea typeface="+mj-ea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FB36DDB-D574-443B-B1AA-D46D70A1CD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367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EDF8BF8-A392-4970-AF0F-77157FEC3B1B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833695"/>
          <a:ext cx="10299870" cy="633367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433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3290">
                  <a:extLst>
                    <a:ext uri="{9D8B030D-6E8A-4147-A177-3AD203B41FA5}">
                      <a16:colId xmlns:a16="http://schemas.microsoft.com/office/drawing/2014/main" val="2691246399"/>
                    </a:ext>
                  </a:extLst>
                </a:gridCol>
                <a:gridCol w="3433290">
                  <a:extLst>
                    <a:ext uri="{9D8B030D-6E8A-4147-A177-3AD203B41FA5}">
                      <a16:colId xmlns:a16="http://schemas.microsoft.com/office/drawing/2014/main" val="1769616537"/>
                    </a:ext>
                  </a:extLst>
                </a:gridCol>
              </a:tblGrid>
              <a:tr h="6333677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 Box 29">
            <a:extLst>
              <a:ext uri="{FF2B5EF4-FFF2-40B4-BE49-F238E27FC236}">
                <a16:creationId xmlns:a16="http://schemas.microsoft.com/office/drawing/2014/main" id="{D1F26406-3083-4E47-BA9D-E24DD68518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754C013-B242-4E79-8206-314AE4D65523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CD11D161-32B6-47A9-9469-51D658671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62AA87F-6B95-43B3-B8D6-09ED121BB2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8D83F8F2-2950-466C-BE04-14CC2CDCD9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C885873-6C2E-46DE-AC87-CEA5B8E068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306" y="7158158"/>
            <a:ext cx="1239155" cy="3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959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9813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EDF8BF8-A392-4970-AF0F-77157FEC3B1B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833695"/>
          <a:ext cx="10299870" cy="63324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029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3240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 Box 29">
            <a:extLst>
              <a:ext uri="{FF2B5EF4-FFF2-40B4-BE49-F238E27FC236}">
                <a16:creationId xmlns:a16="http://schemas.microsoft.com/office/drawing/2014/main" id="{2C074B7B-B85C-4D29-BAC0-39B94325E5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D9B4E76-6BB4-4B38-BA7D-079D98289F0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F0360304-1DE1-410F-A908-F6777A2B74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793780-3320-4B77-AE5A-CCCB08FC0D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AD5F0990-BA04-473A-81EB-E330DF6441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88937DE-7EFF-4BA8-AA03-CFB8EC492F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0969" y="7165079"/>
            <a:ext cx="2018413" cy="41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265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823802E-CA94-483C-A9A4-5567850EE832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833695"/>
          <a:ext cx="10299870" cy="633624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377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2239">
                  <a:extLst>
                    <a:ext uri="{9D8B030D-6E8A-4147-A177-3AD203B41FA5}">
                      <a16:colId xmlns:a16="http://schemas.microsoft.com/office/drawing/2014/main" val="3256602613"/>
                    </a:ext>
                  </a:extLst>
                </a:gridCol>
              </a:tblGrid>
              <a:tr h="26462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777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629387"/>
                  </a:ext>
                </a:extLst>
              </a:tr>
            </a:tbl>
          </a:graphicData>
        </a:graphic>
      </p:graphicFrame>
      <p:sp>
        <p:nvSpPr>
          <p:cNvPr id="13" name="Text Box 29">
            <a:extLst>
              <a:ext uri="{FF2B5EF4-FFF2-40B4-BE49-F238E27FC236}">
                <a16:creationId xmlns:a16="http://schemas.microsoft.com/office/drawing/2014/main" id="{435DCDB7-1AAC-4EB6-994A-04C26F5BCA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0C3B08-A669-4933-879E-489544D7EC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4788" y="833438"/>
            <a:ext cx="1358900" cy="254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>
              <a:buFontTx/>
              <a:buNone/>
              <a:defRPr sz="1100"/>
            </a:lvl2pPr>
            <a:lvl3pPr marL="1008126" indent="0">
              <a:buFontTx/>
              <a:buNone/>
              <a:defRPr sz="1100"/>
            </a:lvl3pPr>
            <a:lvl4pPr marL="1512189" indent="0">
              <a:buFontTx/>
              <a:buNone/>
              <a:defRPr sz="1100"/>
            </a:lvl4pPr>
            <a:lvl5pPr marL="2016252" indent="0">
              <a:buFontTx/>
              <a:buNone/>
              <a:defRPr sz="1100"/>
            </a:lvl5pPr>
          </a:lstStyle>
          <a:p>
            <a:pPr lvl="0"/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B789E4B-1BB0-4467-B38A-62B56D4F03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91056" y="840166"/>
            <a:ext cx="8911844" cy="254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 algn="ctr">
              <a:buFontTx/>
              <a:buNone/>
              <a:defRPr sz="1100" b="1">
                <a:latin typeface="+mj-ea"/>
                <a:ea typeface="+mj-ea"/>
              </a:defRPr>
            </a:lvl2pPr>
            <a:lvl3pPr marL="1008126" indent="0" algn="ctr">
              <a:buFontTx/>
              <a:buNone/>
              <a:defRPr sz="1100" b="1">
                <a:latin typeface="+mj-ea"/>
                <a:ea typeface="+mj-ea"/>
              </a:defRPr>
            </a:lvl3pPr>
            <a:lvl4pPr marL="1512189" indent="0" algn="ctr">
              <a:buFontTx/>
              <a:buNone/>
              <a:defRPr sz="1100" b="1">
                <a:latin typeface="+mj-ea"/>
                <a:ea typeface="+mj-ea"/>
              </a:defRPr>
            </a:lvl4pPr>
            <a:lvl5pPr marL="2016252" indent="0" algn="ctr">
              <a:buFontTx/>
              <a:buNone/>
              <a:defRPr sz="1100" b="1">
                <a:latin typeface="+mj-ea"/>
                <a:ea typeface="+mj-ea"/>
              </a:defRPr>
            </a:lvl5pPr>
          </a:lstStyle>
          <a:p>
            <a:pPr lvl="0"/>
            <a:endParaRPr lang="ko-KR" altLang="en-US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7B8F4A1-CDA3-4F98-8F62-7181BF09EE3A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21" name="텍스트 개체 틀 15">
            <a:extLst>
              <a:ext uri="{FF2B5EF4-FFF2-40B4-BE49-F238E27FC236}">
                <a16:creationId xmlns:a16="http://schemas.microsoft.com/office/drawing/2014/main" id="{AF9F371E-64F7-44CC-AC51-8B12A107EF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2" name="텍스트 개체 틀 15">
            <a:extLst>
              <a:ext uri="{FF2B5EF4-FFF2-40B4-BE49-F238E27FC236}">
                <a16:creationId xmlns:a16="http://schemas.microsoft.com/office/drawing/2014/main" id="{ED44BEFD-ABB6-4281-9D74-EF6C56439A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B874E002-FDAE-4875-A6CA-11ACCD359F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32BF1FB-0DE7-4B0A-B540-7E7CE7D9DE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0969" y="7165079"/>
            <a:ext cx="2018413" cy="41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899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823802E-CA94-483C-A9A4-5567850EE832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833695"/>
          <a:ext cx="10299870" cy="633624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163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6623">
                  <a:extLst>
                    <a:ext uri="{9D8B030D-6E8A-4147-A177-3AD203B41FA5}">
                      <a16:colId xmlns:a16="http://schemas.microsoft.com/office/drawing/2014/main" val="3256602613"/>
                    </a:ext>
                  </a:extLst>
                </a:gridCol>
              </a:tblGrid>
              <a:tr h="26462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777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629387"/>
                  </a:ext>
                </a:extLst>
              </a:tr>
            </a:tbl>
          </a:graphicData>
        </a:graphic>
      </p:graphicFrame>
      <p:sp>
        <p:nvSpPr>
          <p:cNvPr id="13" name="Text Box 29">
            <a:extLst>
              <a:ext uri="{FF2B5EF4-FFF2-40B4-BE49-F238E27FC236}">
                <a16:creationId xmlns:a16="http://schemas.microsoft.com/office/drawing/2014/main" id="{435DCDB7-1AAC-4EB6-994A-04C26F5BCA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0C3B08-A669-4933-879E-489544D7EC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4787" y="833438"/>
            <a:ext cx="5156199" cy="254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>
              <a:buFontTx/>
              <a:buNone/>
              <a:defRPr sz="1100"/>
            </a:lvl2pPr>
            <a:lvl3pPr marL="1008126" indent="0">
              <a:buFontTx/>
              <a:buNone/>
              <a:defRPr sz="1100"/>
            </a:lvl3pPr>
            <a:lvl4pPr marL="1512189" indent="0">
              <a:buFontTx/>
              <a:buNone/>
              <a:defRPr sz="1100"/>
            </a:lvl4pPr>
            <a:lvl5pPr marL="2016252" indent="0">
              <a:buFontTx/>
              <a:buNone/>
              <a:defRPr sz="1100"/>
            </a:lvl5pPr>
          </a:lstStyle>
          <a:p>
            <a:pPr lvl="0"/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B789E4B-1BB0-4467-B38A-62B56D4F03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60986" y="840166"/>
            <a:ext cx="5141914" cy="254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 algn="ctr">
              <a:buFontTx/>
              <a:buNone/>
              <a:defRPr sz="1100" b="1">
                <a:latin typeface="+mj-ea"/>
                <a:ea typeface="+mj-ea"/>
              </a:defRPr>
            </a:lvl2pPr>
            <a:lvl3pPr marL="1008126" indent="0" algn="ctr">
              <a:buFontTx/>
              <a:buNone/>
              <a:defRPr sz="1100" b="1">
                <a:latin typeface="+mj-ea"/>
                <a:ea typeface="+mj-ea"/>
              </a:defRPr>
            </a:lvl3pPr>
            <a:lvl4pPr marL="1512189" indent="0" algn="ctr">
              <a:buFontTx/>
              <a:buNone/>
              <a:defRPr sz="1100" b="1">
                <a:latin typeface="+mj-ea"/>
                <a:ea typeface="+mj-ea"/>
              </a:defRPr>
            </a:lvl4pPr>
            <a:lvl5pPr marL="2016252" indent="0" algn="ctr">
              <a:buFontTx/>
              <a:buNone/>
              <a:defRPr sz="1100" b="1">
                <a:latin typeface="+mj-ea"/>
                <a:ea typeface="+mj-ea"/>
              </a:defRPr>
            </a:lvl5pPr>
          </a:lstStyle>
          <a:p>
            <a:pPr lvl="0"/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5F9BAA7-830B-4A4D-936E-A13C6491AC3B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F2A6901B-3440-4B8A-96DB-C0737E6940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13C38D14-9363-42E0-BEF7-76B7C79BC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EAE25482-FE57-464A-ABF5-D4423E25D4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6F28C4D-0793-4A42-ACE2-955005149B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0969" y="7165079"/>
            <a:ext cx="2018413" cy="41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454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EDF8BF8-A392-4970-AF0F-77157FEC3B1B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0" y="812800"/>
          <a:ext cx="10330773" cy="6336079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38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7479">
                  <a:extLst>
                    <a:ext uri="{9D8B030D-6E8A-4147-A177-3AD203B41FA5}">
                      <a16:colId xmlns:a16="http://schemas.microsoft.com/office/drawing/2014/main" val="1723599580"/>
                    </a:ext>
                  </a:extLst>
                </a:gridCol>
              </a:tblGrid>
              <a:tr h="249548">
                <a:tc row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+mj-ea"/>
                          <a:ea typeface="+mj-ea"/>
                        </a:rPr>
                        <a:t>Descriptions</a:t>
                      </a:r>
                      <a:r>
                        <a:rPr lang="en-US" altLang="ko-KR" sz="1000" b="1" baseline="0" dirty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20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3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9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비고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40869"/>
                  </a:ext>
                </a:extLst>
              </a:tr>
              <a:tr h="12786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058447"/>
                  </a:ext>
                </a:extLst>
              </a:tr>
            </a:tbl>
          </a:graphicData>
        </a:graphic>
      </p:graphicFrame>
      <p:sp>
        <p:nvSpPr>
          <p:cNvPr id="10" name="텍스트 개체 틀 15">
            <a:extLst>
              <a:ext uri="{FF2B5EF4-FFF2-40B4-BE49-F238E27FC236}">
                <a16:creationId xmlns:a16="http://schemas.microsoft.com/office/drawing/2014/main" id="{AB4F8552-7554-4EC5-8E54-C9180118A9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61645" y="1082040"/>
            <a:ext cx="2803092" cy="4413504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836FF621-87EE-4388-AFAE-A00319AA0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61645" y="5908040"/>
            <a:ext cx="2803092" cy="1209040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0" name="Text Box 29">
            <a:extLst>
              <a:ext uri="{FF2B5EF4-FFF2-40B4-BE49-F238E27FC236}">
                <a16:creationId xmlns:a16="http://schemas.microsoft.com/office/drawing/2014/main" id="{A7FF986E-5BCC-4901-A363-007B569F6C8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BC2EA896-5D9C-40A9-8500-8A278F1E0C1B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22" name="텍스트 개체 틀 15">
            <a:extLst>
              <a:ext uri="{FF2B5EF4-FFF2-40B4-BE49-F238E27FC236}">
                <a16:creationId xmlns:a16="http://schemas.microsoft.com/office/drawing/2014/main" id="{1309895D-B846-4928-B2CF-B654AD57C6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6A477D48-F751-4AE4-A716-C6F95E4E18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15">
            <a:extLst>
              <a:ext uri="{FF2B5EF4-FFF2-40B4-BE49-F238E27FC236}">
                <a16:creationId xmlns:a16="http://schemas.microsoft.com/office/drawing/2014/main" id="{769ACA98-2238-4CD9-86B6-E7AC893D3C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E60F15A-20D6-47F0-BA87-2F7121A147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0969" y="7165079"/>
            <a:ext cx="2018413" cy="41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195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중간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9B2E056-7A60-405D-86E4-FE7BBCDFDF64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833694"/>
          <a:ext cx="10299870" cy="6332399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53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6008">
                  <a:extLst>
                    <a:ext uri="{9D8B030D-6E8A-4147-A177-3AD203B41FA5}">
                      <a16:colId xmlns:a16="http://schemas.microsoft.com/office/drawing/2014/main" val="1723599580"/>
                    </a:ext>
                  </a:extLst>
                </a:gridCol>
              </a:tblGrid>
              <a:tr h="272909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949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746295"/>
                  </a:ext>
                </a:extLst>
              </a:tr>
            </a:tbl>
          </a:graphicData>
        </a:graphic>
      </p:graphicFrame>
      <p:sp>
        <p:nvSpPr>
          <p:cNvPr id="4" name="Text Box 29">
            <a:extLst>
              <a:ext uri="{FF2B5EF4-FFF2-40B4-BE49-F238E27FC236}">
                <a16:creationId xmlns:a16="http://schemas.microsoft.com/office/drawing/2014/main" id="{E10CF54F-D61D-40BE-9E59-DF69635FD6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7" name="텍스트 개체 틀 15">
            <a:extLst>
              <a:ext uri="{FF2B5EF4-FFF2-40B4-BE49-F238E27FC236}">
                <a16:creationId xmlns:a16="http://schemas.microsoft.com/office/drawing/2014/main" id="{0B64A5A4-E102-4283-A5A9-1A4D77BE67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804" y="1094167"/>
            <a:ext cx="849009" cy="3049208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7C2D4C2C-F6E5-4967-B653-3072554012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313" y="4133851"/>
            <a:ext cx="847725" cy="3033522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E94F129-EA93-4943-96DC-0101ED120E94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CCB00590-B8C2-41A5-8D1F-B3CCC0D219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46D9B6CF-2881-47C1-BB6E-F55783D39A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F0EA0B48-747E-4BFC-A4BD-BD067C6EF1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47841C25-CACF-427E-B30C-A40AAA4556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954" y="842963"/>
            <a:ext cx="3905137" cy="254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>
              <a:buFontTx/>
              <a:buNone/>
              <a:defRPr sz="1100"/>
            </a:lvl2pPr>
            <a:lvl3pPr marL="1008126" indent="0">
              <a:buFontTx/>
              <a:buNone/>
              <a:defRPr sz="1100"/>
            </a:lvl3pPr>
            <a:lvl4pPr marL="1512189" indent="0">
              <a:buFontTx/>
              <a:buNone/>
              <a:defRPr sz="1100"/>
            </a:lvl4pPr>
            <a:lvl5pPr marL="2016252" indent="0">
              <a:buFontTx/>
              <a:buNone/>
              <a:defRPr sz="1100"/>
            </a:lvl5pPr>
          </a:lstStyle>
          <a:p>
            <a:pPr lvl="0"/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3BA362E4-51FD-408F-ABD6-CFA6A0481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72091" y="849691"/>
            <a:ext cx="5530809" cy="254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 algn="ctr">
              <a:buFontTx/>
              <a:buNone/>
              <a:defRPr sz="1100" b="1">
                <a:latin typeface="+mj-ea"/>
                <a:ea typeface="+mj-ea"/>
              </a:defRPr>
            </a:lvl2pPr>
            <a:lvl3pPr marL="1008126" indent="0" algn="ctr">
              <a:buFontTx/>
              <a:buNone/>
              <a:defRPr sz="1100" b="1">
                <a:latin typeface="+mj-ea"/>
                <a:ea typeface="+mj-ea"/>
              </a:defRPr>
            </a:lvl3pPr>
            <a:lvl4pPr marL="1512189" indent="0" algn="ctr">
              <a:buFontTx/>
              <a:buNone/>
              <a:defRPr sz="1100" b="1">
                <a:latin typeface="+mj-ea"/>
                <a:ea typeface="+mj-ea"/>
              </a:defRPr>
            </a:lvl4pPr>
            <a:lvl5pPr marL="2016252" indent="0" algn="ctr">
              <a:buFontTx/>
              <a:buNone/>
              <a:defRPr sz="1100" b="1">
                <a:latin typeface="+mj-ea"/>
                <a:ea typeface="+mj-ea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E7FA880-91B3-405C-B4CE-1591FE7546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0969" y="7165079"/>
            <a:ext cx="2018413" cy="41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373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중간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9B2E056-7A60-405D-86E4-FE7BBCDFDF64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833694"/>
          <a:ext cx="10299870" cy="6332399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53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6008">
                  <a:extLst>
                    <a:ext uri="{9D8B030D-6E8A-4147-A177-3AD203B41FA5}">
                      <a16:colId xmlns:a16="http://schemas.microsoft.com/office/drawing/2014/main" val="1723599580"/>
                    </a:ext>
                  </a:extLst>
                </a:gridCol>
              </a:tblGrid>
              <a:tr h="272909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949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746295"/>
                  </a:ext>
                </a:extLst>
              </a:tr>
            </a:tbl>
          </a:graphicData>
        </a:graphic>
      </p:graphicFrame>
      <p:sp>
        <p:nvSpPr>
          <p:cNvPr id="4" name="Text Box 29">
            <a:extLst>
              <a:ext uri="{FF2B5EF4-FFF2-40B4-BE49-F238E27FC236}">
                <a16:creationId xmlns:a16="http://schemas.microsoft.com/office/drawing/2014/main" id="{E10CF54F-D61D-40BE-9E59-DF69635FD6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7C2D4C2C-F6E5-4967-B653-3072554012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3030" y="1103691"/>
            <a:ext cx="847725" cy="990000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E94F129-EA93-4943-96DC-0101ED120E94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CCB00590-B8C2-41A5-8D1F-B3CCC0D219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46D9B6CF-2881-47C1-BB6E-F55783D39A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F0EA0B48-747E-4BFC-A4BD-BD067C6EF1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47841C25-CACF-427E-B30C-A40AAA4556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955" y="842963"/>
            <a:ext cx="1800000" cy="254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>
              <a:buFontTx/>
              <a:buNone/>
              <a:defRPr sz="1100"/>
            </a:lvl2pPr>
            <a:lvl3pPr marL="1008126" indent="0">
              <a:buFontTx/>
              <a:buNone/>
              <a:defRPr sz="1100"/>
            </a:lvl3pPr>
            <a:lvl4pPr marL="1512189" indent="0">
              <a:buFontTx/>
              <a:buNone/>
              <a:defRPr sz="1100"/>
            </a:lvl4pPr>
            <a:lvl5pPr marL="2016252" indent="0">
              <a:buFontTx/>
              <a:buNone/>
              <a:defRPr sz="1100"/>
            </a:lvl5pPr>
          </a:lstStyle>
          <a:p>
            <a:pPr lvl="0"/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3BA362E4-51FD-408F-ABD6-CFA6A0481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93703" y="842963"/>
            <a:ext cx="1800000" cy="254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 algn="ctr">
              <a:buFontTx/>
              <a:buNone/>
              <a:defRPr sz="1100" b="1">
                <a:latin typeface="+mj-ea"/>
                <a:ea typeface="+mj-ea"/>
              </a:defRPr>
            </a:lvl2pPr>
            <a:lvl3pPr marL="1008126" indent="0" algn="ctr">
              <a:buFontTx/>
              <a:buNone/>
              <a:defRPr sz="1100" b="1">
                <a:latin typeface="+mj-ea"/>
                <a:ea typeface="+mj-ea"/>
              </a:defRPr>
            </a:lvl3pPr>
            <a:lvl4pPr marL="1512189" indent="0" algn="ctr">
              <a:buFontTx/>
              <a:buNone/>
              <a:defRPr sz="1100" b="1">
                <a:latin typeface="+mj-ea"/>
                <a:ea typeface="+mj-ea"/>
              </a:defRPr>
            </a:lvl4pPr>
            <a:lvl5pPr marL="2016252" indent="0" algn="ctr">
              <a:buFontTx/>
              <a:buNone/>
              <a:defRPr sz="1100" b="1">
                <a:latin typeface="+mj-ea"/>
                <a:ea typeface="+mj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21" name="텍스트 개체 틀 6">
            <a:extLst>
              <a:ext uri="{FF2B5EF4-FFF2-40B4-BE49-F238E27FC236}">
                <a16:creationId xmlns:a16="http://schemas.microsoft.com/office/drawing/2014/main" id="{EBE58FAF-15B5-49B5-AF57-FFCBB482F09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03030" y="2111691"/>
            <a:ext cx="847725" cy="990000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2" name="텍스트 개체 틀 6">
            <a:extLst>
              <a:ext uri="{FF2B5EF4-FFF2-40B4-BE49-F238E27FC236}">
                <a16:creationId xmlns:a16="http://schemas.microsoft.com/office/drawing/2014/main" id="{2C4C6C97-54BF-4930-BA43-D9D2DE8602A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03030" y="3126892"/>
            <a:ext cx="847725" cy="990000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3" name="텍스트 개체 틀 6">
            <a:extLst>
              <a:ext uri="{FF2B5EF4-FFF2-40B4-BE49-F238E27FC236}">
                <a16:creationId xmlns:a16="http://schemas.microsoft.com/office/drawing/2014/main" id="{6FF690C0-B1A4-49D7-A3F8-50398C955F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03030" y="4142093"/>
            <a:ext cx="847725" cy="990000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id="{0ECCC244-0838-4DCE-839B-EB681DFA4A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03030" y="5149056"/>
            <a:ext cx="847725" cy="990000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6">
            <a:extLst>
              <a:ext uri="{FF2B5EF4-FFF2-40B4-BE49-F238E27FC236}">
                <a16:creationId xmlns:a16="http://schemas.microsoft.com/office/drawing/2014/main" id="{0FF67A95-67D5-4B3F-8E06-04C212B29E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03030" y="6166634"/>
            <a:ext cx="847725" cy="990000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5">
            <a:extLst>
              <a:ext uri="{FF2B5EF4-FFF2-40B4-BE49-F238E27FC236}">
                <a16:creationId xmlns:a16="http://schemas.microsoft.com/office/drawing/2014/main" id="{31F82CB0-F986-4A5A-B412-F820E090B97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20451" y="842963"/>
            <a:ext cx="5781849" cy="254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 algn="ctr">
              <a:buFontTx/>
              <a:buNone/>
              <a:defRPr sz="1100" b="1">
                <a:latin typeface="+mj-ea"/>
                <a:ea typeface="+mj-ea"/>
              </a:defRPr>
            </a:lvl2pPr>
            <a:lvl3pPr marL="1008126" indent="0" algn="ctr">
              <a:buFontTx/>
              <a:buNone/>
              <a:defRPr sz="1100" b="1">
                <a:latin typeface="+mj-ea"/>
                <a:ea typeface="+mj-ea"/>
              </a:defRPr>
            </a:lvl3pPr>
            <a:lvl4pPr marL="1512189" indent="0" algn="ctr">
              <a:buFontTx/>
              <a:buNone/>
              <a:defRPr sz="1100" b="1">
                <a:latin typeface="+mj-ea"/>
                <a:ea typeface="+mj-ea"/>
              </a:defRPr>
            </a:lvl4pPr>
            <a:lvl5pPr marL="2016252" indent="0" algn="ctr">
              <a:buFontTx/>
              <a:buNone/>
              <a:defRPr sz="1100" b="1">
                <a:latin typeface="+mj-ea"/>
                <a:ea typeface="+mj-ea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844116E-ABBD-4ACC-AD5A-5B6558C229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0969" y="7165079"/>
            <a:ext cx="2018413" cy="41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514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09069" y="243292"/>
            <a:ext cx="7614131" cy="45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 sz="2400" b="1">
                <a:latin typeface="+mj-ea"/>
                <a:ea typeface="+mj-ea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dirty="0"/>
              <a:t>Title </a:t>
            </a:r>
            <a:r>
              <a:rPr lang="ko-KR" altLang="en-US" dirty="0"/>
              <a:t>제목 </a:t>
            </a:r>
            <a:r>
              <a:rPr lang="en-US" altLang="ko-KR" dirty="0"/>
              <a:t>(</a:t>
            </a:r>
            <a:r>
              <a:rPr lang="ko-KR" altLang="en-US" dirty="0"/>
              <a:t>맑은 고딕</a:t>
            </a:r>
            <a:r>
              <a:rPr lang="en-US" altLang="ko-KR" dirty="0"/>
              <a:t>, 24, Bold)</a:t>
            </a:r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3428" y="820888"/>
            <a:ext cx="10686545" cy="0"/>
            <a:chOff x="147" y="391"/>
            <a:chExt cx="5896" cy="0"/>
          </a:xfrm>
        </p:grpSpPr>
        <p:sp>
          <p:nvSpPr>
            <p:cNvPr id="9" name="Line 26"/>
            <p:cNvSpPr>
              <a:spLocks noChangeShapeType="1"/>
            </p:cNvSpPr>
            <p:nvPr userDrawn="1"/>
          </p:nvSpPr>
          <p:spPr bwMode="auto">
            <a:xfrm>
              <a:off x="172" y="391"/>
              <a:ext cx="587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960">
                <a:latin typeface="+mj-ea"/>
                <a:ea typeface="+mj-ea"/>
              </a:endParaRPr>
            </a:p>
          </p:txBody>
        </p:sp>
        <p:sp>
          <p:nvSpPr>
            <p:cNvPr id="10" name="Line 27"/>
            <p:cNvSpPr>
              <a:spLocks noChangeShapeType="1"/>
            </p:cNvSpPr>
            <p:nvPr userDrawn="1"/>
          </p:nvSpPr>
          <p:spPr bwMode="auto">
            <a:xfrm>
              <a:off x="147" y="391"/>
              <a:ext cx="2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960">
                <a:latin typeface="+mj-ea"/>
                <a:ea typeface="+mj-ea"/>
              </a:endParaRPr>
            </a:p>
          </p:txBody>
        </p:sp>
      </p:grp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3428" y="7036175"/>
            <a:ext cx="10686545" cy="0"/>
            <a:chOff x="147" y="391"/>
            <a:chExt cx="5896" cy="0"/>
          </a:xfrm>
        </p:grpSpPr>
        <p:sp>
          <p:nvSpPr>
            <p:cNvPr id="12" name="Line 26"/>
            <p:cNvSpPr>
              <a:spLocks noChangeShapeType="1"/>
            </p:cNvSpPr>
            <p:nvPr userDrawn="1"/>
          </p:nvSpPr>
          <p:spPr bwMode="auto">
            <a:xfrm>
              <a:off x="172" y="391"/>
              <a:ext cx="587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960"/>
            </a:p>
          </p:txBody>
        </p:sp>
        <p:sp>
          <p:nvSpPr>
            <p:cNvPr id="13" name="Line 27"/>
            <p:cNvSpPr>
              <a:spLocks noChangeShapeType="1"/>
            </p:cNvSpPr>
            <p:nvPr userDrawn="1"/>
          </p:nvSpPr>
          <p:spPr bwMode="auto">
            <a:xfrm>
              <a:off x="147" y="391"/>
              <a:ext cx="2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960"/>
            </a:p>
          </p:txBody>
        </p:sp>
      </p:grpSp>
      <p:sp>
        <p:nvSpPr>
          <p:cNvPr id="15" name="Text Box 29"/>
          <p:cNvSpPr txBox="1">
            <a:spLocks noChangeArrowheads="1"/>
          </p:cNvSpPr>
          <p:nvPr userDrawn="1"/>
        </p:nvSpPr>
        <p:spPr bwMode="auto">
          <a:xfrm>
            <a:off x="4943984" y="7103256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08435B0-696F-415C-9BF4-93B63D86A3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0969" y="7165079"/>
            <a:ext cx="2018413" cy="41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8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중간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9B2E056-7A60-405D-86E4-FE7BBCDFDF6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35406756"/>
              </p:ext>
            </p:extLst>
          </p:nvPr>
        </p:nvGraphicFramePr>
        <p:xfrm>
          <a:off x="204281" y="833694"/>
          <a:ext cx="10299870" cy="633367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53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6008">
                  <a:extLst>
                    <a:ext uri="{9D8B030D-6E8A-4147-A177-3AD203B41FA5}">
                      <a16:colId xmlns:a16="http://schemas.microsoft.com/office/drawing/2014/main" val="1723599580"/>
                    </a:ext>
                  </a:extLst>
                </a:gridCol>
              </a:tblGrid>
              <a:tr h="6333677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 Box 29">
            <a:extLst>
              <a:ext uri="{FF2B5EF4-FFF2-40B4-BE49-F238E27FC236}">
                <a16:creationId xmlns:a16="http://schemas.microsoft.com/office/drawing/2014/main" id="{E10CF54F-D61D-40BE-9E59-DF69635FD6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7" name="텍스트 개체 틀 15">
            <a:extLst>
              <a:ext uri="{FF2B5EF4-FFF2-40B4-BE49-F238E27FC236}">
                <a16:creationId xmlns:a16="http://schemas.microsoft.com/office/drawing/2014/main" id="{0B64A5A4-E102-4283-A5A9-1A4D77BE67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8421" y="833694"/>
            <a:ext cx="843586" cy="3352353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7C2D4C2C-F6E5-4967-B653-3072554012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281" y="4191000"/>
            <a:ext cx="847725" cy="2976372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E94F129-EA93-4943-96DC-0101ED120E94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CCB00590-B8C2-41A5-8D1F-B3CCC0D219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46D9B6CF-2881-47C1-BB6E-F55783D39A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F0EA0B48-747E-4BFC-A4BD-BD067C6EF1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8D0179A-C5B0-40A6-ABC6-EF9A3ECBBB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1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EDF8BF8-A392-4970-AF0F-77157FEC3B1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26258923"/>
              </p:ext>
            </p:extLst>
          </p:nvPr>
        </p:nvGraphicFramePr>
        <p:xfrm>
          <a:off x="204281" y="833695"/>
          <a:ext cx="10299870" cy="633367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029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33677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 Box 29">
            <a:extLst>
              <a:ext uri="{FF2B5EF4-FFF2-40B4-BE49-F238E27FC236}">
                <a16:creationId xmlns:a16="http://schemas.microsoft.com/office/drawing/2014/main" id="{5818B619-2897-4391-AA37-608396B6F2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D088397-5326-40CA-93CA-AEE05F0D0C5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0529476"/>
              </p:ext>
            </p:extLst>
          </p:nvPr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1AA270A5-ECAB-4ECF-A9E3-F629FC076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435F9D76-1E51-4996-8A80-93C9C2D605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244E7FA6-8DB8-40DD-AA21-36ED4223EC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20CEE14-ADA4-4043-AF79-4E0AA6CD81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2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EDF8BF8-A392-4970-AF0F-77157FEC3B1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91256447"/>
              </p:ext>
            </p:extLst>
          </p:nvPr>
        </p:nvGraphicFramePr>
        <p:xfrm>
          <a:off x="204281" y="833695"/>
          <a:ext cx="10299870" cy="633367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433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3290">
                  <a:extLst>
                    <a:ext uri="{9D8B030D-6E8A-4147-A177-3AD203B41FA5}">
                      <a16:colId xmlns:a16="http://schemas.microsoft.com/office/drawing/2014/main" val="2691246399"/>
                    </a:ext>
                  </a:extLst>
                </a:gridCol>
                <a:gridCol w="3433290">
                  <a:extLst>
                    <a:ext uri="{9D8B030D-6E8A-4147-A177-3AD203B41FA5}">
                      <a16:colId xmlns:a16="http://schemas.microsoft.com/office/drawing/2014/main" val="1769616537"/>
                    </a:ext>
                  </a:extLst>
                </a:gridCol>
              </a:tblGrid>
              <a:tr h="6333677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 Box 29">
            <a:extLst>
              <a:ext uri="{FF2B5EF4-FFF2-40B4-BE49-F238E27FC236}">
                <a16:creationId xmlns:a16="http://schemas.microsoft.com/office/drawing/2014/main" id="{D1F26406-3083-4E47-BA9D-E24DD68518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754C013-B242-4E79-8206-314AE4D6552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0529476"/>
              </p:ext>
            </p:extLst>
          </p:nvPr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CD11D161-32B6-47A9-9469-51D658671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62AA87F-6B95-43B3-B8D6-09ED121BB2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8D83F8F2-2950-466C-BE04-14CC2CDCD9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6691E96-7D22-459E-9450-C327617BA5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8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84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EDF8BF8-A392-4970-AF0F-77157FEC3B1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38511780"/>
              </p:ext>
            </p:extLst>
          </p:nvPr>
        </p:nvGraphicFramePr>
        <p:xfrm>
          <a:off x="204281" y="833695"/>
          <a:ext cx="10299870" cy="63324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029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3240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 Box 29">
            <a:extLst>
              <a:ext uri="{FF2B5EF4-FFF2-40B4-BE49-F238E27FC236}">
                <a16:creationId xmlns:a16="http://schemas.microsoft.com/office/drawing/2014/main" id="{2C074B7B-B85C-4D29-BAC0-39B94325E5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D9B4E76-6BB4-4B38-BA7D-079D98289F0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0529476"/>
              </p:ext>
            </p:extLst>
          </p:nvPr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F0360304-1DE1-410F-A908-F6777A2B74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793780-3320-4B77-AE5A-CCCB08FC0D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AD5F0990-BA04-473A-81EB-E330DF6441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2C2E2F0-15AA-4603-9670-4CFAC85A61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2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823802E-CA94-483C-A9A4-5567850EE83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10184808"/>
              </p:ext>
            </p:extLst>
          </p:nvPr>
        </p:nvGraphicFramePr>
        <p:xfrm>
          <a:off x="204281" y="833695"/>
          <a:ext cx="10299870" cy="633624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377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2239">
                  <a:extLst>
                    <a:ext uri="{9D8B030D-6E8A-4147-A177-3AD203B41FA5}">
                      <a16:colId xmlns:a16="http://schemas.microsoft.com/office/drawing/2014/main" val="3256602613"/>
                    </a:ext>
                  </a:extLst>
                </a:gridCol>
              </a:tblGrid>
              <a:tr h="26462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777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629387"/>
                  </a:ext>
                </a:extLst>
              </a:tr>
            </a:tbl>
          </a:graphicData>
        </a:graphic>
      </p:graphicFrame>
      <p:sp>
        <p:nvSpPr>
          <p:cNvPr id="13" name="Text Box 29">
            <a:extLst>
              <a:ext uri="{FF2B5EF4-FFF2-40B4-BE49-F238E27FC236}">
                <a16:creationId xmlns:a16="http://schemas.microsoft.com/office/drawing/2014/main" id="{435DCDB7-1AAC-4EB6-994A-04C26F5BCA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0C3B08-A669-4933-879E-489544D7EC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4788" y="833438"/>
            <a:ext cx="1358900" cy="254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>
              <a:buFontTx/>
              <a:buNone/>
              <a:defRPr sz="1100"/>
            </a:lvl2pPr>
            <a:lvl3pPr marL="1008126" indent="0">
              <a:buFontTx/>
              <a:buNone/>
              <a:defRPr sz="1100"/>
            </a:lvl3pPr>
            <a:lvl4pPr marL="1512189" indent="0">
              <a:buFontTx/>
              <a:buNone/>
              <a:defRPr sz="1100"/>
            </a:lvl4pPr>
            <a:lvl5pPr marL="2016252" indent="0">
              <a:buFontTx/>
              <a:buNone/>
              <a:defRPr sz="1100"/>
            </a:lvl5pPr>
          </a:lstStyle>
          <a:p>
            <a:pPr lvl="0"/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B789E4B-1BB0-4467-B38A-62B56D4F03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91056" y="840166"/>
            <a:ext cx="8911844" cy="254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 algn="ctr">
              <a:buFontTx/>
              <a:buNone/>
              <a:defRPr sz="1100" b="1">
                <a:latin typeface="+mj-ea"/>
                <a:ea typeface="+mj-ea"/>
              </a:defRPr>
            </a:lvl2pPr>
            <a:lvl3pPr marL="1008126" indent="0" algn="ctr">
              <a:buFontTx/>
              <a:buNone/>
              <a:defRPr sz="1100" b="1">
                <a:latin typeface="+mj-ea"/>
                <a:ea typeface="+mj-ea"/>
              </a:defRPr>
            </a:lvl3pPr>
            <a:lvl4pPr marL="1512189" indent="0" algn="ctr">
              <a:buFontTx/>
              <a:buNone/>
              <a:defRPr sz="1100" b="1">
                <a:latin typeface="+mj-ea"/>
                <a:ea typeface="+mj-ea"/>
              </a:defRPr>
            </a:lvl4pPr>
            <a:lvl5pPr marL="2016252" indent="0" algn="ctr">
              <a:buFontTx/>
              <a:buNone/>
              <a:defRPr sz="1100" b="1">
                <a:latin typeface="+mj-ea"/>
                <a:ea typeface="+mj-ea"/>
              </a:defRPr>
            </a:lvl5pPr>
          </a:lstStyle>
          <a:p>
            <a:pPr lvl="0"/>
            <a:endParaRPr lang="ko-KR" altLang="en-US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7B8F4A1-CDA3-4F98-8F62-7181BF09EE3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0529476"/>
              </p:ext>
            </p:extLst>
          </p:nvPr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21" name="텍스트 개체 틀 15">
            <a:extLst>
              <a:ext uri="{FF2B5EF4-FFF2-40B4-BE49-F238E27FC236}">
                <a16:creationId xmlns:a16="http://schemas.microsoft.com/office/drawing/2014/main" id="{AF9F371E-64F7-44CC-AC51-8B12A107EF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2" name="텍스트 개체 틀 15">
            <a:extLst>
              <a:ext uri="{FF2B5EF4-FFF2-40B4-BE49-F238E27FC236}">
                <a16:creationId xmlns:a16="http://schemas.microsoft.com/office/drawing/2014/main" id="{ED44BEFD-ABB6-4281-9D74-EF6C56439A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B874E002-FDAE-4875-A6CA-11ACCD359F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6D3103A-52DA-4FCE-AA9C-4680487320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1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823802E-CA94-483C-A9A4-5567850EE83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06421129"/>
              </p:ext>
            </p:extLst>
          </p:nvPr>
        </p:nvGraphicFramePr>
        <p:xfrm>
          <a:off x="204281" y="833695"/>
          <a:ext cx="10299870" cy="633624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163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6623">
                  <a:extLst>
                    <a:ext uri="{9D8B030D-6E8A-4147-A177-3AD203B41FA5}">
                      <a16:colId xmlns:a16="http://schemas.microsoft.com/office/drawing/2014/main" val="3256602613"/>
                    </a:ext>
                  </a:extLst>
                </a:gridCol>
              </a:tblGrid>
              <a:tr h="26462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777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629387"/>
                  </a:ext>
                </a:extLst>
              </a:tr>
            </a:tbl>
          </a:graphicData>
        </a:graphic>
      </p:graphicFrame>
      <p:sp>
        <p:nvSpPr>
          <p:cNvPr id="13" name="Text Box 29">
            <a:extLst>
              <a:ext uri="{FF2B5EF4-FFF2-40B4-BE49-F238E27FC236}">
                <a16:creationId xmlns:a16="http://schemas.microsoft.com/office/drawing/2014/main" id="{435DCDB7-1AAC-4EB6-994A-04C26F5BCA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0C3B08-A669-4933-879E-489544D7EC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4787" y="833438"/>
            <a:ext cx="5156199" cy="254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>
              <a:buFontTx/>
              <a:buNone/>
              <a:defRPr sz="1100"/>
            </a:lvl2pPr>
            <a:lvl3pPr marL="1008126" indent="0">
              <a:buFontTx/>
              <a:buNone/>
              <a:defRPr sz="1100"/>
            </a:lvl3pPr>
            <a:lvl4pPr marL="1512189" indent="0">
              <a:buFontTx/>
              <a:buNone/>
              <a:defRPr sz="1100"/>
            </a:lvl4pPr>
            <a:lvl5pPr marL="2016252" indent="0">
              <a:buFontTx/>
              <a:buNone/>
              <a:defRPr sz="1100"/>
            </a:lvl5pPr>
          </a:lstStyle>
          <a:p>
            <a:pPr lvl="0"/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B789E4B-1BB0-4467-B38A-62B56D4F03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60986" y="840166"/>
            <a:ext cx="5141914" cy="254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 algn="ctr">
              <a:buFontTx/>
              <a:buNone/>
              <a:defRPr sz="1100" b="1">
                <a:latin typeface="+mj-ea"/>
                <a:ea typeface="+mj-ea"/>
              </a:defRPr>
            </a:lvl2pPr>
            <a:lvl3pPr marL="1008126" indent="0" algn="ctr">
              <a:buFontTx/>
              <a:buNone/>
              <a:defRPr sz="1100" b="1">
                <a:latin typeface="+mj-ea"/>
                <a:ea typeface="+mj-ea"/>
              </a:defRPr>
            </a:lvl3pPr>
            <a:lvl4pPr marL="1512189" indent="0" algn="ctr">
              <a:buFontTx/>
              <a:buNone/>
              <a:defRPr sz="1100" b="1">
                <a:latin typeface="+mj-ea"/>
                <a:ea typeface="+mj-ea"/>
              </a:defRPr>
            </a:lvl4pPr>
            <a:lvl5pPr marL="2016252" indent="0" algn="ctr">
              <a:buFontTx/>
              <a:buNone/>
              <a:defRPr sz="1100" b="1">
                <a:latin typeface="+mj-ea"/>
                <a:ea typeface="+mj-ea"/>
              </a:defRPr>
            </a:lvl5pPr>
          </a:lstStyle>
          <a:p>
            <a:pPr lvl="0"/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5F9BAA7-830B-4A4D-936E-A13C6491AC3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0529476"/>
              </p:ext>
            </p:extLst>
          </p:nvPr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F2A6901B-3440-4B8A-96DB-C0737E6940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13C38D14-9363-42E0-BEF7-76B7C79BC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EAE25482-FE57-464A-ABF5-D4423E25D4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CE060C2-D7FD-4C5D-897C-E5B0F9CBAE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14624-73AA-49BD-80FC-4BA1290B629D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0BB59-CF32-41EE-A658-BD4EF4E97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49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6" r:id="rId2"/>
    <p:sldLayoutId id="2147483705" r:id="rId3"/>
    <p:sldLayoutId id="2147483700" r:id="rId4"/>
    <p:sldLayoutId id="2147483701" r:id="rId5"/>
    <p:sldLayoutId id="2147483698" r:id="rId6"/>
    <p:sldLayoutId id="2147483702" r:id="rId7"/>
    <p:sldLayoutId id="2147483703" r:id="rId8"/>
    <p:sldLayoutId id="2147483704" r:id="rId9"/>
    <p:sldLayoutId id="2147483685" r:id="rId10"/>
    <p:sldLayoutId id="2147483707" r:id="rId11"/>
    <p:sldLayoutId id="2147483708" r:id="rId12"/>
    <p:sldLayoutId id="2147483686" r:id="rId13"/>
    <p:sldLayoutId id="2147483734" r:id="rId14"/>
    <p:sldLayoutId id="2147483733" r:id="rId15"/>
  </p:sldLayoutIdLst>
  <p:txStyles>
    <p:titleStyle>
      <a:lvl1pPr algn="l" defTabSz="1008126" rtl="0" eaLnBrk="1" latinLnBrk="1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1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14624-73AA-49BD-80FC-4BA1290B629D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0BB59-CF32-41EE-A658-BD4EF4E97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7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txStyles>
    <p:titleStyle>
      <a:lvl1pPr algn="l" defTabSz="1008126" rtl="0" eaLnBrk="1" latinLnBrk="1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1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EA7775-B7BD-45E0-BC2A-60A9437FE944}"/>
              </a:ext>
            </a:extLst>
          </p:cNvPr>
          <p:cNvSpPr txBox="1"/>
          <p:nvPr/>
        </p:nvSpPr>
        <p:spPr>
          <a:xfrm>
            <a:off x="465037" y="2292756"/>
            <a:ext cx="9825933" cy="542941"/>
          </a:xfrm>
          <a:prstGeom prst="rect">
            <a:avLst/>
          </a:prstGeom>
          <a:noFill/>
        </p:spPr>
        <p:txBody>
          <a:bodyPr wrap="square" lIns="100154" tIns="50077" rIns="100154" bIns="50077" rtlCol="0">
            <a:spAutoFit/>
          </a:bodyPr>
          <a:lstStyle/>
          <a:p>
            <a:pPr algn="r"/>
            <a:r>
              <a:rPr lang="ko-KR" altLang="en-US" sz="2800" b="1" dirty="0" err="1">
                <a:latin typeface="+mj-ea"/>
                <a:ea typeface="+mj-ea"/>
              </a:rPr>
              <a:t>프로세스다이어그램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84E722-9F56-4C51-B372-3154C2BEDDDC}"/>
              </a:ext>
            </a:extLst>
          </p:cNvPr>
          <p:cNvSpPr txBox="1"/>
          <p:nvPr/>
        </p:nvSpPr>
        <p:spPr>
          <a:xfrm>
            <a:off x="576005" y="3452054"/>
            <a:ext cx="9714965" cy="408909"/>
          </a:xfrm>
          <a:prstGeom prst="rect">
            <a:avLst/>
          </a:prstGeom>
          <a:noFill/>
        </p:spPr>
        <p:txBody>
          <a:bodyPr wrap="square" lIns="100154" tIns="50077" rIns="100154" bIns="50077" rtlCol="0">
            <a:spAutoFit/>
          </a:bodyPr>
          <a:lstStyle/>
          <a:p>
            <a:pPr algn="r"/>
            <a:r>
              <a:rPr lang="en-US" altLang="ko-KR" sz="2000" b="1" dirty="0">
                <a:latin typeface="+mj-ea"/>
                <a:ea typeface="+mj-ea"/>
              </a:rPr>
              <a:t>Ver.1.0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1788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텍스트 개체 틀 42">
            <a:extLst>
              <a:ext uri="{FF2B5EF4-FFF2-40B4-BE49-F238E27FC236}">
                <a16:creationId xmlns:a16="http://schemas.microsoft.com/office/drawing/2014/main" id="{D52AA79A-4320-4886-8352-2B41FF3B4A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감시원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4689848-93BE-44F4-9BE3-6FEC2AD11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관리자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7D9872D-256B-43C2-855F-5A69146A7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3951AF92-DC34-436F-8498-1259CE5C7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7835" y="339557"/>
            <a:ext cx="2466028" cy="318304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PD-SVLS-0231</a:t>
            </a:r>
            <a:endParaRPr lang="ko-KR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BB526758-E032-45C4-8B9B-79D07D6EE5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신고영역 전환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현장 → 사이트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713D15C9-C03F-4F65-AB59-F3030AA7D1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955" y="842963"/>
            <a:ext cx="5555768" cy="25400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감시업무시스템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B844E03F-D77E-490A-975A-BBCE9317E9C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22724" y="849691"/>
            <a:ext cx="3737301" cy="25400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서버처리 영역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A1B1767-9001-427D-9C40-486D593FF10E}"/>
              </a:ext>
            </a:extLst>
          </p:cNvPr>
          <p:cNvCxnSpPr>
            <a:cxnSpLocks/>
          </p:cNvCxnSpPr>
          <p:nvPr/>
        </p:nvCxnSpPr>
        <p:spPr>
          <a:xfrm>
            <a:off x="6622724" y="812799"/>
            <a:ext cx="0" cy="63545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4" name="순서도: 수행의 시작/종료 93">
            <a:extLst>
              <a:ext uri="{FF2B5EF4-FFF2-40B4-BE49-F238E27FC236}">
                <a16:creationId xmlns:a16="http://schemas.microsoft.com/office/drawing/2014/main" id="{0CD8E38E-A5AE-47CE-A71D-5B6BDE987C17}"/>
              </a:ext>
            </a:extLst>
          </p:cNvPr>
          <p:cNvSpPr/>
          <p:nvPr/>
        </p:nvSpPr>
        <p:spPr>
          <a:xfrm>
            <a:off x="1186637" y="1257421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9569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감시업무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ctr" defTabSz="99569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시스템 접속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92A6FD1-EFD9-40E0-900F-1F9C8752970A}"/>
              </a:ext>
            </a:extLst>
          </p:cNvPr>
          <p:cNvSpPr/>
          <p:nvPr/>
        </p:nvSpPr>
        <p:spPr>
          <a:xfrm>
            <a:off x="1201397" y="1831481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9569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나의사건현황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ctr" defTabSz="99569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메뉴 이동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CB4B97C-CFFC-4F6F-92B4-630D912568D7}"/>
              </a:ext>
            </a:extLst>
          </p:cNvPr>
          <p:cNvSpPr/>
          <p:nvPr/>
        </p:nvSpPr>
        <p:spPr>
          <a:xfrm>
            <a:off x="1842665" y="2738767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9569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현장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사건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ctr" defTabSz="99569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메뉴 이동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341C064-0A1C-4EA3-81B3-5AB13883EB47}"/>
              </a:ext>
            </a:extLst>
          </p:cNvPr>
          <p:cNvCxnSpPr>
            <a:cxnSpLocks/>
          </p:cNvCxnSpPr>
          <p:nvPr/>
        </p:nvCxnSpPr>
        <p:spPr>
          <a:xfrm>
            <a:off x="1635439" y="1585664"/>
            <a:ext cx="0" cy="24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BC457EA4-7839-4749-A7C6-BC6BDED8BBCE}"/>
              </a:ext>
            </a:extLst>
          </p:cNvPr>
          <p:cNvCxnSpPr>
            <a:cxnSpLocks/>
            <a:stCxn id="98" idx="3"/>
            <a:endCxn id="100" idx="0"/>
          </p:cNvCxnSpPr>
          <p:nvPr/>
        </p:nvCxnSpPr>
        <p:spPr>
          <a:xfrm>
            <a:off x="2050406" y="2001084"/>
            <a:ext cx="216764" cy="737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27ADC06B-A0CC-4BA6-87D3-1293065C7A0F}"/>
              </a:ext>
            </a:extLst>
          </p:cNvPr>
          <p:cNvSpPr/>
          <p:nvPr/>
        </p:nvSpPr>
        <p:spPr>
          <a:xfrm>
            <a:off x="3980503" y="3817364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9569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신고영역 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ctr" defTabSz="99569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전환버튼 클릭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81E1A1B-06F2-4351-AF99-CD3E6028B57D}"/>
              </a:ext>
            </a:extLst>
          </p:cNvPr>
          <p:cNvSpPr/>
          <p:nvPr/>
        </p:nvSpPr>
        <p:spPr>
          <a:xfrm>
            <a:off x="5027738" y="3813756"/>
            <a:ext cx="962727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algn="ctr"/>
            <a:r>
              <a:rPr lang="ko-KR" altLang="en-US" sz="800" dirty="0">
                <a:solidFill>
                  <a:prstClr val="black"/>
                </a:solidFill>
                <a:latin typeface="+mn-ea"/>
              </a:rPr>
              <a:t>현장 → 사이트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  <a:p>
            <a:pPr marL="0" marR="0" lvl="0" indent="0" algn="ctr" defTabSz="99569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영역전환 팝업 실행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BA808DDB-66CC-4263-AA32-42EEDC2857BC}"/>
              </a:ext>
            </a:extLst>
          </p:cNvPr>
          <p:cNvCxnSpPr>
            <a:cxnSpLocks/>
            <a:stCxn id="114" idx="3"/>
            <a:endCxn id="125" idx="1"/>
          </p:cNvCxnSpPr>
          <p:nvPr/>
        </p:nvCxnSpPr>
        <p:spPr>
          <a:xfrm flipV="1">
            <a:off x="4829512" y="3983359"/>
            <a:ext cx="198226" cy="3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F578D0A-6440-410E-A8F3-8D8546B1F6D1}"/>
              </a:ext>
            </a:extLst>
          </p:cNvPr>
          <p:cNvSpPr/>
          <p:nvPr/>
        </p:nvSpPr>
        <p:spPr>
          <a:xfrm>
            <a:off x="6054542" y="4421674"/>
            <a:ext cx="616362" cy="339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9569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전환 버튼 클릭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249E72BA-928A-415B-BFA0-461F2CC881CA}"/>
              </a:ext>
            </a:extLst>
          </p:cNvPr>
          <p:cNvCxnSpPr>
            <a:cxnSpLocks/>
            <a:stCxn id="69" idx="0"/>
            <a:endCxn id="121" idx="2"/>
          </p:cNvCxnSpPr>
          <p:nvPr/>
        </p:nvCxnSpPr>
        <p:spPr>
          <a:xfrm flipH="1" flipV="1">
            <a:off x="6362723" y="4760880"/>
            <a:ext cx="1" cy="36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순서도: 수행의 시작/종료 167">
            <a:extLst>
              <a:ext uri="{FF2B5EF4-FFF2-40B4-BE49-F238E27FC236}">
                <a16:creationId xmlns:a16="http://schemas.microsoft.com/office/drawing/2014/main" id="{4C3C8E25-DB28-4949-9D08-17A60B65EF23}"/>
              </a:ext>
            </a:extLst>
          </p:cNvPr>
          <p:cNvSpPr/>
          <p:nvPr/>
        </p:nvSpPr>
        <p:spPr>
          <a:xfrm>
            <a:off x="1196174" y="5622902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9569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감시업무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ctr" defTabSz="99569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시스템 접속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61D5BC5-A996-4297-8BAD-FAB6F765FF3A}"/>
              </a:ext>
            </a:extLst>
          </p:cNvPr>
          <p:cNvSpPr/>
          <p:nvPr/>
        </p:nvSpPr>
        <p:spPr>
          <a:xfrm>
            <a:off x="1210934" y="6196962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9569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신고내역관리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ctr" defTabSz="99569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메뉴 이동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F6663B83-4FDA-4ED3-98E9-FD92A21DF574}"/>
              </a:ext>
            </a:extLst>
          </p:cNvPr>
          <p:cNvCxnSpPr>
            <a:cxnSpLocks/>
          </p:cNvCxnSpPr>
          <p:nvPr/>
        </p:nvCxnSpPr>
        <p:spPr>
          <a:xfrm>
            <a:off x="1644976" y="5951145"/>
            <a:ext cx="0" cy="24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421B1111-6D2A-4644-829F-1782C162DC86}"/>
              </a:ext>
            </a:extLst>
          </p:cNvPr>
          <p:cNvCxnSpPr>
            <a:cxnSpLocks/>
            <a:stCxn id="125" idx="2"/>
            <a:endCxn id="64" idx="0"/>
          </p:cNvCxnSpPr>
          <p:nvPr/>
        </p:nvCxnSpPr>
        <p:spPr>
          <a:xfrm rot="5400000">
            <a:off x="4243563" y="3825929"/>
            <a:ext cx="938507" cy="15925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연결선: 꺾임 193">
            <a:extLst>
              <a:ext uri="{FF2B5EF4-FFF2-40B4-BE49-F238E27FC236}">
                <a16:creationId xmlns:a16="http://schemas.microsoft.com/office/drawing/2014/main" id="{D739808F-573B-4DD2-B263-ED6DDE554E40}"/>
              </a:ext>
            </a:extLst>
          </p:cNvPr>
          <p:cNvCxnSpPr>
            <a:cxnSpLocks/>
            <a:stCxn id="121" idx="3"/>
            <a:endCxn id="187" idx="1"/>
          </p:cNvCxnSpPr>
          <p:nvPr/>
        </p:nvCxnSpPr>
        <p:spPr>
          <a:xfrm flipV="1">
            <a:off x="6670904" y="3566705"/>
            <a:ext cx="620896" cy="10245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95B04E1-1944-4738-9BFC-F854CE20971B}"/>
              </a:ext>
            </a:extLst>
          </p:cNvPr>
          <p:cNvSpPr/>
          <p:nvPr/>
        </p:nvSpPr>
        <p:spPr>
          <a:xfrm>
            <a:off x="8919075" y="5871764"/>
            <a:ext cx="9765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+mn-ea"/>
                <a:cs typeface="+mn-cs"/>
              </a:rPr>
              <a:t>업데이트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신고영역 사이트 </a:t>
            </a:r>
          </a:p>
        </p:txBody>
      </p:sp>
      <p:sp>
        <p:nvSpPr>
          <p:cNvPr id="220" name="순서도: 수행의 시작/종료 219">
            <a:extLst>
              <a:ext uri="{FF2B5EF4-FFF2-40B4-BE49-F238E27FC236}">
                <a16:creationId xmlns:a16="http://schemas.microsoft.com/office/drawing/2014/main" id="{1DCDA497-04C4-4EC0-B4CA-727D063760B2}"/>
              </a:ext>
            </a:extLst>
          </p:cNvPr>
          <p:cNvSpPr/>
          <p:nvPr/>
        </p:nvSpPr>
        <p:spPr>
          <a:xfrm>
            <a:off x="8947335" y="6428030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9569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전환 완료</a:t>
            </a:r>
          </a:p>
        </p:txBody>
      </p: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94A2D7CB-ED7F-474A-97DF-D928793E6161}"/>
              </a:ext>
            </a:extLst>
          </p:cNvPr>
          <p:cNvCxnSpPr>
            <a:cxnSpLocks/>
            <a:stCxn id="150" idx="2"/>
            <a:endCxn id="220" idx="0"/>
          </p:cNvCxnSpPr>
          <p:nvPr/>
        </p:nvCxnSpPr>
        <p:spPr>
          <a:xfrm flipH="1">
            <a:off x="9386600" y="6210318"/>
            <a:ext cx="20750" cy="217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다이아몬드 252">
            <a:extLst>
              <a:ext uri="{FF2B5EF4-FFF2-40B4-BE49-F238E27FC236}">
                <a16:creationId xmlns:a16="http://schemas.microsoft.com/office/drawing/2014/main" id="{90DDF1F4-B67F-4894-9537-7823631CAEB0}"/>
              </a:ext>
            </a:extLst>
          </p:cNvPr>
          <p:cNvSpPr/>
          <p:nvPr/>
        </p:nvSpPr>
        <p:spPr bwMode="auto">
          <a:xfrm>
            <a:off x="2900904" y="3752880"/>
            <a:ext cx="753094" cy="481061"/>
          </a:xfrm>
          <a:prstGeom prst="diamon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접수</a:t>
            </a:r>
            <a:endParaRPr kumimoji="1" lang="en-US" altLang="ko-KR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7DB44D8D-74AF-49DB-8202-6B0A76CEF92C}"/>
              </a:ext>
            </a:extLst>
          </p:cNvPr>
          <p:cNvSpPr txBox="1"/>
          <p:nvPr/>
        </p:nvSpPr>
        <p:spPr>
          <a:xfrm>
            <a:off x="3019403" y="4249614"/>
            <a:ext cx="523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9569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cs typeface="+mn-cs"/>
              </a:rPr>
              <a:t>N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2E505E41-C2FD-4B82-A6F4-8FBFB0300975}"/>
              </a:ext>
            </a:extLst>
          </p:cNvPr>
          <p:cNvSpPr txBox="1"/>
          <p:nvPr/>
        </p:nvSpPr>
        <p:spPr>
          <a:xfrm>
            <a:off x="3591694" y="3776329"/>
            <a:ext cx="523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9569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cs typeface="+mn-cs"/>
              </a:rPr>
              <a:t>Y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263" name="연결선: 꺾임 262">
            <a:extLst>
              <a:ext uri="{FF2B5EF4-FFF2-40B4-BE49-F238E27FC236}">
                <a16:creationId xmlns:a16="http://schemas.microsoft.com/office/drawing/2014/main" id="{E93E466F-3A24-4595-9197-039BEB9430B4}"/>
              </a:ext>
            </a:extLst>
          </p:cNvPr>
          <p:cNvCxnSpPr>
            <a:cxnSpLocks/>
            <a:stCxn id="169" idx="3"/>
            <a:endCxn id="293" idx="2"/>
          </p:cNvCxnSpPr>
          <p:nvPr/>
        </p:nvCxnSpPr>
        <p:spPr>
          <a:xfrm flipV="1">
            <a:off x="2059943" y="4152962"/>
            <a:ext cx="207227" cy="2213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직선 화살표 연결선 282">
            <a:extLst>
              <a:ext uri="{FF2B5EF4-FFF2-40B4-BE49-F238E27FC236}">
                <a16:creationId xmlns:a16="http://schemas.microsoft.com/office/drawing/2014/main" id="{93ABA1E5-7E1A-41F6-8194-3C23370B2CDB}"/>
              </a:ext>
            </a:extLst>
          </p:cNvPr>
          <p:cNvCxnSpPr>
            <a:cxnSpLocks/>
            <a:stCxn id="253" idx="3"/>
            <a:endCxn id="114" idx="1"/>
          </p:cNvCxnSpPr>
          <p:nvPr/>
        </p:nvCxnSpPr>
        <p:spPr>
          <a:xfrm flipV="1">
            <a:off x="3653998" y="3986967"/>
            <a:ext cx="326505" cy="6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BF9C79DE-70F5-4104-988E-278FA4F867F4}"/>
              </a:ext>
            </a:extLst>
          </p:cNvPr>
          <p:cNvSpPr/>
          <p:nvPr/>
        </p:nvSpPr>
        <p:spPr>
          <a:xfrm>
            <a:off x="1842665" y="3813756"/>
            <a:ext cx="849009" cy="339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9569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변경할 사이트 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ctr" defTabSz="99569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사건 상세 보기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5D22325A-35A9-4CED-8277-05309785370C}"/>
              </a:ext>
            </a:extLst>
          </p:cNvPr>
          <p:cNvCxnSpPr>
            <a:cxnSpLocks/>
            <a:stCxn id="293" idx="3"/>
            <a:endCxn id="253" idx="1"/>
          </p:cNvCxnSpPr>
          <p:nvPr/>
        </p:nvCxnSpPr>
        <p:spPr>
          <a:xfrm>
            <a:off x="2691674" y="3983359"/>
            <a:ext cx="209230" cy="1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직선 화살표 연결선 317">
            <a:extLst>
              <a:ext uri="{FF2B5EF4-FFF2-40B4-BE49-F238E27FC236}">
                <a16:creationId xmlns:a16="http://schemas.microsoft.com/office/drawing/2014/main" id="{5F33E012-C172-459C-B8FD-31357F7374E7}"/>
              </a:ext>
            </a:extLst>
          </p:cNvPr>
          <p:cNvCxnSpPr>
            <a:cxnSpLocks/>
            <a:stCxn id="100" idx="2"/>
            <a:endCxn id="293" idx="0"/>
          </p:cNvCxnSpPr>
          <p:nvPr/>
        </p:nvCxnSpPr>
        <p:spPr>
          <a:xfrm>
            <a:off x="2267170" y="3077973"/>
            <a:ext cx="0" cy="73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연결선: 꺾임 321">
            <a:extLst>
              <a:ext uri="{FF2B5EF4-FFF2-40B4-BE49-F238E27FC236}">
                <a16:creationId xmlns:a16="http://schemas.microsoft.com/office/drawing/2014/main" id="{C8F00312-9610-4CE9-80E2-E65DA7D5C380}"/>
              </a:ext>
            </a:extLst>
          </p:cNvPr>
          <p:cNvCxnSpPr>
            <a:cxnSpLocks/>
            <a:stCxn id="253" idx="2"/>
            <a:endCxn id="220" idx="1"/>
          </p:cNvCxnSpPr>
          <p:nvPr/>
        </p:nvCxnSpPr>
        <p:spPr>
          <a:xfrm rot="16200000" flipH="1">
            <a:off x="4933288" y="2578104"/>
            <a:ext cx="2358211" cy="56698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다이아몬드 63">
            <a:extLst>
              <a:ext uri="{FF2B5EF4-FFF2-40B4-BE49-F238E27FC236}">
                <a16:creationId xmlns:a16="http://schemas.microsoft.com/office/drawing/2014/main" id="{3273D2C1-EE1D-48AF-B78D-93FA110F8D7C}"/>
              </a:ext>
            </a:extLst>
          </p:cNvPr>
          <p:cNvSpPr/>
          <p:nvPr/>
        </p:nvSpPr>
        <p:spPr bwMode="auto">
          <a:xfrm>
            <a:off x="3539982" y="5091469"/>
            <a:ext cx="753094" cy="481061"/>
          </a:xfrm>
          <a:prstGeom prst="diamon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사이트</a:t>
            </a:r>
            <a:endParaRPr kumimoji="1" lang="en-US" altLang="ko-KR" sz="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정보 </a:t>
            </a:r>
            <a:endParaRPr kumimoji="1" lang="en-US" altLang="ko-KR" sz="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등록 유무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F9F69DA-3D65-418A-8364-D8DEA0CF64E4}"/>
              </a:ext>
            </a:extLst>
          </p:cNvPr>
          <p:cNvCxnSpPr>
            <a:cxnSpLocks/>
            <a:stCxn id="64" idx="3"/>
            <a:endCxn id="70" idx="1"/>
          </p:cNvCxnSpPr>
          <p:nvPr/>
        </p:nvCxnSpPr>
        <p:spPr>
          <a:xfrm flipV="1">
            <a:off x="4293076" y="5331135"/>
            <a:ext cx="418742" cy="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AC1107B-1B2E-4CF1-B564-338DD828B173}"/>
              </a:ext>
            </a:extLst>
          </p:cNvPr>
          <p:cNvSpPr/>
          <p:nvPr/>
        </p:nvSpPr>
        <p:spPr>
          <a:xfrm>
            <a:off x="4190798" y="5086446"/>
            <a:ext cx="146149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 err="1">
                <a:latin typeface="+mn-ea"/>
              </a:rPr>
              <a:t>건이상</a:t>
            </a:r>
            <a:endParaRPr lang="ko-KR" altLang="en-US" sz="700" dirty="0">
              <a:latin typeface="+mn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83B7851-FD4F-4BEE-94F7-C3886CE6373B}"/>
              </a:ext>
            </a:extLst>
          </p:cNvPr>
          <p:cNvSpPr/>
          <p:nvPr/>
        </p:nvSpPr>
        <p:spPr>
          <a:xfrm>
            <a:off x="3551452" y="5601847"/>
            <a:ext cx="34063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700" dirty="0">
                <a:latin typeface="+mn-ea"/>
              </a:rPr>
              <a:t>0</a:t>
            </a:r>
            <a:r>
              <a:rPr lang="ko-KR" altLang="en-US" sz="700" dirty="0">
                <a:latin typeface="+mn-ea"/>
              </a:rPr>
              <a:t>건</a:t>
            </a:r>
          </a:p>
        </p:txBody>
      </p:sp>
      <p:sp>
        <p:nvSpPr>
          <p:cNvPr id="69" name="순서도: 문서 68">
            <a:extLst>
              <a:ext uri="{FF2B5EF4-FFF2-40B4-BE49-F238E27FC236}">
                <a16:creationId xmlns:a16="http://schemas.microsoft.com/office/drawing/2014/main" id="{6C83ADC2-74BD-49D1-A69D-70D934826CB4}"/>
              </a:ext>
            </a:extLst>
          </p:cNvPr>
          <p:cNvSpPr/>
          <p:nvPr/>
        </p:nvSpPr>
        <p:spPr>
          <a:xfrm>
            <a:off x="5889679" y="5128984"/>
            <a:ext cx="946090" cy="401441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사이트 정보 입력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전환사유 입력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6DD27D3-5002-4C1E-A80D-A6AE56F5CF81}"/>
              </a:ext>
            </a:extLst>
          </p:cNvPr>
          <p:cNvSpPr/>
          <p:nvPr/>
        </p:nvSpPr>
        <p:spPr>
          <a:xfrm>
            <a:off x="4711818" y="5130414"/>
            <a:ext cx="849009" cy="401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가져올 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현장 사이트 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정보 선택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5099985-2C21-4F0F-928A-9E254FE29D8E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 flipV="1">
            <a:off x="5560827" y="5329705"/>
            <a:ext cx="328852" cy="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D4F6052E-E122-4FBC-8556-07F75FB905A1}"/>
              </a:ext>
            </a:extLst>
          </p:cNvPr>
          <p:cNvCxnSpPr>
            <a:cxnSpLocks/>
            <a:stCxn id="64" idx="2"/>
            <a:endCxn id="69" idx="2"/>
          </p:cNvCxnSpPr>
          <p:nvPr/>
        </p:nvCxnSpPr>
        <p:spPr>
          <a:xfrm rot="5400000" flipH="1" flipV="1">
            <a:off x="5105303" y="4315110"/>
            <a:ext cx="68645" cy="2446195"/>
          </a:xfrm>
          <a:prstGeom prst="bentConnector3">
            <a:avLst>
              <a:gd name="adj1" fmla="val -3330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3B87EBE-B8EC-4D29-81A9-CBE77283839E}"/>
              </a:ext>
            </a:extLst>
          </p:cNvPr>
          <p:cNvGrpSpPr/>
          <p:nvPr/>
        </p:nvGrpSpPr>
        <p:grpSpPr>
          <a:xfrm>
            <a:off x="7291800" y="1561258"/>
            <a:ext cx="3081163" cy="5030894"/>
            <a:chOff x="7291800" y="1561258"/>
            <a:chExt cx="3081163" cy="5030894"/>
          </a:xfrm>
        </p:grpSpPr>
        <p:sp>
          <p:nvSpPr>
            <p:cNvPr id="50" name="원통 105">
              <a:extLst>
                <a:ext uri="{FF2B5EF4-FFF2-40B4-BE49-F238E27FC236}">
                  <a16:creationId xmlns:a16="http://schemas.microsoft.com/office/drawing/2014/main" id="{87DD7276-A6D9-4135-8A2A-C16FF54A9CAC}"/>
                </a:ext>
              </a:extLst>
            </p:cNvPr>
            <p:cNvSpPr/>
            <p:nvPr/>
          </p:nvSpPr>
          <p:spPr bwMode="auto">
            <a:xfrm>
              <a:off x="8977442" y="3441568"/>
              <a:ext cx="694725" cy="355810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신고 처리 정보</a:t>
              </a:r>
              <a:endPara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40" name="원통 105">
              <a:extLst>
                <a:ext uri="{FF2B5EF4-FFF2-40B4-BE49-F238E27FC236}">
                  <a16:creationId xmlns:a16="http://schemas.microsoft.com/office/drawing/2014/main" id="{E7992BB6-BA4C-47E3-99B0-5A6B6B87EC43}"/>
                </a:ext>
              </a:extLst>
            </p:cNvPr>
            <p:cNvSpPr/>
            <p:nvPr/>
          </p:nvSpPr>
          <p:spPr bwMode="auto">
            <a:xfrm>
              <a:off x="8972563" y="3891745"/>
              <a:ext cx="694725" cy="636144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신고 현장 </a:t>
              </a:r>
              <a:endPara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사이트</a:t>
              </a:r>
              <a:endPara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전환이력</a:t>
              </a:r>
              <a:endPara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9C5A2EB-E0D2-4D5E-AFE9-87F665C68631}"/>
                </a:ext>
              </a:extLst>
            </p:cNvPr>
            <p:cNvSpPr/>
            <p:nvPr/>
          </p:nvSpPr>
          <p:spPr>
            <a:xfrm>
              <a:off x="8891215" y="4591277"/>
              <a:ext cx="110799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+mn-ea"/>
                  <a:cs typeface="+mn-cs"/>
                </a:rPr>
                <a:t>업데이트</a:t>
              </a:r>
              <a:endPara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+mn-ea"/>
                <a:cs typeface="+mn-cs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rPr>
                <a:t>현장사이트전환코드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rPr>
                <a:t>현장사이트전환일시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rPr>
                <a:t>현장사이트전환사유</a:t>
              </a:r>
            </a:p>
          </p:txBody>
        </p:sp>
        <p:sp>
          <p:nvSpPr>
            <p:cNvPr id="142" name="왼쪽 대괄호 141">
              <a:extLst>
                <a:ext uri="{FF2B5EF4-FFF2-40B4-BE49-F238E27FC236}">
                  <a16:creationId xmlns:a16="http://schemas.microsoft.com/office/drawing/2014/main" id="{A6A7733A-56BE-4170-B194-ABF2B754DCA5}"/>
                </a:ext>
              </a:extLst>
            </p:cNvPr>
            <p:cNvSpPr/>
            <p:nvPr/>
          </p:nvSpPr>
          <p:spPr>
            <a:xfrm>
              <a:off x="8869008" y="3581413"/>
              <a:ext cx="98547" cy="2486012"/>
            </a:xfrm>
            <a:prstGeom prst="leftBracket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9569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96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7" name="원통 105">
              <a:extLst>
                <a:ext uri="{FF2B5EF4-FFF2-40B4-BE49-F238E27FC236}">
                  <a16:creationId xmlns:a16="http://schemas.microsoft.com/office/drawing/2014/main" id="{6714259F-FB99-44A7-B0E3-891E3BA37FA2}"/>
                </a:ext>
              </a:extLst>
            </p:cNvPr>
            <p:cNvSpPr/>
            <p:nvPr/>
          </p:nvSpPr>
          <p:spPr bwMode="auto">
            <a:xfrm>
              <a:off x="8977442" y="5344358"/>
              <a:ext cx="822948" cy="503174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신고 마스터 정보</a:t>
              </a:r>
              <a:endPara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86" name="원통 105">
              <a:extLst>
                <a:ext uri="{FF2B5EF4-FFF2-40B4-BE49-F238E27FC236}">
                  <a16:creationId xmlns:a16="http://schemas.microsoft.com/office/drawing/2014/main" id="{CAA2A3AB-3D0D-4C26-AA78-2856396195EF}"/>
                </a:ext>
              </a:extLst>
            </p:cNvPr>
            <p:cNvSpPr/>
            <p:nvPr/>
          </p:nvSpPr>
          <p:spPr bwMode="auto">
            <a:xfrm>
              <a:off x="7452049" y="1882087"/>
              <a:ext cx="822948" cy="503174"/>
            </a:xfrm>
            <a:prstGeom prst="can">
              <a:avLst/>
            </a:prstGeom>
            <a:noFill/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사이트 신고</a:t>
              </a:r>
              <a:endPara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 마스터</a:t>
              </a:r>
              <a:endPara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92E41DDB-E8CC-480A-AF18-D51A90178BD1}"/>
                </a:ext>
              </a:extLst>
            </p:cNvPr>
            <p:cNvGrpSpPr/>
            <p:nvPr/>
          </p:nvGrpSpPr>
          <p:grpSpPr>
            <a:xfrm>
              <a:off x="7291800" y="1561258"/>
              <a:ext cx="2534065" cy="5030894"/>
              <a:chOff x="8139525" y="1808908"/>
              <a:chExt cx="2534065" cy="5030894"/>
            </a:xfrm>
          </p:grpSpPr>
          <p:cxnSp>
            <p:nvCxnSpPr>
              <p:cNvPr id="131" name="연결선: 꺾임 130">
                <a:extLst>
                  <a:ext uri="{FF2B5EF4-FFF2-40B4-BE49-F238E27FC236}">
                    <a16:creationId xmlns:a16="http://schemas.microsoft.com/office/drawing/2014/main" id="{6CD71078-A4C4-4BAB-856D-47F1B5FF6645}"/>
                  </a:ext>
                </a:extLst>
              </p:cNvPr>
              <p:cNvCxnSpPr>
                <a:cxnSpLocks/>
                <a:stCxn id="188" idx="3"/>
                <a:endCxn id="220" idx="3"/>
              </p:cNvCxnSpPr>
              <p:nvPr/>
            </p:nvCxnSpPr>
            <p:spPr>
              <a:xfrm>
                <a:off x="10551137" y="2828273"/>
                <a:ext cx="122453" cy="4011529"/>
              </a:xfrm>
              <a:prstGeom prst="bentConnector3">
                <a:avLst>
                  <a:gd name="adj1" fmla="val 372247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7" name="화살표: 줄무늬가 있는 오른쪽 156">
                <a:extLst>
                  <a:ext uri="{FF2B5EF4-FFF2-40B4-BE49-F238E27FC236}">
                    <a16:creationId xmlns:a16="http://schemas.microsoft.com/office/drawing/2014/main" id="{D7F9EAF1-D04F-4F82-9CF9-1EBD5B3D21B3}"/>
                  </a:ext>
                </a:extLst>
              </p:cNvPr>
              <p:cNvSpPr/>
              <p:nvPr/>
            </p:nvSpPr>
            <p:spPr>
              <a:xfrm>
                <a:off x="8662453" y="3227856"/>
                <a:ext cx="161826" cy="106689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9569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96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158" name="화살표: 줄무늬가 있는 오른쪽 157">
                <a:extLst>
                  <a:ext uri="{FF2B5EF4-FFF2-40B4-BE49-F238E27FC236}">
                    <a16:creationId xmlns:a16="http://schemas.microsoft.com/office/drawing/2014/main" id="{68668C2D-5063-4AA8-8EE0-40067221F2B1}"/>
                  </a:ext>
                </a:extLst>
              </p:cNvPr>
              <p:cNvSpPr/>
              <p:nvPr/>
            </p:nvSpPr>
            <p:spPr>
              <a:xfrm>
                <a:off x="8662453" y="3868382"/>
                <a:ext cx="161826" cy="106689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9569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96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159" name="화살표: 줄무늬가 있는 오른쪽 158">
                <a:extLst>
                  <a:ext uri="{FF2B5EF4-FFF2-40B4-BE49-F238E27FC236}">
                    <a16:creationId xmlns:a16="http://schemas.microsoft.com/office/drawing/2014/main" id="{23E25BF2-706C-44E4-93E0-9BCB9BDC6D42}"/>
                  </a:ext>
                </a:extLst>
              </p:cNvPr>
              <p:cNvSpPr/>
              <p:nvPr/>
            </p:nvSpPr>
            <p:spPr>
              <a:xfrm>
                <a:off x="8671689" y="4455563"/>
                <a:ext cx="161826" cy="106689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9569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96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52EE7C2D-C667-42DB-9570-9AAD33A2264C}"/>
                  </a:ext>
                </a:extLst>
              </p:cNvPr>
              <p:cNvSpPr/>
              <p:nvPr/>
            </p:nvSpPr>
            <p:spPr>
              <a:xfrm>
                <a:off x="8139525" y="1808908"/>
                <a:ext cx="1204611" cy="10037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pPr marL="0" marR="0" lvl="0" indent="0" algn="ctr" defTabSz="99569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신고내용 신규입력</a:t>
                </a: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38BC673A-B5DB-4ED3-B052-04E4F2196EF4}"/>
                  </a:ext>
                </a:extLst>
              </p:cNvPr>
              <p:cNvSpPr/>
              <p:nvPr/>
            </p:nvSpPr>
            <p:spPr>
              <a:xfrm>
                <a:off x="8139525" y="2799481"/>
                <a:ext cx="1204613" cy="20297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pPr marL="0" marR="0" lvl="0" indent="0" algn="ctr" defTabSz="99569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신고내용 </a:t>
                </a:r>
                <a:r>
                  <a:rPr kumimoji="0" lang="en-US" altLang="ko-K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copy</a:t>
                </a:r>
              </a:p>
            </p:txBody>
          </p:sp>
          <p:sp>
            <p:nvSpPr>
              <p:cNvPr id="188" name="다이아몬드 187">
                <a:extLst>
                  <a:ext uri="{FF2B5EF4-FFF2-40B4-BE49-F238E27FC236}">
                    <a16:creationId xmlns:a16="http://schemas.microsoft.com/office/drawing/2014/main" id="{0D6E79D7-1F78-4A5E-B708-A9AC5DAAB09A}"/>
                  </a:ext>
                </a:extLst>
              </p:cNvPr>
              <p:cNvSpPr/>
              <p:nvPr/>
            </p:nvSpPr>
            <p:spPr bwMode="auto">
              <a:xfrm>
                <a:off x="9798043" y="2587742"/>
                <a:ext cx="753094" cy="481061"/>
              </a:xfrm>
              <a:prstGeom prst="diamond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전환 성공여부</a:t>
                </a:r>
                <a:endParaRPr kumimoji="1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  <p:cxnSp>
          <p:nvCxnSpPr>
            <p:cNvPr id="205" name="직선 화살표 연결선 204">
              <a:extLst>
                <a:ext uri="{FF2B5EF4-FFF2-40B4-BE49-F238E27FC236}">
                  <a16:creationId xmlns:a16="http://schemas.microsoft.com/office/drawing/2014/main" id="{BCD28F05-237F-4ABB-8DB2-8A787CD9E750}"/>
                </a:ext>
              </a:extLst>
            </p:cNvPr>
            <p:cNvCxnSpPr>
              <a:cxnSpLocks/>
              <a:stCxn id="188" idx="2"/>
              <a:endCxn id="50" idx="1"/>
            </p:cNvCxnSpPr>
            <p:nvPr/>
          </p:nvCxnSpPr>
          <p:spPr>
            <a:xfrm flipH="1">
              <a:off x="9324805" y="2821153"/>
              <a:ext cx="2060" cy="620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CF5D21DC-AF6A-42C9-AE1A-0379411ACEC5}"/>
                </a:ext>
              </a:extLst>
            </p:cNvPr>
            <p:cNvSpPr txBox="1"/>
            <p:nvPr/>
          </p:nvSpPr>
          <p:spPr>
            <a:xfrm>
              <a:off x="9676417" y="2386320"/>
              <a:ext cx="5236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9569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+mn-ea"/>
                  <a:cs typeface="+mn-cs"/>
                </a:rPr>
                <a:t>N</a:t>
              </a: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41FA1B8-A61A-4FF2-8FC8-9CD6FBE95E99}"/>
                </a:ext>
              </a:extLst>
            </p:cNvPr>
            <p:cNvSpPr txBox="1"/>
            <p:nvPr/>
          </p:nvSpPr>
          <p:spPr>
            <a:xfrm>
              <a:off x="9097989" y="2821310"/>
              <a:ext cx="5236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9569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+mn-ea"/>
                  <a:cs typeface="+mn-cs"/>
                </a:rPr>
                <a:t>Y</a:t>
              </a: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cxnSp>
          <p:nvCxnSpPr>
            <p:cNvPr id="215" name="연결선: 꺾임 214">
              <a:extLst>
                <a:ext uri="{FF2B5EF4-FFF2-40B4-BE49-F238E27FC236}">
                  <a16:creationId xmlns:a16="http://schemas.microsoft.com/office/drawing/2014/main" id="{ED9C9220-7FC6-4B8B-B9CB-225A4C39DE66}"/>
                </a:ext>
              </a:extLst>
            </p:cNvPr>
            <p:cNvCxnSpPr>
              <a:cxnSpLocks/>
              <a:stCxn id="185" idx="3"/>
              <a:endCxn id="188" idx="0"/>
            </p:cNvCxnSpPr>
            <p:nvPr/>
          </p:nvCxnSpPr>
          <p:spPr>
            <a:xfrm>
              <a:off x="8496411" y="2063112"/>
              <a:ext cx="830454" cy="27698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3F5FAF5E-1708-4962-A7AF-C32A6EA91142}"/>
                </a:ext>
              </a:extLst>
            </p:cNvPr>
            <p:cNvSpPr/>
            <p:nvPr/>
          </p:nvSpPr>
          <p:spPr>
            <a:xfrm>
              <a:off x="10179771" y="3171272"/>
              <a:ext cx="193192" cy="17015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marL="0" marR="0" lvl="0" indent="0" algn="ctr" defTabSz="99569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rPr>
                <a:t>오류메시지 출력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15" name="원통 105">
              <a:extLst>
                <a:ext uri="{FF2B5EF4-FFF2-40B4-BE49-F238E27FC236}">
                  <a16:creationId xmlns:a16="http://schemas.microsoft.com/office/drawing/2014/main" id="{74E523D1-CB4F-47C9-9F5D-6268C6E274EF}"/>
                </a:ext>
              </a:extLst>
            </p:cNvPr>
            <p:cNvSpPr/>
            <p:nvPr/>
          </p:nvSpPr>
          <p:spPr bwMode="auto">
            <a:xfrm>
              <a:off x="7986249" y="2805501"/>
              <a:ext cx="413073" cy="451934"/>
            </a:xfrm>
            <a:prstGeom prst="can">
              <a:avLst/>
            </a:prstGeom>
            <a:noFill/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사이트 정보</a:t>
              </a:r>
              <a:endParaRPr kumimoji="1" lang="en-US" altLang="ko-KR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116" name="원통 105">
              <a:extLst>
                <a:ext uri="{FF2B5EF4-FFF2-40B4-BE49-F238E27FC236}">
                  <a16:creationId xmlns:a16="http://schemas.microsoft.com/office/drawing/2014/main" id="{45AA6CFD-92A3-4830-AE50-C9C14BA64A23}"/>
                </a:ext>
              </a:extLst>
            </p:cNvPr>
            <p:cNvSpPr/>
            <p:nvPr/>
          </p:nvSpPr>
          <p:spPr bwMode="auto">
            <a:xfrm>
              <a:off x="7986249" y="3401200"/>
              <a:ext cx="413075" cy="451934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사이트 </a:t>
              </a:r>
              <a:endParaRPr kumimoji="1" lang="en-US" altLang="ko-KR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계좌정보</a:t>
              </a:r>
              <a:endParaRPr kumimoji="1" lang="en-US" altLang="ko-KR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117" name="원통 105">
              <a:extLst>
                <a:ext uri="{FF2B5EF4-FFF2-40B4-BE49-F238E27FC236}">
                  <a16:creationId xmlns:a16="http://schemas.microsoft.com/office/drawing/2014/main" id="{DE23037A-A62F-453C-BA26-BDAEEE8426BE}"/>
                </a:ext>
              </a:extLst>
            </p:cNvPr>
            <p:cNvSpPr/>
            <p:nvPr/>
          </p:nvSpPr>
          <p:spPr bwMode="auto">
            <a:xfrm>
              <a:off x="7986249" y="4069362"/>
              <a:ext cx="433972" cy="414912"/>
            </a:xfrm>
            <a:prstGeom prst="can">
              <a:avLst/>
            </a:prstGeom>
            <a:noFill/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사이트 </a:t>
              </a:r>
              <a:endParaRPr kumimoji="1" lang="en-US" altLang="ko-KR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로그인 정보</a:t>
              </a:r>
              <a:endParaRPr kumimoji="1" lang="en-US" altLang="ko-KR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118" name="원통 105">
              <a:extLst>
                <a:ext uri="{FF2B5EF4-FFF2-40B4-BE49-F238E27FC236}">
                  <a16:creationId xmlns:a16="http://schemas.microsoft.com/office/drawing/2014/main" id="{9B0829A5-D2C8-4A80-A83B-8D13ACA753C8}"/>
                </a:ext>
              </a:extLst>
            </p:cNvPr>
            <p:cNvSpPr/>
            <p:nvPr/>
          </p:nvSpPr>
          <p:spPr bwMode="auto">
            <a:xfrm>
              <a:off x="7383802" y="2823423"/>
              <a:ext cx="413075" cy="448630"/>
            </a:xfrm>
            <a:prstGeom prst="can">
              <a:avLst/>
            </a:prstGeom>
            <a:noFill/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600" b="1" dirty="0">
                  <a:solidFill>
                    <a:srgbClr val="000000"/>
                  </a:solidFill>
                  <a:latin typeface="+mn-ea"/>
                </a:rPr>
                <a:t>현장 사이트 </a:t>
              </a:r>
              <a:endParaRPr kumimoji="1" lang="en-US" altLang="ko-KR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정보</a:t>
              </a:r>
              <a:endParaRPr kumimoji="1" lang="en-US" altLang="ko-KR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119" name="원통 105">
              <a:extLst>
                <a:ext uri="{FF2B5EF4-FFF2-40B4-BE49-F238E27FC236}">
                  <a16:creationId xmlns:a16="http://schemas.microsoft.com/office/drawing/2014/main" id="{8D38AB59-9BFD-4229-9100-A713F1920F2D}"/>
                </a:ext>
              </a:extLst>
            </p:cNvPr>
            <p:cNvSpPr/>
            <p:nvPr/>
          </p:nvSpPr>
          <p:spPr bwMode="auto">
            <a:xfrm>
              <a:off x="7397622" y="3419122"/>
              <a:ext cx="413075" cy="451934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600" b="1" dirty="0">
                  <a:solidFill>
                    <a:srgbClr val="000000"/>
                  </a:solidFill>
                  <a:latin typeface="+mn-ea"/>
                </a:rPr>
                <a:t>현장 사이트 </a:t>
              </a:r>
              <a:endParaRPr kumimoji="1" lang="en-US" altLang="ko-KR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계좌정보</a:t>
              </a:r>
              <a:endParaRPr kumimoji="1" lang="en-US" altLang="ko-KR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123" name="원통 105">
              <a:extLst>
                <a:ext uri="{FF2B5EF4-FFF2-40B4-BE49-F238E27FC236}">
                  <a16:creationId xmlns:a16="http://schemas.microsoft.com/office/drawing/2014/main" id="{B7E3FA9A-8388-49DA-BF49-05D0C289B98E}"/>
                </a:ext>
              </a:extLst>
            </p:cNvPr>
            <p:cNvSpPr/>
            <p:nvPr/>
          </p:nvSpPr>
          <p:spPr bwMode="auto">
            <a:xfrm>
              <a:off x="7392757" y="4087284"/>
              <a:ext cx="433972" cy="414912"/>
            </a:xfrm>
            <a:prstGeom prst="can">
              <a:avLst/>
            </a:prstGeom>
            <a:noFill/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600" b="1" dirty="0">
                  <a:solidFill>
                    <a:srgbClr val="000000"/>
                  </a:solidFill>
                  <a:latin typeface="+mn-ea"/>
                </a:rPr>
                <a:t>현장 사이트 </a:t>
              </a:r>
              <a:endParaRPr kumimoji="1" lang="en-US" altLang="ko-KR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로그인 정보</a:t>
              </a:r>
              <a:endParaRPr kumimoji="1" lang="en-US" altLang="ko-KR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98FFB325-A962-4F17-8AB3-12093FA4D25B}"/>
              </a:ext>
            </a:extLst>
          </p:cNvPr>
          <p:cNvSpPr txBox="1"/>
          <p:nvPr/>
        </p:nvSpPr>
        <p:spPr>
          <a:xfrm>
            <a:off x="9763125" y="8572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변경 없음</a:t>
            </a:r>
          </a:p>
        </p:txBody>
      </p:sp>
    </p:spTree>
    <p:extLst>
      <p:ext uri="{BB962C8B-B14F-4D97-AF65-F5344CB8AC3E}">
        <p14:creationId xmlns:p14="http://schemas.microsoft.com/office/powerpoint/2010/main" val="3117931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  <a:latin typeface="+mn-ea"/>
              </a:rPr>
              <a:t>PD-SVLS-0240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신고분야 하위목록 관리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1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804" y="1103691"/>
            <a:ext cx="849009" cy="4970384"/>
          </a:xfrm>
        </p:spPr>
        <p:txBody>
          <a:bodyPr>
            <a:normAutofit/>
          </a:bodyPr>
          <a:lstStyle/>
          <a:p>
            <a:r>
              <a:rPr lang="ko-KR" altLang="en-US" sz="1050" dirty="0">
                <a:latin typeface="+mn-ea"/>
                <a:ea typeface="+mn-ea"/>
              </a:rPr>
              <a:t>감시원</a:t>
            </a:r>
          </a:p>
        </p:txBody>
      </p:sp>
      <p:sp>
        <p:nvSpPr>
          <p:cNvPr id="12" name="텍스트 개체 틀 47">
            <a:extLst>
              <a:ext uri="{FF2B5EF4-FFF2-40B4-BE49-F238E27FC236}">
                <a16:creationId xmlns:a16="http://schemas.microsoft.com/office/drawing/2014/main" id="{A31743F8-E7F9-40DD-9611-DD27AF3446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2039" y="849691"/>
            <a:ext cx="9424699" cy="25400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감시업무시스템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56A7E3-DD1B-4328-B968-68BFE9FE569D}"/>
              </a:ext>
            </a:extLst>
          </p:cNvPr>
          <p:cNvSpPr txBox="1"/>
          <p:nvPr/>
        </p:nvSpPr>
        <p:spPr>
          <a:xfrm>
            <a:off x="9763125" y="85725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차 신규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F27213C-ECC4-42A7-AB2F-65C899066E1A}"/>
              </a:ext>
            </a:extLst>
          </p:cNvPr>
          <p:cNvSpPr/>
          <p:nvPr/>
        </p:nvSpPr>
        <p:spPr>
          <a:xfrm>
            <a:off x="6193144" y="2467258"/>
            <a:ext cx="2421252" cy="1153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순서도: 수행의 시작/종료 15">
            <a:extLst>
              <a:ext uri="{FF2B5EF4-FFF2-40B4-BE49-F238E27FC236}">
                <a16:creationId xmlns:a16="http://schemas.microsoft.com/office/drawing/2014/main" id="{408CE77D-D06B-4F31-B01E-DE397A5C4320}"/>
              </a:ext>
            </a:extLst>
          </p:cNvPr>
          <p:cNvSpPr/>
          <p:nvPr/>
        </p:nvSpPr>
        <p:spPr>
          <a:xfrm>
            <a:off x="1164771" y="1306483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감시업무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시스템 접속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2730948" y="2606787"/>
            <a:ext cx="1593402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신고분야 하위목록 관리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80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신고분야코드 별 하위 코드 관리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8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" name="연결선: 꺾임 101">
            <a:extLst>
              <a:ext uri="{FF2B5EF4-FFF2-40B4-BE49-F238E27FC236}">
                <a16:creationId xmlns:a16="http://schemas.microsoft.com/office/drawing/2014/main" id="{0C871185-10DC-4389-BFFE-9F4FD931A422}"/>
              </a:ext>
            </a:extLst>
          </p:cNvPr>
          <p:cNvCxnSpPr>
            <a:cxnSpLocks/>
            <a:stCxn id="16" idx="2"/>
            <a:endCxn id="17" idx="1"/>
          </p:cNvCxnSpPr>
          <p:nvPr/>
        </p:nvCxnSpPr>
        <p:spPr>
          <a:xfrm rot="16200000" flipH="1">
            <a:off x="1596660" y="1642102"/>
            <a:ext cx="1141664" cy="11269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4324350" y="2776390"/>
            <a:ext cx="2148762" cy="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6473112" y="2610176"/>
            <a:ext cx="1593402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신고분야 상세조회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2730948" y="5454051"/>
            <a:ext cx="1593402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공통코드 관리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800">
                <a:solidFill>
                  <a:schemeClr val="tx1"/>
                </a:solidFill>
                <a:latin typeface="+mn-ea"/>
              </a:rPr>
              <a:t>(RALM_CD 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신고분야코드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8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3527649" y="2945993"/>
            <a:ext cx="0" cy="2508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27213C-ECC4-42A7-AB2F-65C899066E1A}"/>
              </a:ext>
            </a:extLst>
          </p:cNvPr>
          <p:cNvSpPr/>
          <p:nvPr/>
        </p:nvSpPr>
        <p:spPr>
          <a:xfrm>
            <a:off x="6193144" y="4106881"/>
            <a:ext cx="2421252" cy="1153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6473112" y="4249799"/>
            <a:ext cx="1593402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신고내역 조회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EF28A2-9EC0-41A6-99F8-AE2820DC2C59}"/>
              </a:ext>
            </a:extLst>
          </p:cNvPr>
          <p:cNvSpPr txBox="1"/>
          <p:nvPr/>
        </p:nvSpPr>
        <p:spPr>
          <a:xfrm>
            <a:off x="6193144" y="4746225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2">
                    <a:lumMod val="50000"/>
                  </a:schemeClr>
                </a:solidFill>
                <a:latin typeface="+mn-ea"/>
              </a:rPr>
              <a:t>신고분야 검색조건 존재하는 모든 메뉴에 </a:t>
            </a:r>
            <a:endParaRPr lang="en-US" altLang="ko-KR" sz="900" b="1">
              <a:solidFill>
                <a:schemeClr val="tx2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900" b="1">
                <a:solidFill>
                  <a:schemeClr val="tx2">
                    <a:lumMod val="50000"/>
                  </a:schemeClr>
                </a:solidFill>
                <a:latin typeface="+mn-ea"/>
              </a:rPr>
              <a:t>신고분야 하위목록 추가</a:t>
            </a:r>
            <a:endParaRPr lang="ko-KR" altLang="en-US" sz="900" b="1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26" name="연결선: 꺾임 101">
            <a:extLst>
              <a:ext uri="{FF2B5EF4-FFF2-40B4-BE49-F238E27FC236}">
                <a16:creationId xmlns:a16="http://schemas.microsoft.com/office/drawing/2014/main" id="{0C871185-10DC-4389-BFFE-9F4FD931A422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>
            <a:off x="4324350" y="2776390"/>
            <a:ext cx="1868794" cy="19073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EEF28A2-9EC0-41A6-99F8-AE2820DC2C59}"/>
              </a:ext>
            </a:extLst>
          </p:cNvPr>
          <p:cNvSpPr txBox="1"/>
          <p:nvPr/>
        </p:nvSpPr>
        <p:spPr>
          <a:xfrm>
            <a:off x="6193144" y="3049791"/>
            <a:ext cx="19607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2">
                    <a:lumMod val="50000"/>
                  </a:schemeClr>
                </a:solidFill>
                <a:latin typeface="+mn-ea"/>
              </a:rPr>
              <a:t>신고분야 하위목록 관리 기능 추가</a:t>
            </a:r>
            <a:endParaRPr lang="ko-KR" altLang="en-US" sz="900" b="1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8240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7D9872D-256B-43C2-855F-5A69146A7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3951AF92-DC34-436F-8498-1259CE5C7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PD-SVLS-0300</a:t>
            </a:r>
            <a:endParaRPr lang="ko-KR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사이트</a:t>
            </a:r>
            <a:r>
              <a:rPr lang="en-US" altLang="ko-KR" dirty="0">
                <a:latin typeface="+mn-ea"/>
                <a:ea typeface="+mn-ea"/>
              </a:rPr>
              <a:t>URL</a:t>
            </a:r>
            <a:r>
              <a:rPr lang="ko-KR" altLang="en-US" dirty="0">
                <a:latin typeface="+mn-ea"/>
                <a:ea typeface="+mn-ea"/>
              </a:rPr>
              <a:t> 중복검사</a:t>
            </a:r>
          </a:p>
        </p:txBody>
      </p:sp>
      <p:sp>
        <p:nvSpPr>
          <p:cNvPr id="33" name="순서도: 수행의 시작/종료 32">
            <a:extLst>
              <a:ext uri="{FF2B5EF4-FFF2-40B4-BE49-F238E27FC236}">
                <a16:creationId xmlns:a16="http://schemas.microsoft.com/office/drawing/2014/main" id="{45ADA10E-E944-49C5-8217-50B621187271}"/>
              </a:ext>
            </a:extLst>
          </p:cNvPr>
          <p:cNvSpPr/>
          <p:nvPr/>
        </p:nvSpPr>
        <p:spPr bwMode="auto">
          <a:xfrm>
            <a:off x="645964" y="1032061"/>
            <a:ext cx="1035343" cy="323268"/>
          </a:xfrm>
          <a:prstGeom prst="flowChartTerminator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사이트</a:t>
            </a:r>
            <a:r>
              <a:rPr lang="en-US" altLang="ko-KR" sz="800" dirty="0">
                <a:solidFill>
                  <a:srgbClr val="000000"/>
                </a:solidFill>
                <a:latin typeface="+mn-ea"/>
              </a:rPr>
              <a:t>URL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중복검사 시작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2F54874-16AC-4F62-916C-2045D1914BFF}"/>
              </a:ext>
            </a:extLst>
          </p:cNvPr>
          <p:cNvCxnSpPr>
            <a:cxnSpLocks/>
            <a:stCxn id="33" idx="2"/>
            <a:endCxn id="56" idx="0"/>
          </p:cNvCxnSpPr>
          <p:nvPr/>
        </p:nvCxnSpPr>
        <p:spPr bwMode="auto">
          <a:xfrm>
            <a:off x="1163636" y="1355329"/>
            <a:ext cx="0" cy="279225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DE777EA5-8EE8-4B6F-8DAB-4605A37B3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76155"/>
              </p:ext>
            </p:extLst>
          </p:nvPr>
        </p:nvGraphicFramePr>
        <p:xfrm>
          <a:off x="4062682" y="5253895"/>
          <a:ext cx="3078920" cy="1779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95">
                  <a:extLst>
                    <a:ext uri="{9D8B030D-6E8A-4147-A177-3AD203B41FA5}">
                      <a16:colId xmlns:a16="http://schemas.microsoft.com/office/drawing/2014/main" val="366661999"/>
                    </a:ext>
                  </a:extLst>
                </a:gridCol>
                <a:gridCol w="661047">
                  <a:extLst>
                    <a:ext uri="{9D8B030D-6E8A-4147-A177-3AD203B41FA5}">
                      <a16:colId xmlns:a16="http://schemas.microsoft.com/office/drawing/2014/main" val="3884922693"/>
                    </a:ext>
                  </a:extLst>
                </a:gridCol>
                <a:gridCol w="603315">
                  <a:extLst>
                    <a:ext uri="{9D8B030D-6E8A-4147-A177-3AD203B41FA5}">
                      <a16:colId xmlns:a16="http://schemas.microsoft.com/office/drawing/2014/main" val="1657151991"/>
                    </a:ext>
                  </a:extLst>
                </a:gridCol>
                <a:gridCol w="1069263">
                  <a:extLst>
                    <a:ext uri="{9D8B030D-6E8A-4147-A177-3AD203B41FA5}">
                      <a16:colId xmlns:a16="http://schemas.microsoft.com/office/drawing/2014/main" val="288760512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868242946"/>
                    </a:ext>
                  </a:extLst>
                </a:gridCol>
              </a:tblGrid>
              <a:tr h="263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중복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순위</a:t>
                      </a:r>
                    </a:p>
                  </a:txBody>
                  <a:tcPr marL="0" marR="0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처리상태</a:t>
                      </a:r>
                    </a:p>
                  </a:txBody>
                  <a:tcPr marL="0" marR="0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처리결과</a:t>
                      </a:r>
                    </a:p>
                  </a:txBody>
                  <a:tcPr marL="0" marR="0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처리결과상세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중복구분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코드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564387"/>
                  </a:ext>
                </a:extLst>
              </a:tr>
              <a:tr h="28605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0201" marR="80201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처리완료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(4000)</a:t>
                      </a:r>
                    </a:p>
                  </a:txBody>
                  <a:tcPr marL="80201" marR="80201" marT="40100" marB="40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심의의뢰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(4300)</a:t>
                      </a:r>
                    </a:p>
                  </a:txBody>
                  <a:tcPr marL="80201" marR="80201" marT="40100" marB="40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접속차단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(4310)</a:t>
                      </a:r>
                    </a:p>
                  </a:txBody>
                  <a:tcPr marL="80201" marR="80201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01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0201" marR="80201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6372309"/>
                  </a:ext>
                </a:extLst>
              </a:tr>
              <a:tr h="28605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80201" marR="80201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80201" marR="80201" marT="40100" marB="40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0201" marR="80201" marT="40100" marB="40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이용해지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(4320)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0201" marR="80201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02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0201" marR="80201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770234"/>
                  </a:ext>
                </a:extLst>
              </a:tr>
              <a:tr h="407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80201" marR="80201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자체종결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(4400)</a:t>
                      </a:r>
                    </a:p>
                  </a:txBody>
                  <a:tcPr marL="80201" marR="80201" marT="40100" marB="40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접속불가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방심위차단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err="1">
                          <a:latin typeface="+mn-ea"/>
                          <a:ea typeface="+mn-ea"/>
                        </a:rPr>
                        <a:t>기차단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(4411)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0201" marR="80201" marT="40100" marB="40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03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0201" marR="80201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4904008"/>
                  </a:ext>
                </a:extLst>
              </a:tr>
              <a:tr h="215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80201" marR="80201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심의의뢰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(4300)</a:t>
                      </a:r>
                      <a:endParaRPr lang="ko-KR" altLang="en-US" dirty="0"/>
                    </a:p>
                  </a:txBody>
                  <a:tcPr marL="80201" marR="80201" marT="40100" marB="40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4340(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심의중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0201" marR="80201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04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0201" marR="80201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901672"/>
                  </a:ext>
                </a:extLst>
              </a:tr>
              <a:tr h="213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80201" marR="80201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접수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(1000)</a:t>
                      </a:r>
                    </a:p>
                  </a:txBody>
                  <a:tcPr marL="80201" marR="80201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80201" marR="80201" marT="40100" marB="40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0201" marR="80201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05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0201" marR="80201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76888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F598B7FF-A6B1-4138-B233-FC675F943F2B}"/>
              </a:ext>
            </a:extLst>
          </p:cNvPr>
          <p:cNvSpPr txBox="1"/>
          <p:nvPr/>
        </p:nvSpPr>
        <p:spPr>
          <a:xfrm>
            <a:off x="846688" y="3651308"/>
            <a:ext cx="29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Y</a:t>
            </a:r>
            <a:endParaRPr lang="ko-KR" altLang="en-US" sz="10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D0DEFF2-FEF6-4D3F-A1BD-78D039C79243}"/>
              </a:ext>
            </a:extLst>
          </p:cNvPr>
          <p:cNvCxnSpPr>
            <a:cxnSpLocks/>
            <a:stCxn id="73" idx="2"/>
            <a:endCxn id="77" idx="0"/>
          </p:cNvCxnSpPr>
          <p:nvPr/>
        </p:nvCxnSpPr>
        <p:spPr bwMode="auto">
          <a:xfrm flipH="1">
            <a:off x="1054156" y="3680565"/>
            <a:ext cx="8514" cy="342243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0EA3F67-56C2-4549-9150-B1F64A94F653}"/>
              </a:ext>
            </a:extLst>
          </p:cNvPr>
          <p:cNvSpPr/>
          <p:nvPr/>
        </p:nvSpPr>
        <p:spPr>
          <a:xfrm>
            <a:off x="440463" y="2282110"/>
            <a:ext cx="1244413" cy="494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사이트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URL 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소문자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변환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5A9242-66AC-433F-8D29-5B139C02D887}"/>
              </a:ext>
            </a:extLst>
          </p:cNvPr>
          <p:cNvSpPr txBox="1"/>
          <p:nvPr/>
        </p:nvSpPr>
        <p:spPr>
          <a:xfrm>
            <a:off x="1642677" y="1563424"/>
            <a:ext cx="1808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중복검사대상 </a:t>
            </a:r>
            <a:r>
              <a:rPr lang="en-US" altLang="ko-KR" sz="800" dirty="0">
                <a:latin typeface="+mn-ea"/>
              </a:rPr>
              <a:t>URL</a:t>
            </a:r>
            <a:endParaRPr lang="ko-KR" altLang="en-US" sz="800" dirty="0">
              <a:latin typeface="+mn-ea"/>
            </a:endParaRPr>
          </a:p>
        </p:txBody>
      </p:sp>
      <p:sp>
        <p:nvSpPr>
          <p:cNvPr id="73" name="다이아몬드 72">
            <a:extLst>
              <a:ext uri="{FF2B5EF4-FFF2-40B4-BE49-F238E27FC236}">
                <a16:creationId xmlns:a16="http://schemas.microsoft.com/office/drawing/2014/main" id="{2B288BA4-0801-4562-A67E-5F83F9662C07}"/>
              </a:ext>
            </a:extLst>
          </p:cNvPr>
          <p:cNvSpPr/>
          <p:nvPr/>
        </p:nvSpPr>
        <p:spPr bwMode="auto">
          <a:xfrm>
            <a:off x="300349" y="3105031"/>
            <a:ext cx="1524641" cy="575534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https:// http://</a:t>
            </a:r>
          </a:p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프로토콜 여부</a:t>
            </a:r>
            <a:endParaRPr kumimoji="1" lang="ko-KR" altLang="en-US" sz="6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F29A2D7-29D6-4A58-8E1E-C0C89FCE60DF}"/>
              </a:ext>
            </a:extLst>
          </p:cNvPr>
          <p:cNvCxnSpPr>
            <a:cxnSpLocks/>
            <a:stCxn id="60" idx="2"/>
            <a:endCxn id="73" idx="0"/>
          </p:cNvCxnSpPr>
          <p:nvPr/>
        </p:nvCxnSpPr>
        <p:spPr bwMode="auto">
          <a:xfrm>
            <a:off x="1062670" y="2776149"/>
            <a:ext cx="0" cy="32888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51CE698-ECAE-47A7-B4B0-2C7BC4F7C24F}"/>
              </a:ext>
            </a:extLst>
          </p:cNvPr>
          <p:cNvSpPr txBox="1"/>
          <p:nvPr/>
        </p:nvSpPr>
        <p:spPr>
          <a:xfrm>
            <a:off x="1763264" y="3178081"/>
            <a:ext cx="29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8E705AC-7B3D-45DA-AAD8-72D0A398214E}"/>
              </a:ext>
            </a:extLst>
          </p:cNvPr>
          <p:cNvSpPr/>
          <p:nvPr/>
        </p:nvSpPr>
        <p:spPr>
          <a:xfrm>
            <a:off x="431949" y="4022808"/>
            <a:ext cx="1244413" cy="478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프로토콜 제거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247ADF6-A612-47E6-82A2-71DB4F85CC56}"/>
              </a:ext>
            </a:extLst>
          </p:cNvPr>
          <p:cNvCxnSpPr>
            <a:cxnSpLocks/>
            <a:stCxn id="73" idx="3"/>
            <a:endCxn id="79" idx="1"/>
          </p:cNvCxnSpPr>
          <p:nvPr/>
        </p:nvCxnSpPr>
        <p:spPr bwMode="auto">
          <a:xfrm flipV="1">
            <a:off x="1824990" y="3391479"/>
            <a:ext cx="745758" cy="1319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9" name="다이아몬드 78">
            <a:extLst>
              <a:ext uri="{FF2B5EF4-FFF2-40B4-BE49-F238E27FC236}">
                <a16:creationId xmlns:a16="http://schemas.microsoft.com/office/drawing/2014/main" id="{8EB672B7-9A6A-4B52-ABC9-8E7CFFAB5EBE}"/>
              </a:ext>
            </a:extLst>
          </p:cNvPr>
          <p:cNvSpPr/>
          <p:nvPr/>
        </p:nvSpPr>
        <p:spPr bwMode="auto">
          <a:xfrm>
            <a:off x="2570748" y="3103712"/>
            <a:ext cx="1524641" cy="575534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www.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존재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여부</a:t>
            </a:r>
            <a:endParaRPr kumimoji="1" lang="ko-KR" altLang="en-US" sz="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E32663E-2767-47D5-B850-E54FCDF9BE03}"/>
              </a:ext>
            </a:extLst>
          </p:cNvPr>
          <p:cNvSpPr txBox="1"/>
          <p:nvPr/>
        </p:nvSpPr>
        <p:spPr>
          <a:xfrm>
            <a:off x="3115891" y="3651308"/>
            <a:ext cx="29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Y</a:t>
            </a:r>
            <a:endParaRPr lang="ko-KR" altLang="en-US" sz="10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9225CBF-1566-432B-8C14-099B6DEFD17C}"/>
              </a:ext>
            </a:extLst>
          </p:cNvPr>
          <p:cNvCxnSpPr>
            <a:cxnSpLocks/>
            <a:stCxn id="79" idx="2"/>
            <a:endCxn id="89" idx="0"/>
          </p:cNvCxnSpPr>
          <p:nvPr/>
        </p:nvCxnSpPr>
        <p:spPr bwMode="auto">
          <a:xfrm flipH="1">
            <a:off x="3333005" y="3679246"/>
            <a:ext cx="64" cy="34356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89EB107-B53D-4249-8755-BF77E41C7BCA}"/>
              </a:ext>
            </a:extLst>
          </p:cNvPr>
          <p:cNvSpPr txBox="1"/>
          <p:nvPr/>
        </p:nvSpPr>
        <p:spPr>
          <a:xfrm>
            <a:off x="4032467" y="3178081"/>
            <a:ext cx="29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E4E973-A18E-40D1-A3D3-582E372ADEBD}"/>
              </a:ext>
            </a:extLst>
          </p:cNvPr>
          <p:cNvCxnSpPr>
            <a:cxnSpLocks/>
            <a:stCxn id="79" idx="3"/>
            <a:endCxn id="92" idx="1"/>
          </p:cNvCxnSpPr>
          <p:nvPr/>
        </p:nvCxnSpPr>
        <p:spPr bwMode="auto">
          <a:xfrm>
            <a:off x="4095389" y="3391479"/>
            <a:ext cx="744498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F99B3A5-E613-44AA-A38C-39D10AAB9779}"/>
              </a:ext>
            </a:extLst>
          </p:cNvPr>
          <p:cNvSpPr/>
          <p:nvPr/>
        </p:nvSpPr>
        <p:spPr>
          <a:xfrm>
            <a:off x="2710798" y="4022808"/>
            <a:ext cx="1244413" cy="478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www.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제거</a:t>
            </a:r>
          </a:p>
        </p:txBody>
      </p:sp>
      <p:sp>
        <p:nvSpPr>
          <p:cNvPr id="92" name="다이아몬드 91">
            <a:extLst>
              <a:ext uri="{FF2B5EF4-FFF2-40B4-BE49-F238E27FC236}">
                <a16:creationId xmlns:a16="http://schemas.microsoft.com/office/drawing/2014/main" id="{8C2EA41C-D6D1-482D-9703-E2C2E0D213E6}"/>
              </a:ext>
            </a:extLst>
          </p:cNvPr>
          <p:cNvSpPr/>
          <p:nvPr/>
        </p:nvSpPr>
        <p:spPr bwMode="auto">
          <a:xfrm>
            <a:off x="4839887" y="3103712"/>
            <a:ext cx="1524641" cy="575534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단축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URL 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해당 여부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46E3A4E-1E53-4B3B-B334-8DEA3D259A1D}"/>
              </a:ext>
            </a:extLst>
          </p:cNvPr>
          <p:cNvSpPr txBox="1"/>
          <p:nvPr/>
        </p:nvSpPr>
        <p:spPr>
          <a:xfrm>
            <a:off x="5385030" y="3651308"/>
            <a:ext cx="29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F851C1C-B8C2-4F37-879A-45047B205B52}"/>
              </a:ext>
            </a:extLst>
          </p:cNvPr>
          <p:cNvCxnSpPr>
            <a:cxnSpLocks/>
            <a:stCxn id="92" idx="2"/>
            <a:endCxn id="97" idx="0"/>
          </p:cNvCxnSpPr>
          <p:nvPr/>
        </p:nvCxnSpPr>
        <p:spPr bwMode="auto">
          <a:xfrm flipH="1">
            <a:off x="5602144" y="3679246"/>
            <a:ext cx="64" cy="34356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F0C6C26-75AA-4529-B40C-CC849041E91F}"/>
              </a:ext>
            </a:extLst>
          </p:cNvPr>
          <p:cNvSpPr txBox="1"/>
          <p:nvPr/>
        </p:nvSpPr>
        <p:spPr>
          <a:xfrm>
            <a:off x="6301606" y="3178081"/>
            <a:ext cx="29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Y</a:t>
            </a:r>
            <a:endParaRPr lang="ko-KR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37150E3-A2D2-4D7B-9CC1-FA48A096A49B}"/>
              </a:ext>
            </a:extLst>
          </p:cNvPr>
          <p:cNvSpPr/>
          <p:nvPr/>
        </p:nvSpPr>
        <p:spPr>
          <a:xfrm>
            <a:off x="4979937" y="4022808"/>
            <a:ext cx="1244413" cy="478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및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뒤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해쉬값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제거</a:t>
            </a:r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BF84CAC0-DF7D-4BD3-A969-4A72455772A8}"/>
              </a:ext>
            </a:extLst>
          </p:cNvPr>
          <p:cNvCxnSpPr>
            <a:cxnSpLocks/>
            <a:stCxn id="77" idx="2"/>
            <a:endCxn id="79" idx="1"/>
          </p:cNvCxnSpPr>
          <p:nvPr/>
        </p:nvCxnSpPr>
        <p:spPr bwMode="auto">
          <a:xfrm rot="5400000" flipH="1" flipV="1">
            <a:off x="1257517" y="3188118"/>
            <a:ext cx="1109870" cy="1516592"/>
          </a:xfrm>
          <a:prstGeom prst="bentConnector4">
            <a:avLst>
              <a:gd name="adj1" fmla="val -36903"/>
              <a:gd name="adj2" fmla="val 70513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DA4C27BB-E108-4052-9B0E-4EAAA9D9D7E5}"/>
              </a:ext>
            </a:extLst>
          </p:cNvPr>
          <p:cNvCxnSpPr>
            <a:cxnSpLocks/>
            <a:stCxn id="89" idx="2"/>
            <a:endCxn id="92" idx="1"/>
          </p:cNvCxnSpPr>
          <p:nvPr/>
        </p:nvCxnSpPr>
        <p:spPr bwMode="auto">
          <a:xfrm rot="5400000" flipH="1" flipV="1">
            <a:off x="3531511" y="3192973"/>
            <a:ext cx="1109870" cy="1506882"/>
          </a:xfrm>
          <a:prstGeom prst="bentConnector4">
            <a:avLst>
              <a:gd name="adj1" fmla="val -38619"/>
              <a:gd name="adj2" fmla="val 70645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2E62F89C-6064-4B84-B904-5089CB630037}"/>
              </a:ext>
            </a:extLst>
          </p:cNvPr>
          <p:cNvCxnSpPr>
            <a:cxnSpLocks/>
            <a:stCxn id="97" idx="2"/>
            <a:endCxn id="174" idx="2"/>
          </p:cNvCxnSpPr>
          <p:nvPr/>
        </p:nvCxnSpPr>
        <p:spPr bwMode="auto">
          <a:xfrm rot="5400000" flipH="1" flipV="1">
            <a:off x="5651107" y="2836310"/>
            <a:ext cx="1616076" cy="1714002"/>
          </a:xfrm>
          <a:prstGeom prst="bentConnector3">
            <a:avLst>
              <a:gd name="adj1" fmla="val -26147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원통 105">
            <a:extLst>
              <a:ext uri="{FF2B5EF4-FFF2-40B4-BE49-F238E27FC236}">
                <a16:creationId xmlns:a16="http://schemas.microsoft.com/office/drawing/2014/main" id="{A5A642FA-9E0E-4167-B8B7-B9D93931841D}"/>
              </a:ext>
            </a:extLst>
          </p:cNvPr>
          <p:cNvSpPr/>
          <p:nvPr/>
        </p:nvSpPr>
        <p:spPr bwMode="auto">
          <a:xfrm>
            <a:off x="6905399" y="1564652"/>
            <a:ext cx="822948" cy="503174"/>
          </a:xfrm>
          <a:prstGeom prst="can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신고</a:t>
            </a:r>
            <a:r>
              <a:rPr kumimoji="1" lang="ko-KR" altLang="en-US" sz="800" b="1" dirty="0">
                <a:solidFill>
                  <a:srgbClr val="000000"/>
                </a:solidFill>
                <a:latin typeface="+mn-ea"/>
              </a:rPr>
              <a:t>사이트</a:t>
            </a:r>
            <a:endParaRPr kumimoji="1" lang="en-US" altLang="ko-KR" sz="800" b="1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마스터</a:t>
            </a:r>
            <a:endParaRPr kumimoji="1" lang="en-US" altLang="ko-KR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BA82D37-248A-4009-8C61-95B9F0A693F2}"/>
              </a:ext>
            </a:extLst>
          </p:cNvPr>
          <p:cNvSpPr txBox="1"/>
          <p:nvPr/>
        </p:nvSpPr>
        <p:spPr>
          <a:xfrm>
            <a:off x="6449038" y="3146315"/>
            <a:ext cx="9782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“</a:t>
            </a:r>
            <a:r>
              <a:rPr lang="ko-KR" altLang="en-US" sz="800" b="1" dirty="0">
                <a:latin typeface="+mn-ea"/>
              </a:rPr>
              <a:t>변환완료 </a:t>
            </a:r>
            <a:r>
              <a:rPr lang="en-US" altLang="ko-KR" sz="800" b="1" dirty="0">
                <a:latin typeface="+mn-ea"/>
              </a:rPr>
              <a:t>URL”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D9299C4-ECDC-40C6-A0FC-487201DEADE1}"/>
              </a:ext>
            </a:extLst>
          </p:cNvPr>
          <p:cNvSpPr txBox="1"/>
          <p:nvPr/>
        </p:nvSpPr>
        <p:spPr>
          <a:xfrm>
            <a:off x="7316145" y="2067465"/>
            <a:ext cx="1589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사이트사건 중 </a:t>
            </a:r>
            <a:endParaRPr lang="en-US" altLang="ko-KR" sz="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“</a:t>
            </a:r>
            <a:r>
              <a: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변환완료 </a:t>
            </a:r>
            <a:r>
              <a:rPr lang="en-US" altLang="ko-KR" sz="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URL”</a:t>
            </a:r>
            <a:r>
              <a: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과 일치하는 </a:t>
            </a:r>
            <a:r>
              <a:rPr lang="en-US" altLang="ko-KR" sz="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“</a:t>
            </a:r>
            <a:r>
              <a: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사이트 중복 확인  </a:t>
            </a:r>
            <a:r>
              <a:rPr lang="en-US" altLang="ko-KR" sz="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URL” </a:t>
            </a:r>
            <a:r>
              <a: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추출</a:t>
            </a:r>
          </a:p>
        </p:txBody>
      </p:sp>
      <p:sp>
        <p:nvSpPr>
          <p:cNvPr id="138" name="원통 105">
            <a:extLst>
              <a:ext uri="{FF2B5EF4-FFF2-40B4-BE49-F238E27FC236}">
                <a16:creationId xmlns:a16="http://schemas.microsoft.com/office/drawing/2014/main" id="{679B4825-5981-4745-A1C5-B51E64804C67}"/>
              </a:ext>
            </a:extLst>
          </p:cNvPr>
          <p:cNvSpPr/>
          <p:nvPr/>
        </p:nvSpPr>
        <p:spPr bwMode="auto">
          <a:xfrm>
            <a:off x="5190669" y="1563424"/>
            <a:ext cx="822948" cy="503174"/>
          </a:xfrm>
          <a:prstGeom prst="can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중복 </a:t>
            </a:r>
            <a:r>
              <a:rPr kumimoji="1" lang="ko-KR" altLang="en-US" sz="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전처리</a:t>
            </a: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제외 목록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71FA3E7B-35B2-489D-9842-9B4E16EBB800}"/>
              </a:ext>
            </a:extLst>
          </p:cNvPr>
          <p:cNvCxnSpPr>
            <a:cxnSpLocks/>
            <a:stCxn id="138" idx="3"/>
            <a:endCxn id="145" idx="1"/>
          </p:cNvCxnSpPr>
          <p:nvPr/>
        </p:nvCxnSpPr>
        <p:spPr bwMode="auto">
          <a:xfrm>
            <a:off x="5602143" y="2066598"/>
            <a:ext cx="0" cy="39359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5" name="순서도: 데이터 144">
            <a:extLst>
              <a:ext uri="{FF2B5EF4-FFF2-40B4-BE49-F238E27FC236}">
                <a16:creationId xmlns:a16="http://schemas.microsoft.com/office/drawing/2014/main" id="{1C632987-AE52-427D-B142-65E38BE1CA24}"/>
              </a:ext>
            </a:extLst>
          </p:cNvPr>
          <p:cNvSpPr/>
          <p:nvPr/>
        </p:nvSpPr>
        <p:spPr>
          <a:xfrm>
            <a:off x="5054736" y="2460188"/>
            <a:ext cx="1094813" cy="31515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latin typeface="+mn-ea"/>
              </a:rPr>
              <a:t>단축</a:t>
            </a:r>
            <a:r>
              <a:rPr lang="en-US" altLang="ko-KR" sz="800" b="1" dirty="0">
                <a:latin typeface="+mn-ea"/>
              </a:rPr>
              <a:t>URL</a:t>
            </a:r>
            <a:r>
              <a:rPr lang="ko-KR" altLang="en-US" sz="800" b="1" dirty="0">
                <a:latin typeface="+mn-ea"/>
              </a:rPr>
              <a:t>목록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5CFE2D96-024E-4402-99FF-F4F59C0D0B7E}"/>
              </a:ext>
            </a:extLst>
          </p:cNvPr>
          <p:cNvCxnSpPr>
            <a:cxnSpLocks/>
            <a:stCxn id="145" idx="4"/>
          </p:cNvCxnSpPr>
          <p:nvPr/>
        </p:nvCxnSpPr>
        <p:spPr bwMode="auto">
          <a:xfrm>
            <a:off x="5602143" y="2775340"/>
            <a:ext cx="64" cy="347399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A9A5C21B-B9B1-43FA-A818-0E36BD184D96}"/>
              </a:ext>
            </a:extLst>
          </p:cNvPr>
          <p:cNvSpPr/>
          <p:nvPr/>
        </p:nvSpPr>
        <p:spPr>
          <a:xfrm>
            <a:off x="6693939" y="2491683"/>
            <a:ext cx="1244413" cy="393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일치하는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URL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목록 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추출</a:t>
            </a:r>
          </a:p>
        </p:txBody>
      </p:sp>
      <p:cxnSp>
        <p:nvCxnSpPr>
          <p:cNvPr id="175" name="연결선: 꺾임 174">
            <a:extLst>
              <a:ext uri="{FF2B5EF4-FFF2-40B4-BE49-F238E27FC236}">
                <a16:creationId xmlns:a16="http://schemas.microsoft.com/office/drawing/2014/main" id="{875BEF7F-3E79-4941-A04F-6E686FC41532}"/>
              </a:ext>
            </a:extLst>
          </p:cNvPr>
          <p:cNvCxnSpPr>
            <a:cxnSpLocks/>
            <a:stCxn id="92" idx="3"/>
            <a:endCxn id="174" idx="2"/>
          </p:cNvCxnSpPr>
          <p:nvPr/>
        </p:nvCxnSpPr>
        <p:spPr bwMode="auto">
          <a:xfrm flipV="1">
            <a:off x="6364528" y="2885273"/>
            <a:ext cx="951618" cy="506206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12A87C7E-A0FD-405E-ACB8-A4F1BB0563B6}"/>
              </a:ext>
            </a:extLst>
          </p:cNvPr>
          <p:cNvCxnSpPr>
            <a:cxnSpLocks/>
            <a:stCxn id="116" idx="3"/>
            <a:endCxn id="174" idx="0"/>
          </p:cNvCxnSpPr>
          <p:nvPr/>
        </p:nvCxnSpPr>
        <p:spPr bwMode="auto">
          <a:xfrm flipH="1">
            <a:off x="7316146" y="2067826"/>
            <a:ext cx="727" cy="423857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6" name="다이아몬드 195">
            <a:extLst>
              <a:ext uri="{FF2B5EF4-FFF2-40B4-BE49-F238E27FC236}">
                <a16:creationId xmlns:a16="http://schemas.microsoft.com/office/drawing/2014/main" id="{CC95F5A8-5C64-48AF-BA6F-EB0C8965B46F}"/>
              </a:ext>
            </a:extLst>
          </p:cNvPr>
          <p:cNvSpPr/>
          <p:nvPr/>
        </p:nvSpPr>
        <p:spPr bwMode="auto">
          <a:xfrm>
            <a:off x="8121311" y="3030447"/>
            <a:ext cx="1524641" cy="575534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92" dirty="0">
                <a:solidFill>
                  <a:srgbClr val="000000"/>
                </a:solidFill>
                <a:latin typeface="+mn-ea"/>
              </a:rPr>
              <a:t>일치하는 </a:t>
            </a:r>
            <a:r>
              <a:rPr kumimoji="1" lang="en-US" altLang="ko-KR" sz="792" dirty="0">
                <a:solidFill>
                  <a:srgbClr val="000000"/>
                </a:solidFill>
                <a:latin typeface="+mn-ea"/>
              </a:rPr>
              <a:t>URL </a:t>
            </a:r>
          </a:p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92" dirty="0">
                <a:solidFill>
                  <a:srgbClr val="000000"/>
                </a:solidFill>
                <a:latin typeface="+mn-ea"/>
              </a:rPr>
              <a:t>있나</a:t>
            </a:r>
            <a:r>
              <a:rPr kumimoji="1" lang="en-US" altLang="ko-KR" sz="792" dirty="0">
                <a:solidFill>
                  <a:srgbClr val="000000"/>
                </a:solidFill>
                <a:latin typeface="+mn-ea"/>
              </a:rPr>
              <a:t>?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E5A578C-C3C1-40B2-B1C1-21DAD252B08D}"/>
              </a:ext>
            </a:extLst>
          </p:cNvPr>
          <p:cNvSpPr txBox="1"/>
          <p:nvPr/>
        </p:nvSpPr>
        <p:spPr>
          <a:xfrm>
            <a:off x="9609490" y="3076251"/>
            <a:ext cx="29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0AEC5AE3-EB6F-45DE-BE7C-D6FCF76E70FE}"/>
              </a:ext>
            </a:extLst>
          </p:cNvPr>
          <p:cNvCxnSpPr>
            <a:cxnSpLocks/>
            <a:stCxn id="196" idx="2"/>
            <a:endCxn id="209" idx="0"/>
          </p:cNvCxnSpPr>
          <p:nvPr/>
        </p:nvCxnSpPr>
        <p:spPr bwMode="auto">
          <a:xfrm flipH="1">
            <a:off x="8877990" y="3605981"/>
            <a:ext cx="5642" cy="388753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B04CC0CA-E629-4921-97E2-A861AED691C3}"/>
              </a:ext>
            </a:extLst>
          </p:cNvPr>
          <p:cNvSpPr txBox="1"/>
          <p:nvPr/>
        </p:nvSpPr>
        <p:spPr>
          <a:xfrm>
            <a:off x="8650238" y="3618764"/>
            <a:ext cx="438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Y</a:t>
            </a:r>
            <a:endParaRPr lang="ko-KR" altLang="en-US" sz="10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7B0D887D-37A8-44D6-A7D5-FCDBC0A78590}"/>
              </a:ext>
            </a:extLst>
          </p:cNvPr>
          <p:cNvCxnSpPr>
            <a:cxnSpLocks/>
            <a:stCxn id="196" idx="3"/>
            <a:endCxn id="214" idx="5"/>
          </p:cNvCxnSpPr>
          <p:nvPr/>
        </p:nvCxnSpPr>
        <p:spPr bwMode="auto">
          <a:xfrm flipH="1">
            <a:off x="9295960" y="3318214"/>
            <a:ext cx="349992" cy="2702351"/>
          </a:xfrm>
          <a:prstGeom prst="bentConnector3">
            <a:avLst>
              <a:gd name="adj1" fmla="val -65316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연결선: 꺾임 205">
            <a:extLst>
              <a:ext uri="{FF2B5EF4-FFF2-40B4-BE49-F238E27FC236}">
                <a16:creationId xmlns:a16="http://schemas.microsoft.com/office/drawing/2014/main" id="{7028B474-2BDD-4263-8851-53B24FDC3F58}"/>
              </a:ext>
            </a:extLst>
          </p:cNvPr>
          <p:cNvCxnSpPr>
            <a:cxnSpLocks/>
            <a:stCxn id="174" idx="3"/>
            <a:endCxn id="196" idx="0"/>
          </p:cNvCxnSpPr>
          <p:nvPr/>
        </p:nvCxnSpPr>
        <p:spPr bwMode="auto">
          <a:xfrm>
            <a:off x="7938352" y="2688478"/>
            <a:ext cx="945280" cy="341969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9D76CA97-FCBA-447C-8087-4AE809E48D81}"/>
              </a:ext>
            </a:extLst>
          </p:cNvPr>
          <p:cNvSpPr/>
          <p:nvPr/>
        </p:nvSpPr>
        <p:spPr>
          <a:xfrm>
            <a:off x="8255783" y="3994734"/>
            <a:ext cx="1244413" cy="478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중복 순위 높은 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접수번호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개 추출</a:t>
            </a:r>
          </a:p>
        </p:txBody>
      </p:sp>
      <p:sp>
        <p:nvSpPr>
          <p:cNvPr id="214" name="순서도: 데이터 213">
            <a:extLst>
              <a:ext uri="{FF2B5EF4-FFF2-40B4-BE49-F238E27FC236}">
                <a16:creationId xmlns:a16="http://schemas.microsoft.com/office/drawing/2014/main" id="{50C88743-78CF-4687-9F29-5CDE4A6D604D}"/>
              </a:ext>
            </a:extLst>
          </p:cNvPr>
          <p:cNvSpPr/>
          <p:nvPr/>
        </p:nvSpPr>
        <p:spPr>
          <a:xfrm>
            <a:off x="8364151" y="5795862"/>
            <a:ext cx="1035343" cy="44940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latin typeface="+mn-ea"/>
              </a:rPr>
              <a:t>중복검사 </a:t>
            </a:r>
            <a:endParaRPr lang="en-US" altLang="ko-KR" sz="800" dirty="0">
              <a:latin typeface="+mn-ea"/>
            </a:endParaRPr>
          </a:p>
          <a:p>
            <a:pPr algn="ctr"/>
            <a:r>
              <a:rPr lang="ko-KR" altLang="en-US" sz="800" dirty="0">
                <a:latin typeface="+mn-ea"/>
              </a:rPr>
              <a:t>결과 값 </a:t>
            </a:r>
            <a:endParaRPr lang="en-US" altLang="ko-KR" sz="800" dirty="0">
              <a:latin typeface="+mn-ea"/>
            </a:endParaRPr>
          </a:p>
        </p:txBody>
      </p:sp>
      <p:sp>
        <p:nvSpPr>
          <p:cNvPr id="215" name="순서도: 수행의 시작/종료 214">
            <a:extLst>
              <a:ext uri="{FF2B5EF4-FFF2-40B4-BE49-F238E27FC236}">
                <a16:creationId xmlns:a16="http://schemas.microsoft.com/office/drawing/2014/main" id="{AA01B349-F6A7-4731-BA28-69041FB87B6D}"/>
              </a:ext>
            </a:extLst>
          </p:cNvPr>
          <p:cNvSpPr/>
          <p:nvPr/>
        </p:nvSpPr>
        <p:spPr bwMode="auto">
          <a:xfrm>
            <a:off x="8360317" y="6492128"/>
            <a:ext cx="1035343" cy="323268"/>
          </a:xfrm>
          <a:prstGeom prst="flowChartTerminator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사이트</a:t>
            </a:r>
            <a:r>
              <a:rPr lang="en-US" altLang="ko-KR" sz="800" dirty="0">
                <a:solidFill>
                  <a:srgbClr val="000000"/>
                </a:solidFill>
                <a:latin typeface="+mn-ea"/>
              </a:rPr>
              <a:t>URL 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중복검사 종료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F05E445-AFDE-4E42-8B1D-84CB74522A77}"/>
              </a:ext>
            </a:extLst>
          </p:cNvPr>
          <p:cNvSpPr/>
          <p:nvPr/>
        </p:nvSpPr>
        <p:spPr>
          <a:xfrm>
            <a:off x="7706912" y="4588814"/>
            <a:ext cx="13191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>
                <a:latin typeface="+mn-ea"/>
              </a:rPr>
              <a:t>사이트 중복여부 </a:t>
            </a:r>
            <a:r>
              <a:rPr lang="en-US" altLang="ko-KR" sz="800" b="1" dirty="0">
                <a:latin typeface="+mn-ea"/>
              </a:rPr>
              <a:t>: Y</a:t>
            </a:r>
          </a:p>
          <a:p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800" dirty="0">
                <a:latin typeface="+mn-ea"/>
              </a:rPr>
              <a:t>중복원인 접수번호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 , </a:t>
            </a:r>
            <a:r>
              <a:rPr lang="ko-KR" altLang="en-US" sz="800" dirty="0">
                <a:latin typeface="+mn-ea"/>
              </a:rPr>
              <a:t>중복구분 코드</a:t>
            </a:r>
            <a:endParaRPr lang="en-US" altLang="ko-KR" sz="800" dirty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   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변환완료 </a:t>
            </a:r>
            <a:r>
              <a:rPr lang="en-US" altLang="ko-KR" sz="800" dirty="0">
                <a:latin typeface="+mn-ea"/>
              </a:rPr>
              <a:t>URL</a:t>
            </a:r>
            <a:endParaRPr lang="en-US" altLang="ko-KR" sz="800" b="1" dirty="0">
              <a:latin typeface="+mn-ea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FC4D409-A4F3-4E0E-A7B0-9ADF639442C8}"/>
              </a:ext>
            </a:extLst>
          </p:cNvPr>
          <p:cNvCxnSpPr>
            <a:cxnSpLocks/>
            <a:stCxn id="209" idx="2"/>
            <a:endCxn id="214" idx="1"/>
          </p:cNvCxnSpPr>
          <p:nvPr/>
        </p:nvCxnSpPr>
        <p:spPr bwMode="auto">
          <a:xfrm>
            <a:off x="8877990" y="4473275"/>
            <a:ext cx="3833" cy="1322587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3E05B2B-AFA5-40DC-9025-F66F7C95C60E}"/>
              </a:ext>
            </a:extLst>
          </p:cNvPr>
          <p:cNvCxnSpPr>
            <a:cxnSpLocks/>
            <a:stCxn id="214" idx="4"/>
            <a:endCxn id="215" idx="0"/>
          </p:cNvCxnSpPr>
          <p:nvPr/>
        </p:nvCxnSpPr>
        <p:spPr bwMode="auto">
          <a:xfrm flipH="1">
            <a:off x="8877989" y="6245267"/>
            <a:ext cx="3834" cy="24686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ABEC88F-43B0-45CB-A343-EB9027549559}"/>
              </a:ext>
            </a:extLst>
          </p:cNvPr>
          <p:cNvSpPr/>
          <p:nvPr/>
        </p:nvSpPr>
        <p:spPr>
          <a:xfrm>
            <a:off x="9306297" y="5966931"/>
            <a:ext cx="11756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800" dirty="0">
              <a:latin typeface="+mn-ea"/>
            </a:endParaRPr>
          </a:p>
          <a:p>
            <a:r>
              <a:rPr lang="ko-KR" altLang="en-US" sz="800" b="1" dirty="0">
                <a:latin typeface="+mn-ea"/>
              </a:rPr>
              <a:t>사이트 중복여부 </a:t>
            </a:r>
            <a:r>
              <a:rPr lang="en-US" altLang="ko-KR" sz="800" b="1" dirty="0">
                <a:latin typeface="+mn-ea"/>
              </a:rPr>
              <a:t>: N</a:t>
            </a: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4613733D-C75B-4453-9812-AD19ACBFC636}"/>
              </a:ext>
            </a:extLst>
          </p:cNvPr>
          <p:cNvCxnSpPr>
            <a:cxnSpLocks/>
            <a:stCxn id="40" idx="3"/>
            <a:endCxn id="209" idx="1"/>
          </p:cNvCxnSpPr>
          <p:nvPr/>
        </p:nvCxnSpPr>
        <p:spPr bwMode="auto">
          <a:xfrm flipV="1">
            <a:off x="7141602" y="4234005"/>
            <a:ext cx="1114181" cy="190963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순서도: 데이터 55">
            <a:extLst>
              <a:ext uri="{FF2B5EF4-FFF2-40B4-BE49-F238E27FC236}">
                <a16:creationId xmlns:a16="http://schemas.microsoft.com/office/drawing/2014/main" id="{E9FEE651-A13A-49AD-8286-BB6E768F8F88}"/>
              </a:ext>
            </a:extLst>
          </p:cNvPr>
          <p:cNvSpPr/>
          <p:nvPr/>
        </p:nvSpPr>
        <p:spPr>
          <a:xfrm>
            <a:off x="506748" y="1634554"/>
            <a:ext cx="1094813" cy="31515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latin typeface="+mn-ea"/>
              </a:rPr>
              <a:t>중복검사 </a:t>
            </a:r>
            <a:r>
              <a:rPr lang="en-US" altLang="ko-KR" sz="800" b="1" dirty="0">
                <a:latin typeface="+mn-ea"/>
              </a:rPr>
              <a:t>URL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F0B9ED6-BF55-4C4B-87CA-FEE0B0B4F7B0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 bwMode="auto">
          <a:xfrm>
            <a:off x="1054155" y="1949706"/>
            <a:ext cx="8515" cy="3324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514FC42-1CA9-4E4E-9757-3200BFCAB49A}"/>
              </a:ext>
            </a:extLst>
          </p:cNvPr>
          <p:cNvSpPr txBox="1"/>
          <p:nvPr/>
        </p:nvSpPr>
        <p:spPr>
          <a:xfrm>
            <a:off x="9763125" y="8572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변경 없음</a:t>
            </a:r>
          </a:p>
        </p:txBody>
      </p:sp>
    </p:spTree>
    <p:extLst>
      <p:ext uri="{BB962C8B-B14F-4D97-AF65-F5344CB8AC3E}">
        <p14:creationId xmlns:p14="http://schemas.microsoft.com/office/powerpoint/2010/main" val="3444153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7D9872D-256B-43C2-855F-5A69146A7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3951AF92-DC34-436F-8498-1259CE5C7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PD-SVLS-0301</a:t>
            </a:r>
            <a:endParaRPr lang="ko-KR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사이트</a:t>
            </a:r>
            <a:r>
              <a:rPr lang="en-US" altLang="ko-KR" dirty="0">
                <a:latin typeface="+mn-ea"/>
                <a:ea typeface="+mn-ea"/>
              </a:rPr>
              <a:t>URL </a:t>
            </a:r>
            <a:r>
              <a:rPr lang="ko-KR" altLang="en-US" dirty="0">
                <a:latin typeface="+mn-ea"/>
                <a:ea typeface="+mn-ea"/>
              </a:rPr>
              <a:t>특수문자 변환</a:t>
            </a:r>
          </a:p>
        </p:txBody>
      </p:sp>
      <p:sp>
        <p:nvSpPr>
          <p:cNvPr id="33" name="순서도: 수행의 시작/종료 32">
            <a:extLst>
              <a:ext uri="{FF2B5EF4-FFF2-40B4-BE49-F238E27FC236}">
                <a16:creationId xmlns:a16="http://schemas.microsoft.com/office/drawing/2014/main" id="{45ADA10E-E944-49C5-8217-50B621187271}"/>
              </a:ext>
            </a:extLst>
          </p:cNvPr>
          <p:cNvSpPr/>
          <p:nvPr/>
        </p:nvSpPr>
        <p:spPr bwMode="auto">
          <a:xfrm>
            <a:off x="1643492" y="1724788"/>
            <a:ext cx="1035343" cy="323268"/>
          </a:xfrm>
          <a:prstGeom prst="flowChartTerminator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사이트</a:t>
            </a:r>
            <a:r>
              <a:rPr lang="en-US" altLang="ko-KR" sz="800" dirty="0">
                <a:solidFill>
                  <a:srgbClr val="000000"/>
                </a:solidFill>
                <a:latin typeface="+mn-ea"/>
              </a:rPr>
              <a:t>URL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특수문자 변환 시작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2F54874-16AC-4F62-916C-2045D1914BFF}"/>
              </a:ext>
            </a:extLst>
          </p:cNvPr>
          <p:cNvCxnSpPr>
            <a:cxnSpLocks/>
            <a:stCxn id="33" idx="2"/>
            <a:endCxn id="7" idx="1"/>
          </p:cNvCxnSpPr>
          <p:nvPr/>
        </p:nvCxnSpPr>
        <p:spPr bwMode="auto">
          <a:xfrm flipH="1">
            <a:off x="2161163" y="2048056"/>
            <a:ext cx="1" cy="59112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원통 105">
            <a:extLst>
              <a:ext uri="{FF2B5EF4-FFF2-40B4-BE49-F238E27FC236}">
                <a16:creationId xmlns:a16="http://schemas.microsoft.com/office/drawing/2014/main" id="{84C65C3C-099B-4525-8228-EB0292796AB3}"/>
              </a:ext>
            </a:extLst>
          </p:cNvPr>
          <p:cNvSpPr/>
          <p:nvPr/>
        </p:nvSpPr>
        <p:spPr bwMode="auto">
          <a:xfrm>
            <a:off x="1749689" y="2639178"/>
            <a:ext cx="822948" cy="503174"/>
          </a:xfrm>
          <a:prstGeom prst="can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특수문자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사전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27A9323-144F-443B-8CD6-EB7BFBBF1F4D}"/>
              </a:ext>
            </a:extLst>
          </p:cNvPr>
          <p:cNvCxnSpPr>
            <a:cxnSpLocks/>
            <a:stCxn id="7" idx="3"/>
            <a:endCxn id="16" idx="0"/>
          </p:cNvCxnSpPr>
          <p:nvPr/>
        </p:nvCxnSpPr>
        <p:spPr bwMode="auto">
          <a:xfrm>
            <a:off x="2161163" y="3142352"/>
            <a:ext cx="634" cy="655406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648FB86-1105-453B-B648-A51EEADB9950}"/>
              </a:ext>
            </a:extLst>
          </p:cNvPr>
          <p:cNvSpPr txBox="1"/>
          <p:nvPr/>
        </p:nvSpPr>
        <p:spPr>
          <a:xfrm>
            <a:off x="1945815" y="4344035"/>
            <a:ext cx="29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Y</a:t>
            </a:r>
            <a:endParaRPr lang="ko-KR" altLang="en-US" sz="10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9C963CE-9844-4B77-A7FE-0AA4565F4D3F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 bwMode="auto">
          <a:xfrm flipH="1">
            <a:off x="2153283" y="4373292"/>
            <a:ext cx="8514" cy="342243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25216FF3-0F97-4A58-B619-121DC8E875C0}"/>
              </a:ext>
            </a:extLst>
          </p:cNvPr>
          <p:cNvSpPr/>
          <p:nvPr/>
        </p:nvSpPr>
        <p:spPr bwMode="auto">
          <a:xfrm>
            <a:off x="1399476" y="3797758"/>
            <a:ext cx="1524641" cy="575534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순위 처리대상인가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?</a:t>
            </a:r>
            <a:endParaRPr kumimoji="1" lang="ko-KR" altLang="en-US" sz="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267308-BC33-4CD7-B779-5C360DD9357F}"/>
              </a:ext>
            </a:extLst>
          </p:cNvPr>
          <p:cNvSpPr txBox="1"/>
          <p:nvPr/>
        </p:nvSpPr>
        <p:spPr>
          <a:xfrm>
            <a:off x="2862391" y="3870808"/>
            <a:ext cx="29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1B369A-8496-400C-8C80-BE50302D564C}"/>
              </a:ext>
            </a:extLst>
          </p:cNvPr>
          <p:cNvSpPr/>
          <p:nvPr/>
        </p:nvSpPr>
        <p:spPr>
          <a:xfrm>
            <a:off x="1531076" y="4715535"/>
            <a:ext cx="1244413" cy="478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변환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69EF15A-4733-480F-89DE-4DEDC5DF01BA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 bwMode="auto">
          <a:xfrm flipV="1">
            <a:off x="2924117" y="4084206"/>
            <a:ext cx="745758" cy="1319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AE83EC26-FC93-40E9-876A-2D8CBB208F96}"/>
              </a:ext>
            </a:extLst>
          </p:cNvPr>
          <p:cNvSpPr/>
          <p:nvPr/>
        </p:nvSpPr>
        <p:spPr bwMode="auto">
          <a:xfrm>
            <a:off x="3669875" y="3796439"/>
            <a:ext cx="1524641" cy="575534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순위 처리대상 인가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?</a:t>
            </a:r>
            <a:endParaRPr kumimoji="1" lang="ko-KR" altLang="en-US" sz="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41E7AC-7D8F-4017-9A9C-768E939946C9}"/>
              </a:ext>
            </a:extLst>
          </p:cNvPr>
          <p:cNvSpPr txBox="1"/>
          <p:nvPr/>
        </p:nvSpPr>
        <p:spPr>
          <a:xfrm>
            <a:off x="4215018" y="4344035"/>
            <a:ext cx="29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Y</a:t>
            </a:r>
            <a:endParaRPr lang="ko-KR" altLang="en-US" sz="10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8BAE8A0-53D2-4D96-85E0-73A423C1B444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 bwMode="auto">
          <a:xfrm flipH="1">
            <a:off x="4432132" y="4371973"/>
            <a:ext cx="64" cy="34356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6C84B07-A350-43A2-9C57-CF0DC66ACB05}"/>
              </a:ext>
            </a:extLst>
          </p:cNvPr>
          <p:cNvSpPr txBox="1"/>
          <p:nvPr/>
        </p:nvSpPr>
        <p:spPr>
          <a:xfrm>
            <a:off x="5131594" y="3870808"/>
            <a:ext cx="29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5DD86E4-699E-486B-A95B-D704254B3F21}"/>
              </a:ext>
            </a:extLst>
          </p:cNvPr>
          <p:cNvCxnSpPr>
            <a:cxnSpLocks/>
            <a:stCxn id="21" idx="3"/>
            <a:endCxn id="30" idx="2"/>
          </p:cNvCxnSpPr>
          <p:nvPr/>
        </p:nvCxnSpPr>
        <p:spPr bwMode="auto">
          <a:xfrm>
            <a:off x="5194516" y="4084206"/>
            <a:ext cx="1064482" cy="11305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0FA4F5-1982-4397-B846-9E9E3146FA35}"/>
              </a:ext>
            </a:extLst>
          </p:cNvPr>
          <p:cNvSpPr/>
          <p:nvPr/>
        </p:nvSpPr>
        <p:spPr>
          <a:xfrm>
            <a:off x="3809925" y="4715535"/>
            <a:ext cx="1244413" cy="478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변환</a:t>
            </a: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37B4E9BB-8134-4006-8E0C-3F8F4D6D965F}"/>
              </a:ext>
            </a:extLst>
          </p:cNvPr>
          <p:cNvCxnSpPr>
            <a:cxnSpLocks/>
            <a:stCxn id="18" idx="2"/>
            <a:endCxn id="21" idx="1"/>
          </p:cNvCxnSpPr>
          <p:nvPr/>
        </p:nvCxnSpPr>
        <p:spPr bwMode="auto">
          <a:xfrm rot="5400000" flipH="1" flipV="1">
            <a:off x="2356644" y="3880845"/>
            <a:ext cx="1109870" cy="1516592"/>
          </a:xfrm>
          <a:prstGeom prst="bentConnector4">
            <a:avLst>
              <a:gd name="adj1" fmla="val -36903"/>
              <a:gd name="adj2" fmla="val 70513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B298CCE1-A570-4EF4-9FD2-444D1E3BA9B8}"/>
              </a:ext>
            </a:extLst>
          </p:cNvPr>
          <p:cNvCxnSpPr>
            <a:cxnSpLocks/>
            <a:stCxn id="26" idx="2"/>
            <a:endCxn id="30" idx="2"/>
          </p:cNvCxnSpPr>
          <p:nvPr/>
        </p:nvCxnSpPr>
        <p:spPr bwMode="auto">
          <a:xfrm rot="5400000" flipH="1" flipV="1">
            <a:off x="4796282" y="3731361"/>
            <a:ext cx="1098565" cy="1826866"/>
          </a:xfrm>
          <a:prstGeom prst="bentConnector4">
            <a:avLst>
              <a:gd name="adj1" fmla="val -20809"/>
              <a:gd name="adj2" fmla="val 63733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순서도: 데이터 29">
            <a:extLst>
              <a:ext uri="{FF2B5EF4-FFF2-40B4-BE49-F238E27FC236}">
                <a16:creationId xmlns:a16="http://schemas.microsoft.com/office/drawing/2014/main" id="{D4697ADF-E004-4439-A4BA-129BAB10C2BC}"/>
              </a:ext>
            </a:extLst>
          </p:cNvPr>
          <p:cNvSpPr/>
          <p:nvPr/>
        </p:nvSpPr>
        <p:spPr>
          <a:xfrm>
            <a:off x="6138563" y="3870808"/>
            <a:ext cx="1204347" cy="44940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latin typeface="+mn-ea"/>
              </a:rPr>
              <a:t>사전처리 완료 </a:t>
            </a:r>
            <a:r>
              <a:rPr lang="en-US" altLang="ko-KR" sz="800" dirty="0">
                <a:latin typeface="+mn-ea"/>
              </a:rPr>
              <a:t>URL </a:t>
            </a:r>
            <a:r>
              <a:rPr lang="ko-KR" altLang="en-US" sz="800" dirty="0">
                <a:latin typeface="+mn-ea"/>
              </a:rPr>
              <a:t>출력</a:t>
            </a:r>
            <a:endParaRPr lang="en-US" altLang="ko-KR" sz="800" dirty="0">
              <a:latin typeface="+mn-ea"/>
            </a:endParaRPr>
          </a:p>
        </p:txBody>
      </p:sp>
      <p:sp>
        <p:nvSpPr>
          <p:cNvPr id="31" name="순서도: 수행의 시작/종료 30">
            <a:extLst>
              <a:ext uri="{FF2B5EF4-FFF2-40B4-BE49-F238E27FC236}">
                <a16:creationId xmlns:a16="http://schemas.microsoft.com/office/drawing/2014/main" id="{FB7559B7-AC30-477C-B4DB-9D5F4CB3785F}"/>
              </a:ext>
            </a:extLst>
          </p:cNvPr>
          <p:cNvSpPr/>
          <p:nvPr/>
        </p:nvSpPr>
        <p:spPr bwMode="auto">
          <a:xfrm>
            <a:off x="7983238" y="3933876"/>
            <a:ext cx="1035343" cy="323268"/>
          </a:xfrm>
          <a:prstGeom prst="flowChartTerminator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사이트</a:t>
            </a:r>
            <a:r>
              <a:rPr lang="en-US" altLang="ko-KR" sz="800" dirty="0">
                <a:solidFill>
                  <a:srgbClr val="000000"/>
                </a:solidFill>
                <a:latin typeface="+mn-ea"/>
              </a:rPr>
              <a:t>URL</a:t>
            </a: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특수문자변환 종료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5878487-6EB8-43E1-8BD7-AA009098EA44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 bwMode="auto">
          <a:xfrm flipV="1">
            <a:off x="7222475" y="4095510"/>
            <a:ext cx="760763" cy="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C21D5F1-6FC8-4FBD-9275-475B5728F08D}"/>
              </a:ext>
            </a:extLst>
          </p:cNvPr>
          <p:cNvSpPr txBox="1"/>
          <p:nvPr/>
        </p:nvSpPr>
        <p:spPr>
          <a:xfrm>
            <a:off x="9763125" y="8572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변경 없음</a:t>
            </a:r>
          </a:p>
        </p:txBody>
      </p:sp>
    </p:spTree>
    <p:extLst>
      <p:ext uri="{BB962C8B-B14F-4D97-AF65-F5344CB8AC3E}">
        <p14:creationId xmlns:p14="http://schemas.microsoft.com/office/powerpoint/2010/main" val="3521953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7D9872D-256B-43C2-855F-5A69146A7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3951AF92-DC34-436F-8498-1259CE5C7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PD-SVLS-0400</a:t>
            </a:r>
            <a:endParaRPr lang="ko-KR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3" name="텍스트 개체 틀 42">
            <a:extLst>
              <a:ext uri="{FF2B5EF4-FFF2-40B4-BE49-F238E27FC236}">
                <a16:creationId xmlns:a16="http://schemas.microsoft.com/office/drawing/2014/main" id="{D52AA79A-4320-4886-8352-2B41FF3B4A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방송통신심의위원회 심의 신청</a:t>
            </a:r>
          </a:p>
        </p:txBody>
      </p:sp>
      <p:sp>
        <p:nvSpPr>
          <p:cNvPr id="48" name="텍스트 개체 틀 47">
            <a:extLst>
              <a:ext uri="{FF2B5EF4-FFF2-40B4-BE49-F238E27FC236}">
                <a16:creationId xmlns:a16="http://schemas.microsoft.com/office/drawing/2014/main" id="{A31743F8-E7F9-40DD-9611-DD27AF3446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2814" y="1451662"/>
            <a:ext cx="3800721" cy="202059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>
                <a:latin typeface="+mn-ea"/>
                <a:ea typeface="+mn-ea"/>
              </a:rPr>
              <a:t>감시업무시스템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A4C9C8-F67C-4B05-A894-8437BF9B08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6389" y="2502365"/>
            <a:ext cx="849009" cy="2808504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감시원</a:t>
            </a:r>
          </a:p>
        </p:txBody>
      </p:sp>
      <p:sp>
        <p:nvSpPr>
          <p:cNvPr id="56" name="순서도: 수행의 시작/종료 55">
            <a:extLst>
              <a:ext uri="{FF2B5EF4-FFF2-40B4-BE49-F238E27FC236}">
                <a16:creationId xmlns:a16="http://schemas.microsoft.com/office/drawing/2014/main" id="{64514092-8390-48B8-90F6-5005C653665E}"/>
              </a:ext>
            </a:extLst>
          </p:cNvPr>
          <p:cNvSpPr/>
          <p:nvPr/>
        </p:nvSpPr>
        <p:spPr>
          <a:xfrm>
            <a:off x="1314836" y="1758275"/>
            <a:ext cx="770544" cy="287896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201" tIns="40100" rIns="80201" bIns="40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감시업무</a:t>
            </a:r>
            <a:endParaRPr lang="en-US" altLang="ko-KR" sz="702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시스템 접속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FCF7D48-03E0-4284-ACD7-964E5EEE4FBC}"/>
              </a:ext>
            </a:extLst>
          </p:cNvPr>
          <p:cNvSpPr/>
          <p:nvPr/>
        </p:nvSpPr>
        <p:spPr>
          <a:xfrm>
            <a:off x="1327782" y="2364341"/>
            <a:ext cx="744652" cy="297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575" rIns="31575" rtlCol="0" anchor="ctr"/>
          <a:lstStyle/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접수 상태의 </a:t>
            </a:r>
            <a:endParaRPr lang="en-US" altLang="ko-KR" sz="702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사이트 사건</a:t>
            </a:r>
            <a:endParaRPr lang="en-US" altLang="ko-KR" sz="702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304DDA8-C47C-40F1-9DF6-C6A535C5AB0D}"/>
              </a:ext>
            </a:extLst>
          </p:cNvPr>
          <p:cNvSpPr/>
          <p:nvPr/>
        </p:nvSpPr>
        <p:spPr>
          <a:xfrm>
            <a:off x="1327782" y="2980024"/>
            <a:ext cx="744652" cy="297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575" rIns="31575" rtlCol="0" anchor="ctr"/>
          <a:lstStyle/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접수 상태의 </a:t>
            </a:r>
            <a:endParaRPr lang="en-US" altLang="ko-KR" sz="702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사이트 사건</a:t>
            </a:r>
            <a:endParaRPr lang="en-US" altLang="ko-KR" sz="702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A701A59-FDD8-4104-928E-6182F4D19F19}"/>
              </a:ext>
            </a:extLst>
          </p:cNvPr>
          <p:cNvCxnSpPr>
            <a:stCxn id="56" idx="2"/>
            <a:endCxn id="58" idx="0"/>
          </p:cNvCxnSpPr>
          <p:nvPr/>
        </p:nvCxnSpPr>
        <p:spPr>
          <a:xfrm>
            <a:off x="1700108" y="2046171"/>
            <a:ext cx="0" cy="31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A03CD15-C94F-4FDB-8F7F-205011220ACF}"/>
              </a:ext>
            </a:extLst>
          </p:cNvPr>
          <p:cNvCxnSpPr>
            <a:stCxn id="58" idx="2"/>
            <a:endCxn id="62" idx="0"/>
          </p:cNvCxnSpPr>
          <p:nvPr/>
        </p:nvCxnSpPr>
        <p:spPr>
          <a:xfrm>
            <a:off x="1700108" y="2661853"/>
            <a:ext cx="0" cy="31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다이아몬드 69">
            <a:extLst>
              <a:ext uri="{FF2B5EF4-FFF2-40B4-BE49-F238E27FC236}">
                <a16:creationId xmlns:a16="http://schemas.microsoft.com/office/drawing/2014/main" id="{170B5AEA-0DEF-4AD2-A84F-67F8FF7F058D}"/>
              </a:ext>
            </a:extLst>
          </p:cNvPr>
          <p:cNvSpPr/>
          <p:nvPr/>
        </p:nvSpPr>
        <p:spPr bwMode="auto">
          <a:xfrm>
            <a:off x="1133108" y="3838516"/>
            <a:ext cx="1147823" cy="504791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1575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940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89" dirty="0" err="1">
                <a:solidFill>
                  <a:srgbClr val="000000"/>
                </a:solidFill>
                <a:latin typeface="+mn-ea"/>
              </a:rPr>
              <a:t>채증</a:t>
            </a:r>
            <a:r>
              <a:rPr kumimoji="1" lang="ko-KR" altLang="en-US" sz="789" dirty="0">
                <a:solidFill>
                  <a:srgbClr val="000000"/>
                </a:solidFill>
                <a:latin typeface="+mn-ea"/>
              </a:rPr>
              <a:t> 파일</a:t>
            </a:r>
            <a:endParaRPr kumimoji="1" lang="en-US" altLang="ko-KR" sz="789" dirty="0">
              <a:solidFill>
                <a:srgbClr val="000000"/>
              </a:solidFill>
              <a:latin typeface="+mn-ea"/>
            </a:endParaRPr>
          </a:p>
          <a:p>
            <a:pPr algn="ctr" defTabSz="7940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89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en-US" altLang="ko-KR" sz="789" dirty="0">
                <a:solidFill>
                  <a:srgbClr val="000000"/>
                </a:solidFill>
                <a:latin typeface="+mn-ea"/>
              </a:rPr>
              <a:t>4</a:t>
            </a:r>
            <a:r>
              <a:rPr kumimoji="1" lang="ko-KR" altLang="en-US" sz="789" dirty="0">
                <a:solidFill>
                  <a:srgbClr val="000000"/>
                </a:solidFill>
                <a:latin typeface="+mn-ea"/>
              </a:rPr>
              <a:t>건 이상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F349B44-BBF0-45D6-B375-CFC01BA613A8}"/>
              </a:ext>
            </a:extLst>
          </p:cNvPr>
          <p:cNvCxnSpPr>
            <a:cxnSpLocks/>
            <a:stCxn id="62" idx="2"/>
            <a:endCxn id="70" idx="0"/>
          </p:cNvCxnSpPr>
          <p:nvPr/>
        </p:nvCxnSpPr>
        <p:spPr>
          <a:xfrm>
            <a:off x="1700108" y="3277536"/>
            <a:ext cx="6912" cy="560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75C1BDB-CCB4-49B8-82D7-690CB7A92161}"/>
              </a:ext>
            </a:extLst>
          </p:cNvPr>
          <p:cNvSpPr/>
          <p:nvPr/>
        </p:nvSpPr>
        <p:spPr>
          <a:xfrm>
            <a:off x="2072433" y="3483119"/>
            <a:ext cx="744652" cy="297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575" rIns="31575" rtlCol="0" anchor="ctr"/>
          <a:lstStyle/>
          <a:p>
            <a:pPr algn="ctr"/>
            <a:r>
              <a:rPr lang="ko-KR" altLang="en-US" sz="702" dirty="0" err="1">
                <a:solidFill>
                  <a:schemeClr val="tx1"/>
                </a:solidFill>
                <a:latin typeface="+mn-ea"/>
              </a:rPr>
              <a:t>채증</a:t>
            </a:r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 진행</a:t>
            </a:r>
            <a:endParaRPr lang="en-US" altLang="ko-KR" sz="702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7CE2600F-EBD1-4DC1-9E5A-E809383398A3}"/>
              </a:ext>
            </a:extLst>
          </p:cNvPr>
          <p:cNvCxnSpPr>
            <a:cxnSpLocks/>
            <a:stCxn id="70" idx="3"/>
            <a:endCxn id="73" idx="2"/>
          </p:cNvCxnSpPr>
          <p:nvPr/>
        </p:nvCxnSpPr>
        <p:spPr>
          <a:xfrm flipV="1">
            <a:off x="2280932" y="3780631"/>
            <a:ext cx="163828" cy="3102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8DEB380-865D-4109-A036-8FFB007D225B}"/>
              </a:ext>
            </a:extLst>
          </p:cNvPr>
          <p:cNvCxnSpPr>
            <a:stCxn id="73" idx="1"/>
          </p:cNvCxnSpPr>
          <p:nvPr/>
        </p:nvCxnSpPr>
        <p:spPr>
          <a:xfrm flipH="1">
            <a:off x="1700107" y="3631875"/>
            <a:ext cx="372326" cy="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7010DA3-AF05-4435-A575-F91E05B7BB46}"/>
              </a:ext>
            </a:extLst>
          </p:cNvPr>
          <p:cNvSpPr txBox="1"/>
          <p:nvPr/>
        </p:nvSpPr>
        <p:spPr>
          <a:xfrm>
            <a:off x="2159217" y="3838516"/>
            <a:ext cx="235852" cy="28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28" dirty="0">
                <a:latin typeface="+mn-ea"/>
              </a:rPr>
              <a:t>N</a:t>
            </a:r>
            <a:endParaRPr lang="ko-KR" altLang="en-US" sz="1228" dirty="0">
              <a:latin typeface="+mn-ea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FF1804-7F3C-456F-81B5-31940E156025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1700109" y="4343307"/>
            <a:ext cx="6911" cy="246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FB667B48-1CAD-4434-BF72-476FD9D410E8}"/>
              </a:ext>
            </a:extLst>
          </p:cNvPr>
          <p:cNvSpPr txBox="1"/>
          <p:nvPr/>
        </p:nvSpPr>
        <p:spPr>
          <a:xfrm>
            <a:off x="1412689" y="4317061"/>
            <a:ext cx="235852" cy="28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28" dirty="0">
                <a:latin typeface="+mn-ea"/>
              </a:rPr>
              <a:t>Y</a:t>
            </a:r>
            <a:endParaRPr lang="ko-KR" altLang="en-US" sz="1228" dirty="0">
              <a:latin typeface="+mn-ea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6DCB2CE-CBC0-410B-B985-60FDE41D4533}"/>
              </a:ext>
            </a:extLst>
          </p:cNvPr>
          <p:cNvSpPr/>
          <p:nvPr/>
        </p:nvSpPr>
        <p:spPr>
          <a:xfrm>
            <a:off x="1332213" y="4606775"/>
            <a:ext cx="744652" cy="297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575" rIns="31575" rtlCol="0" anchor="ctr"/>
          <a:lstStyle/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위반내용</a:t>
            </a:r>
            <a:r>
              <a:rPr lang="en-US" altLang="ko-KR" sz="702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주제</a:t>
            </a:r>
            <a:endParaRPr lang="en-US" altLang="ko-KR" sz="702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추가</a:t>
            </a:r>
            <a:endParaRPr lang="en-US" altLang="ko-KR" sz="702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텍스트 개체 틀 47">
            <a:extLst>
              <a:ext uri="{FF2B5EF4-FFF2-40B4-BE49-F238E27FC236}">
                <a16:creationId xmlns:a16="http://schemas.microsoft.com/office/drawing/2014/main" id="{7FC0249D-D7A5-4DC8-9071-F10A1DCF90D2}"/>
              </a:ext>
            </a:extLst>
          </p:cNvPr>
          <p:cNvSpPr txBox="1">
            <a:spLocks/>
          </p:cNvSpPr>
          <p:nvPr/>
        </p:nvSpPr>
        <p:spPr>
          <a:xfrm>
            <a:off x="5206685" y="1442003"/>
            <a:ext cx="4542458" cy="202059"/>
          </a:xfrm>
          <a:prstGeom prst="rect">
            <a:avLst/>
          </a:prstGeom>
        </p:spPr>
        <p:txBody>
          <a:bodyPr vert="horz" lIns="80201" tIns="40100" rIns="80201" bIns="4010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998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185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98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37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98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371555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98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828741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98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75" dirty="0">
                <a:latin typeface="+mn-ea"/>
                <a:ea typeface="+mn-ea"/>
              </a:rPr>
              <a:t>공동활용시스템</a:t>
            </a:r>
            <a:endParaRPr lang="en-US" altLang="ko-KR" sz="875" dirty="0">
              <a:latin typeface="+mn-ea"/>
              <a:ea typeface="+mn-ea"/>
            </a:endParaRPr>
          </a:p>
        </p:txBody>
      </p:sp>
      <p:sp>
        <p:nvSpPr>
          <p:cNvPr id="99" name="원통 105">
            <a:extLst>
              <a:ext uri="{FF2B5EF4-FFF2-40B4-BE49-F238E27FC236}">
                <a16:creationId xmlns:a16="http://schemas.microsoft.com/office/drawing/2014/main" id="{579F4523-CD7B-4971-9523-82DA93A90168}"/>
              </a:ext>
            </a:extLst>
          </p:cNvPr>
          <p:cNvSpPr/>
          <p:nvPr/>
        </p:nvSpPr>
        <p:spPr bwMode="auto">
          <a:xfrm>
            <a:off x="2455932" y="5610030"/>
            <a:ext cx="814590" cy="421659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315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202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2" dirty="0">
                <a:solidFill>
                  <a:srgbClr val="000000"/>
                </a:solidFill>
                <a:latin typeface="+mn-ea"/>
              </a:rPr>
              <a:t>심의 신청 데이터</a:t>
            </a:r>
            <a:endParaRPr kumimoji="1" lang="en-US" altLang="ko-KR" sz="702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9E4D64B9-23E4-4A41-A8A5-14F8A140D14F}"/>
              </a:ext>
            </a:extLst>
          </p:cNvPr>
          <p:cNvCxnSpPr>
            <a:stCxn id="91" idx="2"/>
            <a:endCxn id="99" idx="2"/>
          </p:cNvCxnSpPr>
          <p:nvPr/>
        </p:nvCxnSpPr>
        <p:spPr>
          <a:xfrm rot="16200000" flipH="1">
            <a:off x="1621950" y="4986876"/>
            <a:ext cx="916572" cy="7513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A04DC9B-964B-471C-9953-69068C0F281D}"/>
              </a:ext>
            </a:extLst>
          </p:cNvPr>
          <p:cNvSpPr txBox="1"/>
          <p:nvPr/>
        </p:nvSpPr>
        <p:spPr>
          <a:xfrm>
            <a:off x="2395069" y="5362572"/>
            <a:ext cx="982182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2" dirty="0" err="1">
                <a:latin typeface="+mn-ea"/>
              </a:rPr>
              <a:t>tn_dlr_kocscdlrtreqd</a:t>
            </a:r>
            <a:endParaRPr lang="ko-KR" altLang="en-US" sz="702" dirty="0">
              <a:latin typeface="+mn-ea"/>
            </a:endParaRPr>
          </a:p>
        </p:txBody>
      </p:sp>
      <p:sp>
        <p:nvSpPr>
          <p:cNvPr id="105" name="원통 105">
            <a:extLst>
              <a:ext uri="{FF2B5EF4-FFF2-40B4-BE49-F238E27FC236}">
                <a16:creationId xmlns:a16="http://schemas.microsoft.com/office/drawing/2014/main" id="{CB9D5190-F228-4F96-B4F0-C46BFF696AC3}"/>
              </a:ext>
            </a:extLst>
          </p:cNvPr>
          <p:cNvSpPr/>
          <p:nvPr/>
        </p:nvSpPr>
        <p:spPr bwMode="auto">
          <a:xfrm>
            <a:off x="3382116" y="5610029"/>
            <a:ext cx="814590" cy="421659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315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202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2" dirty="0">
                <a:solidFill>
                  <a:srgbClr val="000000"/>
                </a:solidFill>
                <a:latin typeface="+mn-ea"/>
              </a:rPr>
              <a:t>심의 </a:t>
            </a:r>
            <a:r>
              <a:rPr kumimoji="1" lang="ko-KR" altLang="en-US" sz="702" dirty="0" err="1">
                <a:solidFill>
                  <a:srgbClr val="000000"/>
                </a:solidFill>
                <a:latin typeface="+mn-ea"/>
              </a:rPr>
              <a:t>채증</a:t>
            </a:r>
            <a:r>
              <a:rPr kumimoji="1" lang="ko-KR" altLang="en-US" sz="702" dirty="0">
                <a:solidFill>
                  <a:srgbClr val="000000"/>
                </a:solidFill>
                <a:latin typeface="+mn-ea"/>
              </a:rPr>
              <a:t> </a:t>
            </a:r>
            <a:endParaRPr kumimoji="1" lang="en-US" altLang="ko-KR" sz="702" dirty="0">
              <a:solidFill>
                <a:srgbClr val="000000"/>
              </a:solidFill>
              <a:latin typeface="+mn-ea"/>
            </a:endParaRPr>
          </a:p>
          <a:p>
            <a:pPr algn="ctr" defTabSz="80202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2" dirty="0">
                <a:solidFill>
                  <a:srgbClr val="000000"/>
                </a:solidFill>
                <a:latin typeface="+mn-ea"/>
              </a:rPr>
              <a:t>파일 데이터</a:t>
            </a:r>
          </a:p>
        </p:txBody>
      </p:sp>
      <p:sp>
        <p:nvSpPr>
          <p:cNvPr id="108" name="원통 105">
            <a:extLst>
              <a:ext uri="{FF2B5EF4-FFF2-40B4-BE49-F238E27FC236}">
                <a16:creationId xmlns:a16="http://schemas.microsoft.com/office/drawing/2014/main" id="{B5833208-FFB6-4322-BF14-DE90EBCF7060}"/>
              </a:ext>
            </a:extLst>
          </p:cNvPr>
          <p:cNvSpPr/>
          <p:nvPr/>
        </p:nvSpPr>
        <p:spPr bwMode="auto">
          <a:xfrm>
            <a:off x="4308301" y="5610029"/>
            <a:ext cx="814590" cy="421659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315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202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2" dirty="0">
                <a:solidFill>
                  <a:srgbClr val="000000"/>
                </a:solidFill>
                <a:latin typeface="+mn-ea"/>
              </a:rPr>
              <a:t>심의 요청 여부</a:t>
            </a:r>
            <a:r>
              <a:rPr kumimoji="1" lang="en-US" altLang="ko-KR" sz="702" dirty="0">
                <a:solidFill>
                  <a:srgbClr val="000000"/>
                </a:solidFill>
                <a:latin typeface="+mn-ea"/>
              </a:rPr>
              <a:t>,</a:t>
            </a:r>
          </a:p>
          <a:p>
            <a:pPr algn="ctr" defTabSz="80202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2" dirty="0">
                <a:solidFill>
                  <a:srgbClr val="000000"/>
                </a:solidFill>
                <a:latin typeface="+mn-ea"/>
              </a:rPr>
              <a:t>심의 최초 요청 일시 업데이트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D846522-A7C8-42AC-AA00-6DE586C65BD4}"/>
              </a:ext>
            </a:extLst>
          </p:cNvPr>
          <p:cNvSpPr txBox="1"/>
          <p:nvPr/>
        </p:nvSpPr>
        <p:spPr>
          <a:xfrm>
            <a:off x="3270522" y="5362572"/>
            <a:ext cx="1103303" cy="200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2" dirty="0" err="1">
                <a:latin typeface="+mn-ea"/>
              </a:rPr>
              <a:t>tn_dlr_kocsdlrtcfileinfo</a:t>
            </a:r>
            <a:endParaRPr lang="ko-KR" altLang="en-US" sz="702" dirty="0">
              <a:latin typeface="+mn-e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1FF1BE6-5D31-4E5C-9171-0E94C502D0F0}"/>
              </a:ext>
            </a:extLst>
          </p:cNvPr>
          <p:cNvSpPr txBox="1"/>
          <p:nvPr/>
        </p:nvSpPr>
        <p:spPr>
          <a:xfrm>
            <a:off x="4224504" y="5362572"/>
            <a:ext cx="982182" cy="200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2" dirty="0" err="1">
                <a:latin typeface="+mn-ea"/>
              </a:rPr>
              <a:t>tn_sng_sngsitemstr</a:t>
            </a:r>
            <a:endParaRPr lang="ko-KR" altLang="en-US" sz="702" dirty="0">
              <a:latin typeface="+mn-ea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527E462-417A-4327-BD04-C2AFBC68C791}"/>
              </a:ext>
            </a:extLst>
          </p:cNvPr>
          <p:cNvCxnSpPr>
            <a:stCxn id="99" idx="4"/>
            <a:endCxn id="105" idx="2"/>
          </p:cNvCxnSpPr>
          <p:nvPr/>
        </p:nvCxnSpPr>
        <p:spPr>
          <a:xfrm flipV="1">
            <a:off x="3270522" y="5820859"/>
            <a:ext cx="1115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CFA6F6E-056C-4C35-9249-BB7089EC3962}"/>
              </a:ext>
            </a:extLst>
          </p:cNvPr>
          <p:cNvCxnSpPr>
            <a:stCxn id="105" idx="4"/>
            <a:endCxn id="108" idx="2"/>
          </p:cNvCxnSpPr>
          <p:nvPr/>
        </p:nvCxnSpPr>
        <p:spPr>
          <a:xfrm>
            <a:off x="4196706" y="5820858"/>
            <a:ext cx="111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순서도: 수행의 시작/종료 112">
            <a:extLst>
              <a:ext uri="{FF2B5EF4-FFF2-40B4-BE49-F238E27FC236}">
                <a16:creationId xmlns:a16="http://schemas.microsoft.com/office/drawing/2014/main" id="{62BF13EA-8D43-4766-8A29-6DF9546F1879}"/>
              </a:ext>
            </a:extLst>
          </p:cNvPr>
          <p:cNvSpPr/>
          <p:nvPr/>
        </p:nvSpPr>
        <p:spPr>
          <a:xfrm>
            <a:off x="6372304" y="1817573"/>
            <a:ext cx="770544" cy="287896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201" tIns="40100" rIns="80201" bIns="40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공동활용</a:t>
            </a:r>
            <a:endParaRPr lang="en-US" altLang="ko-KR" sz="702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시스템 접속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FF73AE40-FF63-426B-8F24-F072F0DA3A73}"/>
              </a:ext>
            </a:extLst>
          </p:cNvPr>
          <p:cNvSpPr/>
          <p:nvPr/>
        </p:nvSpPr>
        <p:spPr>
          <a:xfrm>
            <a:off x="6384997" y="2422089"/>
            <a:ext cx="744652" cy="297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575" rIns="31575" rtlCol="0" anchor="ctr"/>
          <a:lstStyle/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심의의뢰 탭</a:t>
            </a:r>
            <a:endParaRPr lang="en-US" altLang="ko-KR" sz="702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FF37C45-710C-4CEA-8FFD-D6FD94CCFEFC}"/>
              </a:ext>
            </a:extLst>
          </p:cNvPr>
          <p:cNvCxnSpPr>
            <a:stCxn id="113" idx="2"/>
            <a:endCxn id="124" idx="0"/>
          </p:cNvCxnSpPr>
          <p:nvPr/>
        </p:nvCxnSpPr>
        <p:spPr>
          <a:xfrm flipH="1">
            <a:off x="6757323" y="2105469"/>
            <a:ext cx="253" cy="31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18EBA73-A1C5-4A14-AF9B-FFCC0736F3A1}"/>
              </a:ext>
            </a:extLst>
          </p:cNvPr>
          <p:cNvSpPr/>
          <p:nvPr/>
        </p:nvSpPr>
        <p:spPr>
          <a:xfrm>
            <a:off x="6384997" y="3036221"/>
            <a:ext cx="744652" cy="297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575" rIns="31575" rtlCol="0" anchor="ctr"/>
          <a:lstStyle/>
          <a:p>
            <a:pPr algn="ctr"/>
            <a:r>
              <a:rPr lang="ko-KR" altLang="en-US" sz="614" dirty="0">
                <a:solidFill>
                  <a:schemeClr val="tx1"/>
                </a:solidFill>
                <a:latin typeface="+mn-ea"/>
              </a:rPr>
              <a:t>심의 보낼 신청서 선택 후 </a:t>
            </a:r>
            <a:endParaRPr lang="en-US" altLang="ko-KR" sz="614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614" dirty="0">
                <a:solidFill>
                  <a:schemeClr val="tx1"/>
                </a:solidFill>
                <a:latin typeface="+mn-ea"/>
              </a:rPr>
              <a:t>심의 의뢰</a:t>
            </a:r>
            <a:endParaRPr lang="en-US" altLang="ko-KR" sz="614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B8823BDC-3834-40E3-AFDC-294F589D7926}"/>
              </a:ext>
            </a:extLst>
          </p:cNvPr>
          <p:cNvCxnSpPr>
            <a:endCxn id="128" idx="0"/>
          </p:cNvCxnSpPr>
          <p:nvPr/>
        </p:nvCxnSpPr>
        <p:spPr>
          <a:xfrm flipH="1">
            <a:off x="6757323" y="2719601"/>
            <a:ext cx="253" cy="31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원통 105">
            <a:extLst>
              <a:ext uri="{FF2B5EF4-FFF2-40B4-BE49-F238E27FC236}">
                <a16:creationId xmlns:a16="http://schemas.microsoft.com/office/drawing/2014/main" id="{11261221-D841-46C8-9E95-B66FE36C9D20}"/>
              </a:ext>
            </a:extLst>
          </p:cNvPr>
          <p:cNvSpPr/>
          <p:nvPr/>
        </p:nvSpPr>
        <p:spPr bwMode="auto">
          <a:xfrm>
            <a:off x="6372305" y="4452034"/>
            <a:ext cx="814590" cy="421659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315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202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2" dirty="0">
                <a:solidFill>
                  <a:srgbClr val="000000"/>
                </a:solidFill>
                <a:latin typeface="+mn-ea"/>
              </a:rPr>
              <a:t>심의 신청 데이터</a:t>
            </a:r>
            <a:endParaRPr kumimoji="1" lang="en-US" altLang="ko-KR" sz="702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9F2F917-E75F-47E5-A27D-D03A0C5A0FE3}"/>
              </a:ext>
            </a:extLst>
          </p:cNvPr>
          <p:cNvSpPr txBox="1"/>
          <p:nvPr/>
        </p:nvSpPr>
        <p:spPr>
          <a:xfrm>
            <a:off x="6312000" y="4252016"/>
            <a:ext cx="982182" cy="200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2" dirty="0">
                <a:latin typeface="+mn-ea"/>
              </a:rPr>
              <a:t>tb_eai_request_01</a:t>
            </a:r>
          </a:p>
        </p:txBody>
      </p:sp>
      <p:sp>
        <p:nvSpPr>
          <p:cNvPr id="136" name="원통 105">
            <a:extLst>
              <a:ext uri="{FF2B5EF4-FFF2-40B4-BE49-F238E27FC236}">
                <a16:creationId xmlns:a16="http://schemas.microsoft.com/office/drawing/2014/main" id="{7B50C81D-1D20-41DA-B0C2-CC9B3745E551}"/>
              </a:ext>
            </a:extLst>
          </p:cNvPr>
          <p:cNvSpPr/>
          <p:nvPr/>
        </p:nvSpPr>
        <p:spPr bwMode="auto">
          <a:xfrm>
            <a:off x="7378784" y="4452034"/>
            <a:ext cx="781744" cy="421659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315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202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2" dirty="0">
                <a:solidFill>
                  <a:srgbClr val="000000"/>
                </a:solidFill>
                <a:latin typeface="+mn-ea"/>
              </a:rPr>
              <a:t>심의 신청</a:t>
            </a:r>
            <a:endParaRPr kumimoji="1" lang="en-US" altLang="ko-KR" sz="702" dirty="0">
              <a:solidFill>
                <a:srgbClr val="000000"/>
              </a:solidFill>
              <a:latin typeface="+mn-ea"/>
            </a:endParaRPr>
          </a:p>
          <a:p>
            <a:pPr algn="ctr" defTabSz="80202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2" dirty="0">
                <a:solidFill>
                  <a:srgbClr val="000000"/>
                </a:solidFill>
                <a:latin typeface="+mn-ea"/>
              </a:rPr>
              <a:t>파일 데이터</a:t>
            </a:r>
            <a:endParaRPr kumimoji="1" lang="en-US" altLang="ko-KR" sz="702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69EB76B-2B30-4339-94D3-1D444F678960}"/>
              </a:ext>
            </a:extLst>
          </p:cNvPr>
          <p:cNvSpPr txBox="1"/>
          <p:nvPr/>
        </p:nvSpPr>
        <p:spPr>
          <a:xfrm>
            <a:off x="7255075" y="4245914"/>
            <a:ext cx="1052566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2" dirty="0">
                <a:latin typeface="+mn-ea"/>
              </a:rPr>
              <a:t>tb_eai_request_file_01</a:t>
            </a:r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9EB2E8F1-AEF3-419D-ACBE-3DDDF58B3E48}"/>
              </a:ext>
            </a:extLst>
          </p:cNvPr>
          <p:cNvCxnSpPr>
            <a:cxnSpLocks/>
            <a:stCxn id="159" idx="0"/>
            <a:endCxn id="113" idx="1"/>
          </p:cNvCxnSpPr>
          <p:nvPr/>
        </p:nvCxnSpPr>
        <p:spPr>
          <a:xfrm rot="5400000" flipH="1" flipV="1">
            <a:off x="5024840" y="2140615"/>
            <a:ext cx="1526558" cy="11683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8803ADF-D3C3-4BF2-A437-F402D1D6C35B}"/>
              </a:ext>
            </a:extLst>
          </p:cNvPr>
          <p:cNvCxnSpPr>
            <a:stCxn id="132" idx="4"/>
            <a:endCxn id="136" idx="2"/>
          </p:cNvCxnSpPr>
          <p:nvPr/>
        </p:nvCxnSpPr>
        <p:spPr>
          <a:xfrm>
            <a:off x="7186895" y="4662864"/>
            <a:ext cx="191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CF7910DD-5FC6-4970-A4A7-6257B956ED2C}"/>
              </a:ext>
            </a:extLst>
          </p:cNvPr>
          <p:cNvSpPr txBox="1"/>
          <p:nvPr/>
        </p:nvSpPr>
        <p:spPr>
          <a:xfrm>
            <a:off x="6498644" y="5322320"/>
            <a:ext cx="903251" cy="416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2" dirty="0">
                <a:latin typeface="+mn-ea"/>
              </a:rPr>
              <a:t>EAI</a:t>
            </a:r>
          </a:p>
          <a:p>
            <a:r>
              <a:rPr lang="ko-KR" altLang="en-US" sz="702" dirty="0">
                <a:latin typeface="+mn-ea"/>
              </a:rPr>
              <a:t>방심위로 데이터 및 파일 전송</a:t>
            </a:r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DF0DDD81-7A9A-45B0-8652-AAC65E05E5EC}"/>
              </a:ext>
            </a:extLst>
          </p:cNvPr>
          <p:cNvGrpSpPr/>
          <p:nvPr/>
        </p:nvGrpSpPr>
        <p:grpSpPr>
          <a:xfrm>
            <a:off x="7342364" y="5231221"/>
            <a:ext cx="569745" cy="369805"/>
            <a:chOff x="7603600" y="4546613"/>
            <a:chExt cx="649591" cy="421630"/>
          </a:xfrm>
        </p:grpSpPr>
        <p:sp>
          <p:nvSpPr>
            <p:cNvPr id="157" name="원통 105">
              <a:extLst>
                <a:ext uri="{FF2B5EF4-FFF2-40B4-BE49-F238E27FC236}">
                  <a16:creationId xmlns:a16="http://schemas.microsoft.com/office/drawing/2014/main" id="{5ABDFE32-C449-4CA3-9A45-D698107BADBE}"/>
                </a:ext>
              </a:extLst>
            </p:cNvPr>
            <p:cNvSpPr/>
            <p:nvPr/>
          </p:nvSpPr>
          <p:spPr bwMode="auto">
            <a:xfrm rot="16200000">
              <a:off x="7633161" y="4517052"/>
              <a:ext cx="421630" cy="480751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6315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202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702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6891F4CC-AA8F-4C5B-8CB1-8B82A6FDCC84}"/>
                </a:ext>
              </a:extLst>
            </p:cNvPr>
            <p:cNvSpPr txBox="1"/>
            <p:nvPr/>
          </p:nvSpPr>
          <p:spPr>
            <a:xfrm>
              <a:off x="7711082" y="4634316"/>
              <a:ext cx="542109" cy="259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77" dirty="0">
                  <a:latin typeface="+mn-ea"/>
                </a:rPr>
                <a:t>EAI</a:t>
              </a:r>
              <a:endParaRPr lang="ko-KR" altLang="en-US" sz="877" dirty="0">
                <a:latin typeface="+mn-ea"/>
              </a:endParaRPr>
            </a:p>
          </p:txBody>
        </p:sp>
      </p:grp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AB2FDCC-1609-4268-AAB4-D36A711924F9}"/>
              </a:ext>
            </a:extLst>
          </p:cNvPr>
          <p:cNvSpPr/>
          <p:nvPr/>
        </p:nvSpPr>
        <p:spPr>
          <a:xfrm>
            <a:off x="4831609" y="3488079"/>
            <a:ext cx="744652" cy="35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575" rIns="31575" rtlCol="0" anchor="ctr"/>
          <a:lstStyle/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배치</a:t>
            </a:r>
            <a:endParaRPr lang="en-US" altLang="ko-KR" sz="702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감시업무 </a:t>
            </a:r>
            <a:r>
              <a:rPr lang="en-US" altLang="ko-KR" sz="702" dirty="0">
                <a:solidFill>
                  <a:schemeClr val="tx1"/>
                </a:solidFill>
                <a:latin typeface="+mn-ea"/>
              </a:rPr>
              <a:t>-&gt;</a:t>
            </a:r>
          </a:p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공동활용</a:t>
            </a:r>
            <a:endParaRPr lang="en-US" altLang="ko-KR" sz="702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E874D3B-8402-4EF5-AE84-31BAD6E4705E}"/>
              </a:ext>
            </a:extLst>
          </p:cNvPr>
          <p:cNvSpPr txBox="1"/>
          <p:nvPr/>
        </p:nvSpPr>
        <p:spPr>
          <a:xfrm>
            <a:off x="3660486" y="3383375"/>
            <a:ext cx="1254477" cy="578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89" dirty="0">
                <a:latin typeface="+mn-ea"/>
              </a:rPr>
              <a:t>배치</a:t>
            </a:r>
            <a:endParaRPr lang="en-US" altLang="ko-KR" sz="789" dirty="0">
              <a:latin typeface="+mn-ea"/>
            </a:endParaRPr>
          </a:p>
          <a:p>
            <a:r>
              <a:rPr lang="ko-KR" altLang="en-US" sz="789" dirty="0">
                <a:latin typeface="+mn-ea"/>
              </a:rPr>
              <a:t>감시업무시스템 테이블에서 공동활용 테이블로 데이터 전송</a:t>
            </a:r>
          </a:p>
        </p:txBody>
      </p: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F063D293-81B9-401A-9D6B-370A27EB237A}"/>
              </a:ext>
            </a:extLst>
          </p:cNvPr>
          <p:cNvCxnSpPr>
            <a:stCxn id="136" idx="4"/>
            <a:endCxn id="157" idx="4"/>
          </p:cNvCxnSpPr>
          <p:nvPr/>
        </p:nvCxnSpPr>
        <p:spPr>
          <a:xfrm flipH="1">
            <a:off x="7553195" y="4662864"/>
            <a:ext cx="607334" cy="568358"/>
          </a:xfrm>
          <a:prstGeom prst="bentConnector4">
            <a:avLst>
              <a:gd name="adj1" fmla="val -33013"/>
              <a:gd name="adj2" fmla="val 662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3082A729-0D74-45BA-B18B-2C0D1DF210B4}"/>
              </a:ext>
            </a:extLst>
          </p:cNvPr>
          <p:cNvSpPr/>
          <p:nvPr/>
        </p:nvSpPr>
        <p:spPr>
          <a:xfrm>
            <a:off x="6384997" y="3631667"/>
            <a:ext cx="744652" cy="35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575" rIns="31575" rtlCol="0" anchor="ctr"/>
          <a:lstStyle/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배치</a:t>
            </a:r>
            <a:endParaRPr lang="en-US" altLang="ko-KR" sz="702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공동활용 </a:t>
            </a:r>
            <a:r>
              <a:rPr lang="en-US" altLang="ko-KR" sz="702" dirty="0">
                <a:solidFill>
                  <a:schemeClr val="tx1"/>
                </a:solidFill>
                <a:latin typeface="+mn-ea"/>
              </a:rPr>
              <a:t>-&gt; EAI</a:t>
            </a: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E25C652C-BEA9-4F37-A652-933A2C3FDADE}"/>
              </a:ext>
            </a:extLst>
          </p:cNvPr>
          <p:cNvCxnSpPr>
            <a:stCxn id="128" idx="2"/>
            <a:endCxn id="169" idx="0"/>
          </p:cNvCxnSpPr>
          <p:nvPr/>
        </p:nvCxnSpPr>
        <p:spPr>
          <a:xfrm>
            <a:off x="6757323" y="3333733"/>
            <a:ext cx="0" cy="297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6F75CFA6-993D-46F2-BA85-8D501291B02A}"/>
              </a:ext>
            </a:extLst>
          </p:cNvPr>
          <p:cNvCxnSpPr>
            <a:stCxn id="169" idx="2"/>
            <a:endCxn id="132" idx="2"/>
          </p:cNvCxnSpPr>
          <p:nvPr/>
        </p:nvCxnSpPr>
        <p:spPr>
          <a:xfrm rot="5400000">
            <a:off x="6226914" y="4132453"/>
            <a:ext cx="675801" cy="385019"/>
          </a:xfrm>
          <a:prstGeom prst="bentConnector4">
            <a:avLst>
              <a:gd name="adj1" fmla="val 34401"/>
              <a:gd name="adj2" fmla="val 1520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B7BB5B68-6325-44D2-ADB5-932E5B0AB26D}"/>
              </a:ext>
            </a:extLst>
          </p:cNvPr>
          <p:cNvSpPr txBox="1"/>
          <p:nvPr/>
        </p:nvSpPr>
        <p:spPr>
          <a:xfrm>
            <a:off x="7111049" y="3580683"/>
            <a:ext cx="1435866" cy="456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89" dirty="0">
                <a:latin typeface="+mn-ea"/>
              </a:rPr>
              <a:t>배치</a:t>
            </a:r>
            <a:endParaRPr lang="en-US" altLang="ko-KR" sz="789" dirty="0">
              <a:latin typeface="+mn-ea"/>
            </a:endParaRPr>
          </a:p>
          <a:p>
            <a:r>
              <a:rPr lang="ko-KR" altLang="en-US" sz="789" dirty="0">
                <a:latin typeface="+mn-ea"/>
              </a:rPr>
              <a:t>공동활용시스템 테이블에서 </a:t>
            </a:r>
            <a:r>
              <a:rPr lang="en-US" altLang="ko-KR" sz="789" dirty="0">
                <a:latin typeface="+mn-ea"/>
              </a:rPr>
              <a:t>EAI</a:t>
            </a:r>
            <a:r>
              <a:rPr lang="ko-KR" altLang="en-US" sz="789" dirty="0">
                <a:latin typeface="+mn-ea"/>
              </a:rPr>
              <a:t>용 테이블로 데이터 전송</a:t>
            </a:r>
          </a:p>
        </p:txBody>
      </p: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5E5CB988-69C4-45A9-B54F-666C67E592E3}"/>
              </a:ext>
            </a:extLst>
          </p:cNvPr>
          <p:cNvCxnSpPr>
            <a:stCxn id="108" idx="4"/>
            <a:endCxn id="159" idx="2"/>
          </p:cNvCxnSpPr>
          <p:nvPr/>
        </p:nvCxnSpPr>
        <p:spPr>
          <a:xfrm flipV="1">
            <a:off x="5122890" y="3843476"/>
            <a:ext cx="81044" cy="1977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E9E6D90F-850C-4F51-A86F-53B3533FD554}"/>
              </a:ext>
            </a:extLst>
          </p:cNvPr>
          <p:cNvCxnSpPr>
            <a:cxnSpLocks/>
          </p:cNvCxnSpPr>
          <p:nvPr/>
        </p:nvCxnSpPr>
        <p:spPr>
          <a:xfrm>
            <a:off x="5203935" y="1418835"/>
            <a:ext cx="0" cy="5426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3BAA4ACF-BA53-438F-9F77-E2B0FA9334B9}"/>
              </a:ext>
            </a:extLst>
          </p:cNvPr>
          <p:cNvCxnSpPr>
            <a:cxnSpLocks/>
          </p:cNvCxnSpPr>
          <p:nvPr/>
        </p:nvCxnSpPr>
        <p:spPr>
          <a:xfrm>
            <a:off x="5203935" y="5820859"/>
            <a:ext cx="0" cy="6373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FC400A3-B81D-4B52-9270-9EC619118EAC}"/>
              </a:ext>
            </a:extLst>
          </p:cNvPr>
          <p:cNvSpPr txBox="1"/>
          <p:nvPr/>
        </p:nvSpPr>
        <p:spPr>
          <a:xfrm>
            <a:off x="9763125" y="8572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변경 없음</a:t>
            </a:r>
          </a:p>
        </p:txBody>
      </p:sp>
    </p:spTree>
    <p:extLst>
      <p:ext uri="{BB962C8B-B14F-4D97-AF65-F5344CB8AC3E}">
        <p14:creationId xmlns:p14="http://schemas.microsoft.com/office/powerpoint/2010/main" val="3603388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7D9872D-256B-43C2-855F-5A69146A7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3951AF92-DC34-436F-8498-1259CE5C7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PD-SVLS-0410</a:t>
            </a:r>
            <a:endParaRPr lang="ko-KR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3" name="텍스트 개체 틀 42">
            <a:extLst>
              <a:ext uri="{FF2B5EF4-FFF2-40B4-BE49-F238E27FC236}">
                <a16:creationId xmlns:a16="http://schemas.microsoft.com/office/drawing/2014/main" id="{D52AA79A-4320-4886-8352-2B41FF3B4A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방송통신심의위원회 심의 결과 확인</a:t>
            </a:r>
          </a:p>
        </p:txBody>
      </p:sp>
      <p:sp>
        <p:nvSpPr>
          <p:cNvPr id="48" name="텍스트 개체 틀 47">
            <a:extLst>
              <a:ext uri="{FF2B5EF4-FFF2-40B4-BE49-F238E27FC236}">
                <a16:creationId xmlns:a16="http://schemas.microsoft.com/office/drawing/2014/main" id="{A31743F8-E7F9-40DD-9611-DD27AF3446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2814" y="1451662"/>
            <a:ext cx="3800721" cy="202059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>
                <a:latin typeface="+mn-ea"/>
                <a:ea typeface="+mn-ea"/>
              </a:rPr>
              <a:t>공동활용시스템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A4C9C8-F67C-4B05-A894-8437BF9B08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6389" y="2502365"/>
            <a:ext cx="849009" cy="2808504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감시원</a:t>
            </a:r>
          </a:p>
        </p:txBody>
      </p:sp>
      <p:sp>
        <p:nvSpPr>
          <p:cNvPr id="92" name="텍스트 개체 틀 47">
            <a:extLst>
              <a:ext uri="{FF2B5EF4-FFF2-40B4-BE49-F238E27FC236}">
                <a16:creationId xmlns:a16="http://schemas.microsoft.com/office/drawing/2014/main" id="{7FC0249D-D7A5-4DC8-9071-F10A1DCF90D2}"/>
              </a:ext>
            </a:extLst>
          </p:cNvPr>
          <p:cNvSpPr txBox="1">
            <a:spLocks/>
          </p:cNvSpPr>
          <p:nvPr/>
        </p:nvSpPr>
        <p:spPr>
          <a:xfrm>
            <a:off x="5206685" y="1442003"/>
            <a:ext cx="4542458" cy="202059"/>
          </a:xfrm>
          <a:prstGeom prst="rect">
            <a:avLst/>
          </a:prstGeom>
        </p:spPr>
        <p:txBody>
          <a:bodyPr vert="horz" lIns="80201" tIns="40100" rIns="80201" bIns="4010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998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185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98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37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98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371555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98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828741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98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75" dirty="0">
                <a:latin typeface="+mn-ea"/>
                <a:ea typeface="+mn-ea"/>
              </a:rPr>
              <a:t>감시업무시스템</a:t>
            </a:r>
            <a:endParaRPr lang="en-US" altLang="ko-KR" sz="875" dirty="0">
              <a:latin typeface="+mn-ea"/>
              <a:ea typeface="+mn-ea"/>
            </a:endParaRPr>
          </a:p>
        </p:txBody>
      </p: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E9E6D90F-850C-4F51-A86F-53B3533FD554}"/>
              </a:ext>
            </a:extLst>
          </p:cNvPr>
          <p:cNvCxnSpPr>
            <a:cxnSpLocks/>
            <a:endCxn id="66" idx="0"/>
          </p:cNvCxnSpPr>
          <p:nvPr/>
        </p:nvCxnSpPr>
        <p:spPr>
          <a:xfrm flipH="1">
            <a:off x="5197796" y="1418835"/>
            <a:ext cx="6140" cy="114560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3BAA4ACF-BA53-438F-9F77-E2B0FA9334B9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5197796" y="2861950"/>
            <a:ext cx="6139" cy="359620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AA0D4702-68AD-4C58-9112-F5857DDA13E7}"/>
              </a:ext>
            </a:extLst>
          </p:cNvPr>
          <p:cNvGrpSpPr/>
          <p:nvPr/>
        </p:nvGrpSpPr>
        <p:grpSpPr>
          <a:xfrm>
            <a:off x="1278550" y="1807181"/>
            <a:ext cx="569745" cy="369805"/>
            <a:chOff x="7603600" y="4546613"/>
            <a:chExt cx="649591" cy="421630"/>
          </a:xfrm>
        </p:grpSpPr>
        <p:sp>
          <p:nvSpPr>
            <p:cNvPr id="59" name="원통 105">
              <a:extLst>
                <a:ext uri="{FF2B5EF4-FFF2-40B4-BE49-F238E27FC236}">
                  <a16:creationId xmlns:a16="http://schemas.microsoft.com/office/drawing/2014/main" id="{83CF5151-8B6B-4C4C-9E00-5031270F8DC8}"/>
                </a:ext>
              </a:extLst>
            </p:cNvPr>
            <p:cNvSpPr/>
            <p:nvPr/>
          </p:nvSpPr>
          <p:spPr bwMode="auto">
            <a:xfrm rot="16200000">
              <a:off x="7633161" y="4517052"/>
              <a:ext cx="421630" cy="480751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6315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202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702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72742B9-A2C6-4ACE-AA88-B3D5FE04731D}"/>
                </a:ext>
              </a:extLst>
            </p:cNvPr>
            <p:cNvSpPr txBox="1"/>
            <p:nvPr/>
          </p:nvSpPr>
          <p:spPr>
            <a:xfrm>
              <a:off x="7711082" y="4634316"/>
              <a:ext cx="542109" cy="259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77" dirty="0">
                  <a:latin typeface="+mn-ea"/>
                </a:rPr>
                <a:t>EAI</a:t>
              </a:r>
              <a:endParaRPr lang="ko-KR" altLang="en-US" sz="877" dirty="0">
                <a:latin typeface="+mn-ea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5FE4CDE-7FF0-4A80-AD8A-10DB6A7B452B}"/>
              </a:ext>
            </a:extLst>
          </p:cNvPr>
          <p:cNvSpPr txBox="1"/>
          <p:nvPr/>
        </p:nvSpPr>
        <p:spPr>
          <a:xfrm>
            <a:off x="1754267" y="1783395"/>
            <a:ext cx="1140080" cy="416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2" dirty="0">
                <a:latin typeface="+mn-ea"/>
              </a:rPr>
              <a:t>EAI</a:t>
            </a:r>
          </a:p>
          <a:p>
            <a:r>
              <a:rPr lang="ko-KR" altLang="en-US" sz="702" dirty="0">
                <a:latin typeface="+mn-ea"/>
              </a:rPr>
              <a:t>방심위에서 </a:t>
            </a:r>
            <a:endParaRPr lang="en-US" altLang="ko-KR" sz="702" dirty="0">
              <a:latin typeface="+mn-ea"/>
            </a:endParaRPr>
          </a:p>
          <a:p>
            <a:r>
              <a:rPr lang="ko-KR" altLang="en-US" sz="702" dirty="0">
                <a:latin typeface="+mn-ea"/>
              </a:rPr>
              <a:t>심의 결과 데이터 전송</a:t>
            </a:r>
          </a:p>
        </p:txBody>
      </p:sp>
      <p:sp>
        <p:nvSpPr>
          <p:cNvPr id="63" name="원통 105">
            <a:extLst>
              <a:ext uri="{FF2B5EF4-FFF2-40B4-BE49-F238E27FC236}">
                <a16:creationId xmlns:a16="http://schemas.microsoft.com/office/drawing/2014/main" id="{109EF6F3-D661-41A5-82C8-3EFAD40CD89E}"/>
              </a:ext>
            </a:extLst>
          </p:cNvPr>
          <p:cNvSpPr/>
          <p:nvPr/>
        </p:nvSpPr>
        <p:spPr bwMode="auto">
          <a:xfrm>
            <a:off x="1754267" y="2502365"/>
            <a:ext cx="814590" cy="421659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315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202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2" dirty="0">
                <a:solidFill>
                  <a:srgbClr val="000000"/>
                </a:solidFill>
                <a:latin typeface="+mn-ea"/>
              </a:rPr>
              <a:t>심의 결과 데이터</a:t>
            </a:r>
            <a:endParaRPr kumimoji="1" lang="en-US" altLang="ko-KR" sz="702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8691364-A740-4638-8CBB-2CF9E93CACA6}"/>
              </a:ext>
            </a:extLst>
          </p:cNvPr>
          <p:cNvSpPr txBox="1"/>
          <p:nvPr/>
        </p:nvSpPr>
        <p:spPr>
          <a:xfrm>
            <a:off x="1693962" y="2302347"/>
            <a:ext cx="982182" cy="200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2" dirty="0">
                <a:latin typeface="+mn-ea"/>
              </a:rPr>
              <a:t>tb_eai_response_01</a:t>
            </a: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BD353085-DC66-4B44-9F53-BCE6B12CFA5A}"/>
              </a:ext>
            </a:extLst>
          </p:cNvPr>
          <p:cNvCxnSpPr>
            <a:stCxn id="59" idx="2"/>
            <a:endCxn id="63" idx="2"/>
          </p:cNvCxnSpPr>
          <p:nvPr/>
        </p:nvCxnSpPr>
        <p:spPr>
          <a:xfrm rot="16200000" flipH="1">
            <a:off x="1353719" y="2312647"/>
            <a:ext cx="536208" cy="2648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68BC700-2EB3-4B43-9428-25E94B991B10}"/>
              </a:ext>
            </a:extLst>
          </p:cNvPr>
          <p:cNvSpPr/>
          <p:nvPr/>
        </p:nvSpPr>
        <p:spPr>
          <a:xfrm>
            <a:off x="4825470" y="2564437"/>
            <a:ext cx="744652" cy="297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575" rIns="31575" rtlCol="0" anchor="ctr"/>
          <a:lstStyle/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배치</a:t>
            </a:r>
            <a:endParaRPr lang="en-US" altLang="ko-KR" sz="702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공동활용 </a:t>
            </a:r>
            <a:r>
              <a:rPr lang="en-US" altLang="ko-KR" sz="702" dirty="0">
                <a:solidFill>
                  <a:schemeClr val="tx1"/>
                </a:solidFill>
                <a:latin typeface="+mn-ea"/>
              </a:rPr>
              <a:t>-&gt;</a:t>
            </a:r>
          </a:p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감시업무</a:t>
            </a:r>
            <a:endParaRPr lang="en-US" altLang="ko-KR" sz="702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C806EB6-A614-4C73-881E-1F06330182C7}"/>
              </a:ext>
            </a:extLst>
          </p:cNvPr>
          <p:cNvCxnSpPr>
            <a:stCxn id="63" idx="4"/>
            <a:endCxn id="66" idx="1"/>
          </p:cNvCxnSpPr>
          <p:nvPr/>
        </p:nvCxnSpPr>
        <p:spPr>
          <a:xfrm flipV="1">
            <a:off x="2568857" y="2713194"/>
            <a:ext cx="22566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4F9419-2006-4B7D-BD0A-B0D16111926D}"/>
              </a:ext>
            </a:extLst>
          </p:cNvPr>
          <p:cNvSpPr txBox="1"/>
          <p:nvPr/>
        </p:nvSpPr>
        <p:spPr>
          <a:xfrm>
            <a:off x="4055687" y="2861949"/>
            <a:ext cx="1101256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2" dirty="0">
                <a:latin typeface="+mn-ea"/>
              </a:rPr>
              <a:t>방심위의 결과를</a:t>
            </a:r>
            <a:endParaRPr lang="en-US" altLang="ko-KR" sz="702" dirty="0">
              <a:latin typeface="+mn-ea"/>
            </a:endParaRPr>
          </a:p>
          <a:p>
            <a:r>
              <a:rPr lang="ko-KR" altLang="en-US" sz="702" dirty="0">
                <a:latin typeface="+mn-ea"/>
              </a:rPr>
              <a:t>공동활용 테이블에서 감시업무 테이블로</a:t>
            </a:r>
            <a:endParaRPr lang="en-US" altLang="ko-KR" sz="702" dirty="0">
              <a:latin typeface="+mn-ea"/>
            </a:endParaRPr>
          </a:p>
          <a:p>
            <a:r>
              <a:rPr lang="ko-KR" altLang="en-US" sz="702" dirty="0">
                <a:latin typeface="+mn-ea"/>
              </a:rPr>
              <a:t>데이터 전송</a:t>
            </a:r>
          </a:p>
        </p:txBody>
      </p:sp>
      <p:sp>
        <p:nvSpPr>
          <p:cNvPr id="76" name="원통 105">
            <a:extLst>
              <a:ext uri="{FF2B5EF4-FFF2-40B4-BE49-F238E27FC236}">
                <a16:creationId xmlns:a16="http://schemas.microsoft.com/office/drawing/2014/main" id="{BA09DC63-9855-4AD8-B58B-716022F45280}"/>
              </a:ext>
            </a:extLst>
          </p:cNvPr>
          <p:cNvSpPr/>
          <p:nvPr/>
        </p:nvSpPr>
        <p:spPr bwMode="auto">
          <a:xfrm>
            <a:off x="6161603" y="2502365"/>
            <a:ext cx="814590" cy="421659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315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202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2" dirty="0">
                <a:solidFill>
                  <a:srgbClr val="000000"/>
                </a:solidFill>
                <a:latin typeface="+mn-ea"/>
              </a:rPr>
              <a:t>심의 결과 데이터</a:t>
            </a:r>
            <a:endParaRPr kumimoji="1" lang="en-US" altLang="ko-KR" sz="702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2BB2759-C9D3-4B50-9928-D49CD31247D8}"/>
              </a:ext>
            </a:extLst>
          </p:cNvPr>
          <p:cNvSpPr txBox="1"/>
          <p:nvPr/>
        </p:nvSpPr>
        <p:spPr>
          <a:xfrm>
            <a:off x="5995199" y="2302347"/>
            <a:ext cx="1147397" cy="200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2" dirty="0" err="1">
                <a:latin typeface="+mn-ea"/>
              </a:rPr>
              <a:t>tn_dlr_kocscdlrtpcssresl</a:t>
            </a:r>
            <a:endParaRPr lang="en-US" altLang="ko-KR" sz="702" dirty="0">
              <a:latin typeface="+mn-ea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7B1556-7FDC-4491-8572-A32297DF225F}"/>
              </a:ext>
            </a:extLst>
          </p:cNvPr>
          <p:cNvCxnSpPr>
            <a:stCxn id="66" idx="3"/>
            <a:endCxn id="76" idx="2"/>
          </p:cNvCxnSpPr>
          <p:nvPr/>
        </p:nvCxnSpPr>
        <p:spPr>
          <a:xfrm>
            <a:off x="5570122" y="2713194"/>
            <a:ext cx="5914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원통 105">
            <a:extLst>
              <a:ext uri="{FF2B5EF4-FFF2-40B4-BE49-F238E27FC236}">
                <a16:creationId xmlns:a16="http://schemas.microsoft.com/office/drawing/2014/main" id="{43AC29A4-D1FC-4941-8E97-7946AC57B7AB}"/>
              </a:ext>
            </a:extLst>
          </p:cNvPr>
          <p:cNvSpPr/>
          <p:nvPr/>
        </p:nvSpPr>
        <p:spPr bwMode="auto">
          <a:xfrm>
            <a:off x="7295323" y="2502365"/>
            <a:ext cx="1495218" cy="421659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315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202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2" dirty="0">
                <a:solidFill>
                  <a:srgbClr val="000000"/>
                </a:solidFill>
                <a:latin typeface="+mn-ea"/>
              </a:rPr>
              <a:t>최종 </a:t>
            </a:r>
            <a:r>
              <a:rPr kumimoji="1" lang="ko-KR" altLang="en-US" sz="702" dirty="0" err="1">
                <a:solidFill>
                  <a:srgbClr val="000000"/>
                </a:solidFill>
                <a:latin typeface="+mn-ea"/>
              </a:rPr>
              <a:t>방심위</a:t>
            </a:r>
            <a:r>
              <a:rPr kumimoji="1" lang="ko-KR" altLang="en-US" sz="702" dirty="0">
                <a:solidFill>
                  <a:srgbClr val="000000"/>
                </a:solidFill>
                <a:latin typeface="+mn-ea"/>
              </a:rPr>
              <a:t> 번호</a:t>
            </a:r>
            <a:r>
              <a:rPr kumimoji="1" lang="en-US" altLang="ko-KR" sz="702" dirty="0">
                <a:solidFill>
                  <a:srgbClr val="000000"/>
                </a:solidFill>
                <a:latin typeface="+mn-ea"/>
              </a:rPr>
              <a:t>,</a:t>
            </a:r>
          </a:p>
          <a:p>
            <a:pPr algn="ctr" defTabSz="80202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2" dirty="0">
                <a:solidFill>
                  <a:srgbClr val="000000"/>
                </a:solidFill>
                <a:latin typeface="+mn-ea"/>
              </a:rPr>
              <a:t>최종 </a:t>
            </a:r>
            <a:r>
              <a:rPr kumimoji="1" lang="ko-KR" altLang="en-US" sz="702" dirty="0" err="1">
                <a:solidFill>
                  <a:srgbClr val="000000"/>
                </a:solidFill>
                <a:latin typeface="+mn-ea"/>
              </a:rPr>
              <a:t>방심위</a:t>
            </a:r>
            <a:r>
              <a:rPr kumimoji="1" lang="ko-KR" altLang="en-US" sz="702" dirty="0">
                <a:solidFill>
                  <a:srgbClr val="000000"/>
                </a:solidFill>
                <a:latin typeface="+mn-ea"/>
              </a:rPr>
              <a:t> 요청 번호</a:t>
            </a:r>
            <a:r>
              <a:rPr kumimoji="1" lang="en-US" altLang="ko-KR" sz="702" dirty="0">
                <a:solidFill>
                  <a:srgbClr val="000000"/>
                </a:solidFill>
                <a:latin typeface="+mn-ea"/>
              </a:rPr>
              <a:t>,</a:t>
            </a:r>
          </a:p>
          <a:p>
            <a:pPr algn="ctr" defTabSz="80202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2" dirty="0">
                <a:solidFill>
                  <a:srgbClr val="000000"/>
                </a:solidFill>
                <a:latin typeface="+mn-ea"/>
              </a:rPr>
              <a:t>최종 </a:t>
            </a:r>
            <a:r>
              <a:rPr kumimoji="1" lang="ko-KR" altLang="en-US" sz="702" dirty="0" err="1">
                <a:solidFill>
                  <a:srgbClr val="000000"/>
                </a:solidFill>
                <a:latin typeface="+mn-ea"/>
              </a:rPr>
              <a:t>방심위</a:t>
            </a:r>
            <a:r>
              <a:rPr kumimoji="1" lang="ko-KR" altLang="en-US" sz="702" dirty="0">
                <a:solidFill>
                  <a:srgbClr val="000000"/>
                </a:solidFill>
                <a:latin typeface="+mn-ea"/>
              </a:rPr>
              <a:t> 순번</a:t>
            </a:r>
            <a:endParaRPr kumimoji="1" lang="en-US" altLang="ko-KR" sz="702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39C1082-A80D-4832-A1F7-3496B678AC6D}"/>
              </a:ext>
            </a:extLst>
          </p:cNvPr>
          <p:cNvSpPr txBox="1"/>
          <p:nvPr/>
        </p:nvSpPr>
        <p:spPr>
          <a:xfrm>
            <a:off x="7128918" y="2302347"/>
            <a:ext cx="1147397" cy="200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2" dirty="0" err="1">
                <a:latin typeface="+mn-ea"/>
              </a:rPr>
              <a:t>tn_dlr_kocscdlrtpcssresl</a:t>
            </a:r>
            <a:endParaRPr lang="en-US" altLang="ko-KR" sz="702" dirty="0">
              <a:latin typeface="+mn-ea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1110F6C-60BA-43D2-95A8-F11569AD5083}"/>
              </a:ext>
            </a:extLst>
          </p:cNvPr>
          <p:cNvCxnSpPr>
            <a:cxnSpLocks/>
            <a:stCxn id="76" idx="4"/>
            <a:endCxn id="79" idx="2"/>
          </p:cNvCxnSpPr>
          <p:nvPr/>
        </p:nvCxnSpPr>
        <p:spPr>
          <a:xfrm>
            <a:off x="6976193" y="2713195"/>
            <a:ext cx="319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A69AB50-6B41-4F64-86AF-46CE158AE4F0}"/>
              </a:ext>
            </a:extLst>
          </p:cNvPr>
          <p:cNvSpPr/>
          <p:nvPr/>
        </p:nvSpPr>
        <p:spPr>
          <a:xfrm>
            <a:off x="7670606" y="3609105"/>
            <a:ext cx="744652" cy="297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575" rIns="31575" rtlCol="0" anchor="ctr"/>
          <a:lstStyle/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심의 결과 관련 데이터 확인</a:t>
            </a:r>
            <a:endParaRPr lang="en-US" altLang="ko-KR" sz="702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10AA18C-CA17-48F7-8A29-C38F9494004C}"/>
              </a:ext>
            </a:extLst>
          </p:cNvPr>
          <p:cNvCxnSpPr>
            <a:cxnSpLocks/>
            <a:stCxn id="79" idx="3"/>
            <a:endCxn id="84" idx="0"/>
          </p:cNvCxnSpPr>
          <p:nvPr/>
        </p:nvCxnSpPr>
        <p:spPr>
          <a:xfrm>
            <a:off x="8042932" y="2924024"/>
            <a:ext cx="0" cy="685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6ED1B1-1455-4E31-8A1F-C376EE44E302}"/>
              </a:ext>
            </a:extLst>
          </p:cNvPr>
          <p:cNvSpPr txBox="1"/>
          <p:nvPr/>
        </p:nvSpPr>
        <p:spPr>
          <a:xfrm>
            <a:off x="9763125" y="8572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변경 없음</a:t>
            </a:r>
          </a:p>
        </p:txBody>
      </p:sp>
    </p:spTree>
    <p:extLst>
      <p:ext uri="{BB962C8B-B14F-4D97-AF65-F5344CB8AC3E}">
        <p14:creationId xmlns:p14="http://schemas.microsoft.com/office/powerpoint/2010/main" val="1179492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804" y="1103691"/>
            <a:ext cx="849009" cy="4970384"/>
          </a:xfrm>
        </p:spPr>
        <p:txBody>
          <a:bodyPr>
            <a:normAutofit/>
          </a:bodyPr>
          <a:lstStyle/>
          <a:p>
            <a:r>
              <a:rPr lang="ko-KR" altLang="en-US" sz="1050" dirty="0">
                <a:latin typeface="+mn-ea"/>
                <a:ea typeface="+mn-ea"/>
              </a:rPr>
              <a:t>감시원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BB8F167A-C4F8-43A1-887A-BEC03EF137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313" y="6096003"/>
            <a:ext cx="847725" cy="1071369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관리자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7D9872D-256B-43C2-855F-5A69146A7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3951AF92-DC34-436F-8498-1259CE5C7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PD-SVLS-0420</a:t>
            </a:r>
            <a:endParaRPr lang="ko-KR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3" name="텍스트 개체 틀 42">
            <a:extLst>
              <a:ext uri="{FF2B5EF4-FFF2-40B4-BE49-F238E27FC236}">
                <a16:creationId xmlns:a16="http://schemas.microsoft.com/office/drawing/2014/main" id="{D52AA79A-4320-4886-8352-2B41FF3B4A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재심의 종료기한</a:t>
            </a:r>
          </a:p>
        </p:txBody>
      </p:sp>
      <p:sp>
        <p:nvSpPr>
          <p:cNvPr id="48" name="텍스트 개체 틀 47">
            <a:extLst>
              <a:ext uri="{FF2B5EF4-FFF2-40B4-BE49-F238E27FC236}">
                <a16:creationId xmlns:a16="http://schemas.microsoft.com/office/drawing/2014/main" id="{A31743F8-E7F9-40DD-9611-DD27AF3446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2039" y="849691"/>
            <a:ext cx="9424699" cy="25400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감시업무시스템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A4FF107-A9A5-4F36-9D8A-204ADB295FE4}"/>
              </a:ext>
            </a:extLst>
          </p:cNvPr>
          <p:cNvCxnSpPr>
            <a:cxnSpLocks/>
          </p:cNvCxnSpPr>
          <p:nvPr/>
        </p:nvCxnSpPr>
        <p:spPr>
          <a:xfrm>
            <a:off x="213804" y="6076346"/>
            <a:ext cx="102890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D4942E6-4B9D-4B02-B6AE-126F51349768}"/>
              </a:ext>
            </a:extLst>
          </p:cNvPr>
          <p:cNvSpPr txBox="1"/>
          <p:nvPr/>
        </p:nvSpPr>
        <p:spPr>
          <a:xfrm>
            <a:off x="9763125" y="85725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latin typeface="+mn-ea"/>
              </a:rPr>
              <a:t>3</a:t>
            </a:r>
            <a:r>
              <a:rPr lang="ko-KR" altLang="en-US" sz="1200" b="1" dirty="0">
                <a:solidFill>
                  <a:schemeClr val="accent1"/>
                </a:solidFill>
                <a:latin typeface="+mn-ea"/>
              </a:rPr>
              <a:t>차 변경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2AAAB11-DAA7-43DB-A75E-E1E69ED218DB}"/>
              </a:ext>
            </a:extLst>
          </p:cNvPr>
          <p:cNvSpPr/>
          <p:nvPr/>
        </p:nvSpPr>
        <p:spPr>
          <a:xfrm>
            <a:off x="3941853" y="3489752"/>
            <a:ext cx="3039721" cy="7794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* 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방심위 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URL 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중복 검사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관련프로세스</a:t>
            </a:r>
            <a:r>
              <a:rPr lang="en-US" altLang="ko-KR" sz="8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ID): PD-SVLS-9000)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F27213C-ECC4-42A7-AB2F-65C899066E1A}"/>
              </a:ext>
            </a:extLst>
          </p:cNvPr>
          <p:cNvSpPr/>
          <p:nvPr/>
        </p:nvSpPr>
        <p:spPr>
          <a:xfrm>
            <a:off x="7985368" y="1187098"/>
            <a:ext cx="2421252" cy="2534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순서도: 수행의 시작/종료 54">
            <a:extLst>
              <a:ext uri="{FF2B5EF4-FFF2-40B4-BE49-F238E27FC236}">
                <a16:creationId xmlns:a16="http://schemas.microsoft.com/office/drawing/2014/main" id="{2C466517-740E-4DB7-AC0B-032193351985}"/>
              </a:ext>
            </a:extLst>
          </p:cNvPr>
          <p:cNvSpPr/>
          <p:nvPr/>
        </p:nvSpPr>
        <p:spPr>
          <a:xfrm>
            <a:off x="1211869" y="6180008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시스템관리 접속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529B515-86BB-49D5-AF80-4722EB2B3C3A}"/>
              </a:ext>
            </a:extLst>
          </p:cNvPr>
          <p:cNvSpPr/>
          <p:nvPr/>
        </p:nvSpPr>
        <p:spPr>
          <a:xfrm>
            <a:off x="1960835" y="6641252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신고사건관리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7" name="연결선: 꺾임 80">
            <a:extLst>
              <a:ext uri="{FF2B5EF4-FFF2-40B4-BE49-F238E27FC236}">
                <a16:creationId xmlns:a16="http://schemas.microsoft.com/office/drawing/2014/main" id="{0CD83C8D-6220-440F-9113-4C9F37CD3803}"/>
              </a:ext>
            </a:extLst>
          </p:cNvPr>
          <p:cNvCxnSpPr>
            <a:cxnSpLocks/>
            <a:stCxn id="55" idx="2"/>
            <a:endCxn id="56" idx="1"/>
          </p:cNvCxnSpPr>
          <p:nvPr/>
        </p:nvCxnSpPr>
        <p:spPr>
          <a:xfrm rot="16200000" flipH="1">
            <a:off x="1654682" y="6504702"/>
            <a:ext cx="302604" cy="3097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1B98B20-04EE-4DCE-810B-780229CA2818}"/>
              </a:ext>
            </a:extLst>
          </p:cNvPr>
          <p:cNvSpPr/>
          <p:nvPr/>
        </p:nvSpPr>
        <p:spPr>
          <a:xfrm>
            <a:off x="3212113" y="6639276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재심의 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종료기한 설정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835DCCF-CC71-4766-A7E6-728C687E30D5}"/>
              </a:ext>
            </a:extLst>
          </p:cNvPr>
          <p:cNvCxnSpPr>
            <a:cxnSpLocks/>
            <a:stCxn id="56" idx="3"/>
            <a:endCxn id="58" idx="1"/>
          </p:cNvCxnSpPr>
          <p:nvPr/>
        </p:nvCxnSpPr>
        <p:spPr>
          <a:xfrm flipV="1">
            <a:off x="2809844" y="6808879"/>
            <a:ext cx="402269" cy="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원통 105">
            <a:extLst>
              <a:ext uri="{FF2B5EF4-FFF2-40B4-BE49-F238E27FC236}">
                <a16:creationId xmlns:a16="http://schemas.microsoft.com/office/drawing/2014/main" id="{ED5133F6-A072-4E29-BC88-DBB116F43587}"/>
              </a:ext>
            </a:extLst>
          </p:cNvPr>
          <p:cNvSpPr/>
          <p:nvPr/>
        </p:nvSpPr>
        <p:spPr bwMode="auto">
          <a:xfrm>
            <a:off x="4648350" y="6584979"/>
            <a:ext cx="664050" cy="447800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재심의 종료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기한설정</a:t>
            </a: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BF07831-D60C-45B8-AAAE-4B167028EBA3}"/>
              </a:ext>
            </a:extLst>
          </p:cNvPr>
          <p:cNvCxnSpPr>
            <a:cxnSpLocks/>
            <a:stCxn id="58" idx="3"/>
            <a:endCxn id="60" idx="2"/>
          </p:cNvCxnSpPr>
          <p:nvPr/>
        </p:nvCxnSpPr>
        <p:spPr>
          <a:xfrm>
            <a:off x="4061122" y="6808879"/>
            <a:ext cx="587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순서도: 수행의 시작/종료 61">
            <a:extLst>
              <a:ext uri="{FF2B5EF4-FFF2-40B4-BE49-F238E27FC236}">
                <a16:creationId xmlns:a16="http://schemas.microsoft.com/office/drawing/2014/main" id="{1E0E33EF-E0E5-4B42-853E-9CE025DB41D1}"/>
              </a:ext>
            </a:extLst>
          </p:cNvPr>
          <p:cNvSpPr/>
          <p:nvPr/>
        </p:nvSpPr>
        <p:spPr>
          <a:xfrm>
            <a:off x="5800997" y="6651926"/>
            <a:ext cx="1180577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재심의 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종료기한 설정 완료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B5C3F01-FDF2-4B5E-A389-2918135D4815}"/>
              </a:ext>
            </a:extLst>
          </p:cNvPr>
          <p:cNvCxnSpPr>
            <a:cxnSpLocks/>
            <a:stCxn id="60" idx="4"/>
            <a:endCxn id="62" idx="1"/>
          </p:cNvCxnSpPr>
          <p:nvPr/>
        </p:nvCxnSpPr>
        <p:spPr>
          <a:xfrm>
            <a:off x="5312400" y="6808879"/>
            <a:ext cx="488597" cy="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순서도: 수행의 시작/종료 63">
            <a:extLst>
              <a:ext uri="{FF2B5EF4-FFF2-40B4-BE49-F238E27FC236}">
                <a16:creationId xmlns:a16="http://schemas.microsoft.com/office/drawing/2014/main" id="{408CE77D-D06B-4F31-B01E-DE397A5C4320}"/>
              </a:ext>
            </a:extLst>
          </p:cNvPr>
          <p:cNvSpPr/>
          <p:nvPr/>
        </p:nvSpPr>
        <p:spPr>
          <a:xfrm>
            <a:off x="1262568" y="1295521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감시업무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시스템 접속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2011534" y="1756765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나의사건현황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메뉴 이동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6" name="연결선: 꺾임 101">
            <a:extLst>
              <a:ext uri="{FF2B5EF4-FFF2-40B4-BE49-F238E27FC236}">
                <a16:creationId xmlns:a16="http://schemas.microsoft.com/office/drawing/2014/main" id="{0C871185-10DC-4389-BFFE-9F4FD931A422}"/>
              </a:ext>
            </a:extLst>
          </p:cNvPr>
          <p:cNvCxnSpPr>
            <a:cxnSpLocks/>
            <a:stCxn id="64" idx="2"/>
            <a:endCxn id="65" idx="1"/>
          </p:cNvCxnSpPr>
          <p:nvPr/>
        </p:nvCxnSpPr>
        <p:spPr>
          <a:xfrm rot="16200000" flipH="1">
            <a:off x="1705381" y="1620215"/>
            <a:ext cx="302604" cy="3097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FB6B81D-079C-4172-B9FB-F11BD1D70EEB}"/>
              </a:ext>
            </a:extLst>
          </p:cNvPr>
          <p:cNvSpPr/>
          <p:nvPr/>
        </p:nvSpPr>
        <p:spPr>
          <a:xfrm>
            <a:off x="2011533" y="2298259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사이트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사건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메뉴 이동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AFFD5ED-A69F-414A-A91F-2DAED04230C0}"/>
              </a:ext>
            </a:extLst>
          </p:cNvPr>
          <p:cNvCxnSpPr>
            <a:cxnSpLocks/>
            <a:stCxn id="65" idx="2"/>
            <a:endCxn id="67" idx="0"/>
          </p:cNvCxnSpPr>
          <p:nvPr/>
        </p:nvCxnSpPr>
        <p:spPr>
          <a:xfrm flipH="1">
            <a:off x="2436038" y="2095971"/>
            <a:ext cx="1" cy="20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F4E81F6-8482-4EB3-8987-CCF447B4F645}"/>
              </a:ext>
            </a:extLst>
          </p:cNvPr>
          <p:cNvSpPr/>
          <p:nvPr/>
        </p:nvSpPr>
        <p:spPr>
          <a:xfrm>
            <a:off x="2011533" y="2902854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+mn-ea"/>
              </a:rPr>
              <a:t>처리완료건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E452FB83-FE0C-4FE7-8570-C4EDEB5A5487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>
          <a:xfrm>
            <a:off x="2436038" y="2637465"/>
            <a:ext cx="0" cy="26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연결선: 꺾임 108">
            <a:extLst>
              <a:ext uri="{FF2B5EF4-FFF2-40B4-BE49-F238E27FC236}">
                <a16:creationId xmlns:a16="http://schemas.microsoft.com/office/drawing/2014/main" id="{58FB89F4-7BB5-41A2-BE0F-FF16F50D370C}"/>
              </a:ext>
            </a:extLst>
          </p:cNvPr>
          <p:cNvCxnSpPr>
            <a:cxnSpLocks/>
            <a:stCxn id="74" idx="2"/>
            <a:endCxn id="60" idx="1"/>
          </p:cNvCxnSpPr>
          <p:nvPr/>
        </p:nvCxnSpPr>
        <p:spPr bwMode="auto">
          <a:xfrm rot="16200000" flipH="1">
            <a:off x="2906013" y="4510616"/>
            <a:ext cx="1602935" cy="2545790"/>
          </a:xfrm>
          <a:prstGeom prst="bentConnector3">
            <a:avLst>
              <a:gd name="adj1" fmla="val 48499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E46AF85-6F48-4097-9CB3-E445C4AA74E2}"/>
              </a:ext>
            </a:extLst>
          </p:cNvPr>
          <p:cNvSpPr txBox="1"/>
          <p:nvPr/>
        </p:nvSpPr>
        <p:spPr>
          <a:xfrm>
            <a:off x="2208049" y="4975112"/>
            <a:ext cx="1733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사감위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 처리일자 기준으로 설정된 재심의 종료기한 초과 시 재 심의 불가</a:t>
            </a:r>
          </a:p>
        </p:txBody>
      </p:sp>
      <p:cxnSp>
        <p:nvCxnSpPr>
          <p:cNvPr id="73" name="연결선: 꺾임 116">
            <a:extLst>
              <a:ext uri="{FF2B5EF4-FFF2-40B4-BE49-F238E27FC236}">
                <a16:creationId xmlns:a16="http://schemas.microsoft.com/office/drawing/2014/main" id="{B1D7782B-B1A1-4630-B00B-A2CA35E55A87}"/>
              </a:ext>
            </a:extLst>
          </p:cNvPr>
          <p:cNvCxnSpPr>
            <a:cxnSpLocks/>
            <a:endCxn id="83" idx="2"/>
          </p:cNvCxnSpPr>
          <p:nvPr/>
        </p:nvCxnSpPr>
        <p:spPr bwMode="auto">
          <a:xfrm rot="5400000" flipH="1" flipV="1">
            <a:off x="4689126" y="5458792"/>
            <a:ext cx="1487299" cy="70832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06C487C-64F7-4931-B50E-12E727815750}"/>
              </a:ext>
            </a:extLst>
          </p:cNvPr>
          <p:cNvSpPr/>
          <p:nvPr/>
        </p:nvSpPr>
        <p:spPr>
          <a:xfrm>
            <a:off x="2010080" y="4642838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재심의 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종료기한 확인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DBB8E0E-88A4-41A7-BCAC-7A47B575EBFE}"/>
              </a:ext>
            </a:extLst>
          </p:cNvPr>
          <p:cNvCxnSpPr>
            <a:cxnSpLocks/>
            <a:stCxn id="69" idx="2"/>
            <a:endCxn id="77" idx="0"/>
          </p:cNvCxnSpPr>
          <p:nvPr/>
        </p:nvCxnSpPr>
        <p:spPr>
          <a:xfrm flipH="1">
            <a:off x="2436037" y="3242060"/>
            <a:ext cx="1" cy="322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9611C52-80A3-4B90-8C2C-DD4D8F5F8B30}"/>
              </a:ext>
            </a:extLst>
          </p:cNvPr>
          <p:cNvSpPr txBox="1"/>
          <p:nvPr/>
        </p:nvSpPr>
        <p:spPr>
          <a:xfrm>
            <a:off x="2185103" y="4156391"/>
            <a:ext cx="23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  <a:latin typeface="+mn-ea"/>
              </a:rPr>
              <a:t>Y</a:t>
            </a:r>
            <a:endParaRPr lang="ko-KR" altLang="en-US" sz="9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77" name="다이아몬드 76">
            <a:extLst>
              <a:ext uri="{FF2B5EF4-FFF2-40B4-BE49-F238E27FC236}">
                <a16:creationId xmlns:a16="http://schemas.microsoft.com/office/drawing/2014/main" id="{043A8035-C1F7-4A41-8F7E-48BD2A44D4FB}"/>
              </a:ext>
            </a:extLst>
          </p:cNvPr>
          <p:cNvSpPr/>
          <p:nvPr/>
        </p:nvSpPr>
        <p:spPr bwMode="auto">
          <a:xfrm>
            <a:off x="1673716" y="3564400"/>
            <a:ext cx="1524641" cy="575534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재심의 진행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필요여부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7EE5F5B8-29B8-4B4A-9E72-688A966F6DF3}"/>
              </a:ext>
            </a:extLst>
          </p:cNvPr>
          <p:cNvCxnSpPr>
            <a:cxnSpLocks/>
            <a:stCxn id="77" idx="2"/>
            <a:endCxn id="74" idx="0"/>
          </p:cNvCxnSpPr>
          <p:nvPr/>
        </p:nvCxnSpPr>
        <p:spPr>
          <a:xfrm flipH="1">
            <a:off x="2434585" y="4139934"/>
            <a:ext cx="1452" cy="50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4017C95-8608-43A0-95EB-4F3D9C47DC72}"/>
              </a:ext>
            </a:extLst>
          </p:cNvPr>
          <p:cNvSpPr txBox="1"/>
          <p:nvPr/>
        </p:nvSpPr>
        <p:spPr>
          <a:xfrm>
            <a:off x="5784323" y="5343814"/>
            <a:ext cx="1649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재심의 종료기한 확인 </a:t>
            </a:r>
          </a:p>
        </p:txBody>
      </p:sp>
      <p:sp>
        <p:nvSpPr>
          <p:cNvPr id="83" name="다이아몬드 82">
            <a:extLst>
              <a:ext uri="{FF2B5EF4-FFF2-40B4-BE49-F238E27FC236}">
                <a16:creationId xmlns:a16="http://schemas.microsoft.com/office/drawing/2014/main" id="{5D31E3FE-FF70-4146-9051-A6CDB0E66049}"/>
              </a:ext>
            </a:extLst>
          </p:cNvPr>
          <p:cNvSpPr/>
          <p:nvPr/>
        </p:nvSpPr>
        <p:spPr bwMode="auto">
          <a:xfrm>
            <a:off x="5024618" y="4493772"/>
            <a:ext cx="1524641" cy="575534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재심의 가능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여부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9C99DC5-7FBA-4C9D-9BE9-2732C006B437}"/>
              </a:ext>
            </a:extLst>
          </p:cNvPr>
          <p:cNvSpPr txBox="1"/>
          <p:nvPr/>
        </p:nvSpPr>
        <p:spPr>
          <a:xfrm>
            <a:off x="5535231" y="4284778"/>
            <a:ext cx="23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  <a:latin typeface="+mn-ea"/>
              </a:rPr>
              <a:t>Y</a:t>
            </a:r>
            <a:endParaRPr lang="ko-KR" altLang="en-US" sz="9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DF5B805-3BD3-4ACC-8D77-9FDCCF8C6DA4}"/>
              </a:ext>
            </a:extLst>
          </p:cNvPr>
          <p:cNvSpPr/>
          <p:nvPr/>
        </p:nvSpPr>
        <p:spPr>
          <a:xfrm>
            <a:off x="4961076" y="3014925"/>
            <a:ext cx="1650688" cy="444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기존 방심위등록번호 사용불가 안내 및 확인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다이아몬드 86">
            <a:extLst>
              <a:ext uri="{FF2B5EF4-FFF2-40B4-BE49-F238E27FC236}">
                <a16:creationId xmlns:a16="http://schemas.microsoft.com/office/drawing/2014/main" id="{869427BE-7584-4AB1-B39A-51BF89AA8A7C}"/>
              </a:ext>
            </a:extLst>
          </p:cNvPr>
          <p:cNvSpPr/>
          <p:nvPr/>
        </p:nvSpPr>
        <p:spPr bwMode="auto">
          <a:xfrm>
            <a:off x="5016472" y="2225924"/>
            <a:ext cx="1524641" cy="575534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안내에 대한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확인 완료 여부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4C9647C9-CC6C-40DC-8020-65ADEED098FD}"/>
              </a:ext>
            </a:extLst>
          </p:cNvPr>
          <p:cNvCxnSpPr>
            <a:cxnSpLocks/>
            <a:stCxn id="86" idx="0"/>
            <a:endCxn id="87" idx="2"/>
          </p:cNvCxnSpPr>
          <p:nvPr/>
        </p:nvCxnSpPr>
        <p:spPr>
          <a:xfrm flipH="1" flipV="1">
            <a:off x="5778793" y="2801458"/>
            <a:ext cx="7627" cy="21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연결선: 꺾임 170">
            <a:extLst>
              <a:ext uri="{FF2B5EF4-FFF2-40B4-BE49-F238E27FC236}">
                <a16:creationId xmlns:a16="http://schemas.microsoft.com/office/drawing/2014/main" id="{D2D7FC9D-FCDF-4B21-82FB-B0A8D9256DEF}"/>
              </a:ext>
            </a:extLst>
          </p:cNvPr>
          <p:cNvCxnSpPr>
            <a:cxnSpLocks/>
            <a:stCxn id="87" idx="0"/>
            <a:endCxn id="94" idx="1"/>
          </p:cNvCxnSpPr>
          <p:nvPr/>
        </p:nvCxnSpPr>
        <p:spPr bwMode="auto">
          <a:xfrm rot="5400000" flipH="1" flipV="1">
            <a:off x="6050132" y="1812809"/>
            <a:ext cx="141776" cy="684455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27904A3-38FA-4674-8E9F-8762CED70B5F}"/>
              </a:ext>
            </a:extLst>
          </p:cNvPr>
          <p:cNvSpPr txBox="1"/>
          <p:nvPr/>
        </p:nvSpPr>
        <p:spPr>
          <a:xfrm>
            <a:off x="5296319" y="1806877"/>
            <a:ext cx="9018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0070C0"/>
                </a:solidFill>
                <a:latin typeface="+mn-ea"/>
              </a:rPr>
              <a:t>재심의진행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F365BE8-AF8F-43C3-8D8D-96406C0C29EC}"/>
              </a:ext>
            </a:extLst>
          </p:cNvPr>
          <p:cNvSpPr/>
          <p:nvPr/>
        </p:nvSpPr>
        <p:spPr>
          <a:xfrm>
            <a:off x="6463248" y="1857898"/>
            <a:ext cx="1326336" cy="452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기존 방심위등록번호 폐기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93757EE-E796-417E-BD91-94CD861146F8}"/>
              </a:ext>
            </a:extLst>
          </p:cNvPr>
          <p:cNvSpPr/>
          <p:nvPr/>
        </p:nvSpPr>
        <p:spPr>
          <a:xfrm>
            <a:off x="8140420" y="1857898"/>
            <a:ext cx="1326336" cy="452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심의요청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49368F57-9CDE-43B6-9B20-404C1C76D0BD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>
            <a:off x="7789584" y="2084148"/>
            <a:ext cx="350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D9484BC8-AB26-4CE0-A22C-755DC048B34E}"/>
              </a:ext>
            </a:extLst>
          </p:cNvPr>
          <p:cNvCxnSpPr>
            <a:cxnSpLocks/>
            <a:stCxn id="95" idx="2"/>
            <a:endCxn id="105" idx="1"/>
          </p:cNvCxnSpPr>
          <p:nvPr/>
        </p:nvCxnSpPr>
        <p:spPr>
          <a:xfrm>
            <a:off x="8803588" y="2310397"/>
            <a:ext cx="0" cy="850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원통 105">
            <a:extLst>
              <a:ext uri="{FF2B5EF4-FFF2-40B4-BE49-F238E27FC236}">
                <a16:creationId xmlns:a16="http://schemas.microsoft.com/office/drawing/2014/main" id="{6DA1A180-F02E-4720-B07C-6FD13E7FE668}"/>
              </a:ext>
            </a:extLst>
          </p:cNvPr>
          <p:cNvSpPr/>
          <p:nvPr/>
        </p:nvSpPr>
        <p:spPr bwMode="auto">
          <a:xfrm>
            <a:off x="8433359" y="3161024"/>
            <a:ext cx="740458" cy="378042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심의관리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A34825-0CDE-4466-9785-A181E9CA48FF}"/>
              </a:ext>
            </a:extLst>
          </p:cNvPr>
          <p:cNvSpPr txBox="1"/>
          <p:nvPr/>
        </p:nvSpPr>
        <p:spPr>
          <a:xfrm>
            <a:off x="8809111" y="2382742"/>
            <a:ext cx="1649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- 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신규 방심위등록번호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- </a:t>
            </a:r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처리상타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 초기화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  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처리완료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-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심의의뢰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-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심의중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EEF28A2-9EC0-41A6-99F8-AE2820DC2C59}"/>
              </a:ext>
            </a:extLst>
          </p:cNvPr>
          <p:cNvSpPr txBox="1"/>
          <p:nvPr/>
        </p:nvSpPr>
        <p:spPr>
          <a:xfrm>
            <a:off x="8019987" y="1299046"/>
            <a:ext cx="244009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* </a:t>
            </a:r>
            <a:r>
              <a:rPr lang="ko-KR" altLang="en-US" sz="900" b="1" dirty="0" err="1">
                <a:solidFill>
                  <a:schemeClr val="tx2">
                    <a:lumMod val="50000"/>
                  </a:schemeClr>
                </a:solidFill>
                <a:latin typeface="+mn-ea"/>
              </a:rPr>
              <a:t>방심위</a:t>
            </a:r>
            <a:r>
              <a:rPr lang="ko-KR" altLang="en-US" sz="9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 심의 </a:t>
            </a:r>
            <a:r>
              <a:rPr lang="en-US" altLang="ko-KR" sz="9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9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관련프로세스 생략</a:t>
            </a:r>
            <a:r>
              <a:rPr lang="en-US" altLang="ko-KR" sz="9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)</a:t>
            </a:r>
          </a:p>
          <a:p>
            <a:r>
              <a:rPr lang="en-US" altLang="ko-KR" sz="9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9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상세프로세스</a:t>
            </a:r>
            <a:r>
              <a:rPr lang="en-US" altLang="ko-KR" sz="9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ID(2</a:t>
            </a:r>
            <a:r>
              <a:rPr lang="ko-KR" altLang="en-US" sz="900" b="1" dirty="0" err="1">
                <a:solidFill>
                  <a:schemeClr val="tx2">
                    <a:lumMod val="50000"/>
                  </a:schemeClr>
                </a:solidFill>
                <a:latin typeface="+mn-ea"/>
              </a:rPr>
              <a:t>차구축</a:t>
            </a:r>
            <a:r>
              <a:rPr lang="en-US" altLang="ko-KR" sz="9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): </a:t>
            </a:r>
            <a:r>
              <a:rPr lang="en-US" altLang="ko-KR" sz="900" dirty="0">
                <a:latin typeface="+mn-ea"/>
                <a:hlinkClick r:id="" action="ppaction://noaction"/>
              </a:rPr>
              <a:t>PD-SVLS-0400</a:t>
            </a:r>
            <a:r>
              <a:rPr lang="en-US" altLang="ko-KR" sz="9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)</a:t>
            </a:r>
          </a:p>
          <a:p>
            <a:endParaRPr lang="ko-KR" altLang="en-US" sz="900" b="1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1" name="순서도: 수행의 시작/종료 110">
            <a:extLst>
              <a:ext uri="{FF2B5EF4-FFF2-40B4-BE49-F238E27FC236}">
                <a16:creationId xmlns:a16="http://schemas.microsoft.com/office/drawing/2014/main" id="{21256011-2B67-40AD-A1D0-BABB917F3D16}"/>
              </a:ext>
            </a:extLst>
          </p:cNvPr>
          <p:cNvSpPr/>
          <p:nvPr/>
        </p:nvSpPr>
        <p:spPr>
          <a:xfrm>
            <a:off x="8364323" y="4228709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재심의 종료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54FB8794-8007-48C3-8EB8-3B33A0FFD5B9}"/>
              </a:ext>
            </a:extLst>
          </p:cNvPr>
          <p:cNvCxnSpPr>
            <a:cxnSpLocks/>
            <a:stCxn id="105" idx="3"/>
            <a:endCxn id="111" idx="0"/>
          </p:cNvCxnSpPr>
          <p:nvPr/>
        </p:nvCxnSpPr>
        <p:spPr>
          <a:xfrm>
            <a:off x="8803588" y="3539066"/>
            <a:ext cx="0" cy="689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다이아몬드 112">
            <a:extLst>
              <a:ext uri="{FF2B5EF4-FFF2-40B4-BE49-F238E27FC236}">
                <a16:creationId xmlns:a16="http://schemas.microsoft.com/office/drawing/2014/main" id="{8C2EA41C-D6D1-482D-9703-E2C2E0D213E6}"/>
              </a:ext>
            </a:extLst>
          </p:cNvPr>
          <p:cNvSpPr/>
          <p:nvPr/>
        </p:nvSpPr>
        <p:spPr bwMode="auto">
          <a:xfrm>
            <a:off x="5024619" y="3693645"/>
            <a:ext cx="1524641" cy="575534"/>
          </a:xfrm>
          <a:prstGeom prst="diamond">
            <a:avLst/>
          </a:prstGeom>
          <a:solidFill>
            <a:srgbClr val="FFFF00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중복검사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방심위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) </a:t>
            </a:r>
            <a:r>
              <a:rPr kumimoji="1" lang="ko-KR" altLang="en-US" sz="800" b="1" dirty="0">
                <a:solidFill>
                  <a:srgbClr val="FF0000"/>
                </a:solidFill>
                <a:latin typeface="+mn-ea"/>
              </a:rPr>
              <a:t>필수</a:t>
            </a:r>
            <a:endParaRPr kumimoji="1" lang="en-US" altLang="ko-KR" sz="8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DDA16102-8367-49BA-B419-A3C335A6BD3A}"/>
              </a:ext>
            </a:extLst>
          </p:cNvPr>
          <p:cNvCxnSpPr>
            <a:cxnSpLocks/>
            <a:stCxn id="83" idx="0"/>
            <a:endCxn id="113" idx="2"/>
          </p:cNvCxnSpPr>
          <p:nvPr/>
        </p:nvCxnSpPr>
        <p:spPr>
          <a:xfrm flipV="1">
            <a:off x="5786939" y="4269179"/>
            <a:ext cx="1" cy="22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DDA16102-8367-49BA-B419-A3C335A6BD3A}"/>
              </a:ext>
            </a:extLst>
          </p:cNvPr>
          <p:cNvCxnSpPr>
            <a:cxnSpLocks/>
            <a:stCxn id="113" idx="0"/>
            <a:endCxn id="86" idx="2"/>
          </p:cNvCxnSpPr>
          <p:nvPr/>
        </p:nvCxnSpPr>
        <p:spPr>
          <a:xfrm flipH="1" flipV="1">
            <a:off x="5786420" y="3459772"/>
            <a:ext cx="520" cy="23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C9C99DC5-7FBA-4C9D-9BE9-2732C006B437}"/>
              </a:ext>
            </a:extLst>
          </p:cNvPr>
          <p:cNvSpPr txBox="1"/>
          <p:nvPr/>
        </p:nvSpPr>
        <p:spPr>
          <a:xfrm>
            <a:off x="5507307" y="3489752"/>
            <a:ext cx="23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  <a:latin typeface="+mn-ea"/>
              </a:rPr>
              <a:t>Y</a:t>
            </a:r>
            <a:endParaRPr lang="ko-KR" altLang="en-US" sz="9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19" name="연결선: 꺾임 116">
            <a:extLst>
              <a:ext uri="{FF2B5EF4-FFF2-40B4-BE49-F238E27FC236}">
                <a16:creationId xmlns:a16="http://schemas.microsoft.com/office/drawing/2014/main" id="{B1D7782B-B1A1-4630-B00B-A2CA35E55A87}"/>
              </a:ext>
            </a:extLst>
          </p:cNvPr>
          <p:cNvCxnSpPr>
            <a:cxnSpLocks/>
            <a:stCxn id="113" idx="0"/>
            <a:endCxn id="113" idx="3"/>
          </p:cNvCxnSpPr>
          <p:nvPr/>
        </p:nvCxnSpPr>
        <p:spPr bwMode="auto">
          <a:xfrm rot="16200000" flipH="1">
            <a:off x="6024216" y="3456368"/>
            <a:ext cx="287767" cy="762320"/>
          </a:xfrm>
          <a:prstGeom prst="bentConnector4">
            <a:avLst>
              <a:gd name="adj1" fmla="val -2206"/>
              <a:gd name="adj2" fmla="val 129987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9C99DC5-7FBA-4C9D-9BE9-2732C006B437}"/>
              </a:ext>
            </a:extLst>
          </p:cNvPr>
          <p:cNvSpPr txBox="1"/>
          <p:nvPr/>
        </p:nvSpPr>
        <p:spPr>
          <a:xfrm>
            <a:off x="6554314" y="3710622"/>
            <a:ext cx="23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  <a:latin typeface="+mn-ea"/>
              </a:rPr>
              <a:t>N</a:t>
            </a:r>
            <a:endParaRPr lang="ko-KR" altLang="en-US" sz="900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1208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기안자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28884F2-F77F-430A-9743-A626CD342B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313" y="4016889"/>
            <a:ext cx="847725" cy="1508449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검토자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7D9872D-256B-43C2-855F-5A69146A7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3951AF92-DC34-436F-8498-1259CE5C7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PD-SVLS-0500</a:t>
            </a:r>
            <a:endParaRPr lang="ko-KR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1C0586F-1D34-4C53-BBB8-7FA11A6FCA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결재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DFFA626-69AB-4E21-921A-1395D4E3E0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2546" y="849691"/>
            <a:ext cx="9415845" cy="25400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감시업무시스템 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화면 영역 </a:t>
            </a:r>
            <a:r>
              <a:rPr lang="en-US" altLang="ko-KR" dirty="0">
                <a:latin typeface="+mn-ea"/>
                <a:ea typeface="+mn-ea"/>
              </a:rPr>
              <a:t>+ </a:t>
            </a:r>
            <a:r>
              <a:rPr lang="ko-KR" altLang="en-US" dirty="0">
                <a:latin typeface="+mn-ea"/>
                <a:ea typeface="+mn-ea"/>
              </a:rPr>
              <a:t>서버처리 영역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AEEC1E9C-51F3-4C4F-BE96-691F81EF7C01}"/>
              </a:ext>
            </a:extLst>
          </p:cNvPr>
          <p:cNvSpPr/>
          <p:nvPr/>
        </p:nvSpPr>
        <p:spPr>
          <a:xfrm>
            <a:off x="1262568" y="1189194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감시업무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시스템 접속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D371DB-7766-467C-A1E4-F78F71EB819A}"/>
              </a:ext>
            </a:extLst>
          </p:cNvPr>
          <p:cNvSpPr/>
          <p:nvPr/>
        </p:nvSpPr>
        <p:spPr>
          <a:xfrm>
            <a:off x="2011534" y="1607906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결재목록 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메뉴 이동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1E892DAA-7F07-4529-AD9E-C5F0EDC54A7D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16200000" flipH="1">
            <a:off x="1726647" y="1492622"/>
            <a:ext cx="260072" cy="3097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FDA5CB-C280-45CF-B637-120FD1F8F380}"/>
              </a:ext>
            </a:extLst>
          </p:cNvPr>
          <p:cNvSpPr/>
          <p:nvPr/>
        </p:nvSpPr>
        <p:spPr>
          <a:xfrm>
            <a:off x="2011533" y="2128133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결재문서 작성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7FF865C-381D-4E15-9821-DAFDDD7E8858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2436038" y="1947112"/>
            <a:ext cx="1" cy="181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D353DB-9EB5-423A-A91B-3F0554BCFE20}"/>
              </a:ext>
            </a:extLst>
          </p:cNvPr>
          <p:cNvSpPr/>
          <p:nvPr/>
        </p:nvSpPr>
        <p:spPr>
          <a:xfrm>
            <a:off x="2011533" y="2690197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결재경로 지정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789B25E-C6EF-4D1C-B844-BC96F8A2B489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2436038" y="2467339"/>
            <a:ext cx="0" cy="222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DA2DCB8-564B-470D-9456-D5F7C3792CF6}"/>
              </a:ext>
            </a:extLst>
          </p:cNvPr>
          <p:cNvCxnSpPr>
            <a:cxnSpLocks/>
          </p:cNvCxnSpPr>
          <p:nvPr/>
        </p:nvCxnSpPr>
        <p:spPr>
          <a:xfrm>
            <a:off x="197642" y="3903143"/>
            <a:ext cx="102890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9A929D-27D9-4CE3-B536-1769A4D22C29}"/>
              </a:ext>
            </a:extLst>
          </p:cNvPr>
          <p:cNvSpPr/>
          <p:nvPr/>
        </p:nvSpPr>
        <p:spPr>
          <a:xfrm>
            <a:off x="2011532" y="3241626"/>
            <a:ext cx="849009" cy="460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기본경로 선택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또는  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결재자 변경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155E4FB-44EC-4C35-BE74-D944C657AF58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flipH="1">
            <a:off x="2436037" y="3029403"/>
            <a:ext cx="1" cy="21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순서도: 수행의 시작/종료 28">
            <a:extLst>
              <a:ext uri="{FF2B5EF4-FFF2-40B4-BE49-F238E27FC236}">
                <a16:creationId xmlns:a16="http://schemas.microsoft.com/office/drawing/2014/main" id="{B2F910E2-0BDC-4857-8898-D1E57EC0F428}"/>
              </a:ext>
            </a:extLst>
          </p:cNvPr>
          <p:cNvSpPr/>
          <p:nvPr/>
        </p:nvSpPr>
        <p:spPr>
          <a:xfrm>
            <a:off x="2772394" y="3984014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감시업무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시스템 접속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52B6C2D-A447-4895-9B6D-B830F86D99BA}"/>
              </a:ext>
            </a:extLst>
          </p:cNvPr>
          <p:cNvSpPr/>
          <p:nvPr/>
        </p:nvSpPr>
        <p:spPr>
          <a:xfrm>
            <a:off x="3521360" y="4445258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결재대기함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D8914B4-E4F9-4644-915D-FCE7A6CF19BD}"/>
              </a:ext>
            </a:extLst>
          </p:cNvPr>
          <p:cNvCxnSpPr>
            <a:cxnSpLocks/>
            <a:stCxn id="29" idx="2"/>
            <a:endCxn id="30" idx="1"/>
          </p:cNvCxnSpPr>
          <p:nvPr/>
        </p:nvCxnSpPr>
        <p:spPr>
          <a:xfrm rot="16200000" flipH="1">
            <a:off x="3215207" y="4308708"/>
            <a:ext cx="302604" cy="3097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69EC790-BAEC-473A-9A9B-3BE373BBE48E}"/>
              </a:ext>
            </a:extLst>
          </p:cNvPr>
          <p:cNvSpPr/>
          <p:nvPr/>
        </p:nvSpPr>
        <p:spPr>
          <a:xfrm>
            <a:off x="6025147" y="3306347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결재요청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80EA002-A436-47FF-AAF1-701A2A1805FB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>
            <a:off x="2860541" y="3471632"/>
            <a:ext cx="3164606" cy="4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원통 105">
            <a:extLst>
              <a:ext uri="{FF2B5EF4-FFF2-40B4-BE49-F238E27FC236}">
                <a16:creationId xmlns:a16="http://schemas.microsoft.com/office/drawing/2014/main" id="{B66A550D-2210-4C58-9675-7A814A22C736}"/>
              </a:ext>
            </a:extLst>
          </p:cNvPr>
          <p:cNvSpPr/>
          <p:nvPr/>
        </p:nvSpPr>
        <p:spPr bwMode="auto">
          <a:xfrm>
            <a:off x="7419188" y="3255620"/>
            <a:ext cx="664050" cy="447800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결재요청</a:t>
            </a: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15D25E9-F644-4899-BFFC-6529F4120A06}"/>
              </a:ext>
            </a:extLst>
          </p:cNvPr>
          <p:cNvCxnSpPr>
            <a:cxnSpLocks/>
            <a:stCxn id="33" idx="3"/>
            <a:endCxn id="38" idx="2"/>
          </p:cNvCxnSpPr>
          <p:nvPr/>
        </p:nvCxnSpPr>
        <p:spPr>
          <a:xfrm>
            <a:off x="6874156" y="3475950"/>
            <a:ext cx="545032" cy="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74E79AA7-0B27-4085-8709-36346DB1C266}"/>
              </a:ext>
            </a:extLst>
          </p:cNvPr>
          <p:cNvCxnSpPr>
            <a:cxnSpLocks/>
            <a:stCxn id="30" idx="0"/>
            <a:endCxn id="38" idx="3"/>
          </p:cNvCxnSpPr>
          <p:nvPr/>
        </p:nvCxnSpPr>
        <p:spPr>
          <a:xfrm rot="5400000" flipH="1" flipV="1">
            <a:off x="5477620" y="2171665"/>
            <a:ext cx="741838" cy="38053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A79D058-16F2-4EE6-9ED9-F2C42E14DF70}"/>
              </a:ext>
            </a:extLst>
          </p:cNvPr>
          <p:cNvGrpSpPr/>
          <p:nvPr/>
        </p:nvGrpSpPr>
        <p:grpSpPr>
          <a:xfrm>
            <a:off x="4981369" y="4330576"/>
            <a:ext cx="3252329" cy="782695"/>
            <a:chOff x="1740176" y="2361284"/>
            <a:chExt cx="3252329" cy="782695"/>
          </a:xfrm>
        </p:grpSpPr>
        <p:sp>
          <p:nvSpPr>
            <p:cNvPr id="54" name="순서도: 판단 53">
              <a:extLst>
                <a:ext uri="{FF2B5EF4-FFF2-40B4-BE49-F238E27FC236}">
                  <a16:creationId xmlns:a16="http://schemas.microsoft.com/office/drawing/2014/main" id="{C09E9E06-60F5-4A13-A575-03958708DF2F}"/>
                </a:ext>
              </a:extLst>
            </p:cNvPr>
            <p:cNvSpPr/>
            <p:nvPr/>
          </p:nvSpPr>
          <p:spPr>
            <a:xfrm>
              <a:off x="1740176" y="2361284"/>
              <a:ext cx="1024441" cy="571154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72000"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결재문서</a:t>
              </a: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내용 수정</a:t>
              </a: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489D6759-4672-498E-A2A5-ED723AB88916}"/>
                </a:ext>
              </a:extLst>
            </p:cNvPr>
            <p:cNvCxnSpPr>
              <a:cxnSpLocks/>
              <a:stCxn id="54" idx="3"/>
              <a:endCxn id="85" idx="1"/>
            </p:cNvCxnSpPr>
            <p:nvPr/>
          </p:nvCxnSpPr>
          <p:spPr>
            <a:xfrm flipV="1">
              <a:off x="2764617" y="2638203"/>
              <a:ext cx="845218" cy="8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A4411E9-DF41-4204-AAD7-DA8E8FCC7EC3}"/>
                </a:ext>
              </a:extLst>
            </p:cNvPr>
            <p:cNvSpPr txBox="1"/>
            <p:nvPr/>
          </p:nvSpPr>
          <p:spPr>
            <a:xfrm>
              <a:off x="1953970" y="2913147"/>
              <a:ext cx="2395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rgbClr val="0070C0"/>
                  </a:solidFill>
                  <a:latin typeface="+mn-ea"/>
                </a:rPr>
                <a:t>Y</a:t>
              </a:r>
              <a:endParaRPr lang="ko-KR" altLang="en-US" sz="900" b="1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613A066-4730-432C-8A2B-5BFBC4A2F2C5}"/>
                </a:ext>
              </a:extLst>
            </p:cNvPr>
            <p:cNvSpPr txBox="1"/>
            <p:nvPr/>
          </p:nvSpPr>
          <p:spPr>
            <a:xfrm>
              <a:off x="2689788" y="2398530"/>
              <a:ext cx="2395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rgbClr val="0070C0"/>
                  </a:solidFill>
                  <a:latin typeface="+mn-ea"/>
                </a:rPr>
                <a:t>N</a:t>
              </a:r>
              <a:endParaRPr lang="ko-KR" altLang="en-US" sz="900" b="1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DD8231A-5518-45D6-AD48-54B6764B1A23}"/>
                </a:ext>
              </a:extLst>
            </p:cNvPr>
            <p:cNvSpPr txBox="1"/>
            <p:nvPr/>
          </p:nvSpPr>
          <p:spPr>
            <a:xfrm>
              <a:off x="4535992" y="2379657"/>
              <a:ext cx="4565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>
                  <a:solidFill>
                    <a:srgbClr val="0070C0"/>
                  </a:solidFill>
                  <a:latin typeface="+mn-ea"/>
                </a:rPr>
                <a:t>반려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25C8217-E0C0-4A9A-9229-E88B3FC6B37E}"/>
                </a:ext>
              </a:extLst>
            </p:cNvPr>
            <p:cNvSpPr txBox="1"/>
            <p:nvPr/>
          </p:nvSpPr>
          <p:spPr>
            <a:xfrm>
              <a:off x="3763624" y="2888794"/>
              <a:ext cx="6703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>
                  <a:solidFill>
                    <a:srgbClr val="0070C0"/>
                  </a:solidFill>
                  <a:latin typeface="+mn-ea"/>
                </a:rPr>
                <a:t>결재</a:t>
              </a:r>
            </a:p>
          </p:txBody>
        </p:sp>
      </p:grpSp>
      <p:sp>
        <p:nvSpPr>
          <p:cNvPr id="72" name="텍스트 개체 틀 5">
            <a:extLst>
              <a:ext uri="{FF2B5EF4-FFF2-40B4-BE49-F238E27FC236}">
                <a16:creationId xmlns:a16="http://schemas.microsoft.com/office/drawing/2014/main" id="{A7D78708-7B47-42EB-991C-3B71D4B97D7C}"/>
              </a:ext>
            </a:extLst>
          </p:cNvPr>
          <p:cNvSpPr txBox="1">
            <a:spLocks/>
          </p:cNvSpPr>
          <p:nvPr/>
        </p:nvSpPr>
        <p:spPr>
          <a:xfrm>
            <a:off x="214313" y="5908534"/>
            <a:ext cx="847725" cy="1246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1008126" rtl="0" eaLnBrk="1" latinLnBrk="1" hangingPunct="1">
              <a:lnSpc>
                <a:spcPct val="90000"/>
              </a:lnSpc>
              <a:spcBef>
                <a:spcPts val="1103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56095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0158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4221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8284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2347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410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80473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4536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+mn-ea"/>
                <a:ea typeface="+mn-ea"/>
              </a:rPr>
              <a:t>최종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결재자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06633D3-50FA-4E4B-9168-DBFB8921637C}"/>
              </a:ext>
            </a:extLst>
          </p:cNvPr>
          <p:cNvCxnSpPr>
            <a:cxnSpLocks/>
            <a:stCxn id="30" idx="3"/>
            <a:endCxn id="54" idx="1"/>
          </p:cNvCxnSpPr>
          <p:nvPr/>
        </p:nvCxnSpPr>
        <p:spPr>
          <a:xfrm>
            <a:off x="4370369" y="4614861"/>
            <a:ext cx="611000" cy="1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순서도: 판단 84">
            <a:extLst>
              <a:ext uri="{FF2B5EF4-FFF2-40B4-BE49-F238E27FC236}">
                <a16:creationId xmlns:a16="http://schemas.microsoft.com/office/drawing/2014/main" id="{61A37B1E-2E13-48AA-8EB8-F33C01CEB8F9}"/>
              </a:ext>
            </a:extLst>
          </p:cNvPr>
          <p:cNvSpPr/>
          <p:nvPr/>
        </p:nvSpPr>
        <p:spPr>
          <a:xfrm>
            <a:off x="6851028" y="4321918"/>
            <a:ext cx="1024441" cy="57115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7200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결재처리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D367B13E-B7C1-4695-87C7-853589E57124}"/>
              </a:ext>
            </a:extLst>
          </p:cNvPr>
          <p:cNvCxnSpPr>
            <a:cxnSpLocks/>
            <a:stCxn id="85" idx="2"/>
            <a:endCxn id="111" idx="0"/>
          </p:cNvCxnSpPr>
          <p:nvPr/>
        </p:nvCxnSpPr>
        <p:spPr>
          <a:xfrm rot="5400000">
            <a:off x="7102738" y="4999125"/>
            <a:ext cx="366565" cy="1544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6BB00D7-81A3-478A-9819-C736628A03A1}"/>
              </a:ext>
            </a:extLst>
          </p:cNvPr>
          <p:cNvSpPr/>
          <p:nvPr/>
        </p:nvSpPr>
        <p:spPr>
          <a:xfrm>
            <a:off x="5074538" y="5158930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문서버전 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+1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E1A1ACA-E2DB-49A0-9F85-13E6A23E3B09}"/>
              </a:ext>
            </a:extLst>
          </p:cNvPr>
          <p:cNvCxnSpPr>
            <a:cxnSpLocks/>
            <a:stCxn id="54" idx="2"/>
            <a:endCxn id="96" idx="0"/>
          </p:cNvCxnSpPr>
          <p:nvPr/>
        </p:nvCxnSpPr>
        <p:spPr>
          <a:xfrm>
            <a:off x="5493590" y="4901730"/>
            <a:ext cx="5453" cy="2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AF22FEEB-25CC-4896-9007-1DB9827A08FB}"/>
              </a:ext>
            </a:extLst>
          </p:cNvPr>
          <p:cNvCxnSpPr>
            <a:cxnSpLocks/>
            <a:stCxn id="96" idx="3"/>
            <a:endCxn id="85" idx="1"/>
          </p:cNvCxnSpPr>
          <p:nvPr/>
        </p:nvCxnSpPr>
        <p:spPr>
          <a:xfrm flipV="1">
            <a:off x="5923547" y="4607495"/>
            <a:ext cx="927481" cy="7210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DB1A00E7-B018-4AF2-84A4-E32896D66192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7875469" y="3614600"/>
            <a:ext cx="1962554" cy="9928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3B04EE9-D9EF-4F74-85BA-6F575F70D7F5}"/>
              </a:ext>
            </a:extLst>
          </p:cNvPr>
          <p:cNvSpPr/>
          <p:nvPr/>
        </p:nvSpPr>
        <p:spPr>
          <a:xfrm>
            <a:off x="6784285" y="5259637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다음 결재자에게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대기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5" name="순서도: 수행의 시작/종료 114">
            <a:extLst>
              <a:ext uri="{FF2B5EF4-FFF2-40B4-BE49-F238E27FC236}">
                <a16:creationId xmlns:a16="http://schemas.microsoft.com/office/drawing/2014/main" id="{C59FD1B9-FEF7-40C9-A608-2C53C0D42496}"/>
              </a:ext>
            </a:extLst>
          </p:cNvPr>
          <p:cNvSpPr/>
          <p:nvPr/>
        </p:nvSpPr>
        <p:spPr>
          <a:xfrm>
            <a:off x="4068319" y="6004725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감시업무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시스템 접속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9E1AAA0-40C8-490E-8FB3-3A25F2426474}"/>
              </a:ext>
            </a:extLst>
          </p:cNvPr>
          <p:cNvSpPr/>
          <p:nvPr/>
        </p:nvSpPr>
        <p:spPr>
          <a:xfrm>
            <a:off x="5367562" y="5999243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결재대기함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FFE79D4D-09C0-4843-9FD4-7A1684598EDE}"/>
              </a:ext>
            </a:extLst>
          </p:cNvPr>
          <p:cNvCxnSpPr>
            <a:cxnSpLocks/>
            <a:stCxn id="115" idx="3"/>
            <a:endCxn id="116" idx="1"/>
          </p:cNvCxnSpPr>
          <p:nvPr/>
        </p:nvCxnSpPr>
        <p:spPr>
          <a:xfrm flipV="1">
            <a:off x="4946849" y="6168846"/>
            <a:ext cx="42071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D5BBC935-D234-4F3A-8B98-39C0273D126B}"/>
              </a:ext>
            </a:extLst>
          </p:cNvPr>
          <p:cNvCxnSpPr>
            <a:cxnSpLocks/>
          </p:cNvCxnSpPr>
          <p:nvPr/>
        </p:nvCxnSpPr>
        <p:spPr>
          <a:xfrm>
            <a:off x="197642" y="5698188"/>
            <a:ext cx="102890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2ADA857-4097-477D-86D5-D55E44DD4A3D}"/>
              </a:ext>
            </a:extLst>
          </p:cNvPr>
          <p:cNvGrpSpPr/>
          <p:nvPr/>
        </p:nvGrpSpPr>
        <p:grpSpPr>
          <a:xfrm>
            <a:off x="6962002" y="5887042"/>
            <a:ext cx="3051113" cy="782695"/>
            <a:chOff x="1740176" y="2361284"/>
            <a:chExt cx="3051113" cy="782695"/>
          </a:xfrm>
        </p:grpSpPr>
        <p:sp>
          <p:nvSpPr>
            <p:cNvPr id="120" name="순서도: 판단 119">
              <a:extLst>
                <a:ext uri="{FF2B5EF4-FFF2-40B4-BE49-F238E27FC236}">
                  <a16:creationId xmlns:a16="http://schemas.microsoft.com/office/drawing/2014/main" id="{80488DAB-62F6-432C-9094-B6E0E9E2854F}"/>
                </a:ext>
              </a:extLst>
            </p:cNvPr>
            <p:cNvSpPr/>
            <p:nvPr/>
          </p:nvSpPr>
          <p:spPr>
            <a:xfrm>
              <a:off x="1740176" y="2361284"/>
              <a:ext cx="1024441" cy="571154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72000"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결재문서</a:t>
              </a: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내용 수정</a:t>
              </a:r>
            </a:p>
          </p:txBody>
        </p: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F2953CD5-C1BE-456B-B8D5-C8A76E3B391E}"/>
                </a:ext>
              </a:extLst>
            </p:cNvPr>
            <p:cNvCxnSpPr>
              <a:cxnSpLocks/>
              <a:stCxn id="120" idx="3"/>
              <a:endCxn id="126" idx="1"/>
            </p:cNvCxnSpPr>
            <p:nvPr/>
          </p:nvCxnSpPr>
          <p:spPr>
            <a:xfrm flipV="1">
              <a:off x="2764617" y="2638203"/>
              <a:ext cx="653825" cy="8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8CE17AE-864E-4C31-993C-A04C517BA829}"/>
                </a:ext>
              </a:extLst>
            </p:cNvPr>
            <p:cNvSpPr txBox="1"/>
            <p:nvPr/>
          </p:nvSpPr>
          <p:spPr>
            <a:xfrm>
              <a:off x="1953970" y="2913147"/>
              <a:ext cx="2395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rgbClr val="0070C0"/>
                  </a:solidFill>
                  <a:latin typeface="+mn-ea"/>
                </a:rPr>
                <a:t>Y</a:t>
              </a:r>
              <a:endParaRPr lang="ko-KR" altLang="en-US" sz="900" b="1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5F15FE8-8164-4C85-B161-3EA7D4F0A77A}"/>
                </a:ext>
              </a:extLst>
            </p:cNvPr>
            <p:cNvSpPr txBox="1"/>
            <p:nvPr/>
          </p:nvSpPr>
          <p:spPr>
            <a:xfrm>
              <a:off x="2689788" y="2398530"/>
              <a:ext cx="2395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rgbClr val="0070C0"/>
                  </a:solidFill>
                  <a:latin typeface="+mn-ea"/>
                </a:rPr>
                <a:t>N</a:t>
              </a:r>
              <a:endParaRPr lang="ko-KR" altLang="en-US" sz="900" b="1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19C35A1-9913-4FE7-A069-12071DD04F9F}"/>
                </a:ext>
              </a:extLst>
            </p:cNvPr>
            <p:cNvSpPr txBox="1"/>
            <p:nvPr/>
          </p:nvSpPr>
          <p:spPr>
            <a:xfrm>
              <a:off x="4334776" y="2400894"/>
              <a:ext cx="4565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>
                  <a:solidFill>
                    <a:srgbClr val="0070C0"/>
                  </a:solidFill>
                  <a:latin typeface="+mn-ea"/>
                </a:rPr>
                <a:t>반려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59587EE-092C-4A78-A6B4-58898E344EF7}"/>
                </a:ext>
              </a:extLst>
            </p:cNvPr>
            <p:cNvSpPr txBox="1"/>
            <p:nvPr/>
          </p:nvSpPr>
          <p:spPr>
            <a:xfrm>
              <a:off x="3549945" y="2909608"/>
              <a:ext cx="6703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>
                  <a:solidFill>
                    <a:srgbClr val="0070C0"/>
                  </a:solidFill>
                  <a:latin typeface="+mn-ea"/>
                </a:rPr>
                <a:t>결재</a:t>
              </a:r>
            </a:p>
          </p:txBody>
        </p:sp>
      </p:grpSp>
      <p:sp>
        <p:nvSpPr>
          <p:cNvPr id="126" name="순서도: 판단 125">
            <a:extLst>
              <a:ext uri="{FF2B5EF4-FFF2-40B4-BE49-F238E27FC236}">
                <a16:creationId xmlns:a16="http://schemas.microsoft.com/office/drawing/2014/main" id="{882468E9-4283-45B6-BB7D-69E36CA235A1}"/>
              </a:ext>
            </a:extLst>
          </p:cNvPr>
          <p:cNvSpPr/>
          <p:nvPr/>
        </p:nvSpPr>
        <p:spPr>
          <a:xfrm>
            <a:off x="8640268" y="5878384"/>
            <a:ext cx="1024441" cy="57115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7200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결재처리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상태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CD4B2607-D60B-4B84-A5AE-5269C1DD1221}"/>
              </a:ext>
            </a:extLst>
          </p:cNvPr>
          <p:cNvCxnSpPr>
            <a:cxnSpLocks/>
            <a:stCxn id="126" idx="2"/>
          </p:cNvCxnSpPr>
          <p:nvPr/>
        </p:nvCxnSpPr>
        <p:spPr>
          <a:xfrm rot="5400000" flipH="1" flipV="1">
            <a:off x="8215515" y="4551574"/>
            <a:ext cx="2834938" cy="960990"/>
          </a:xfrm>
          <a:prstGeom prst="bentConnector3">
            <a:avLst>
              <a:gd name="adj1" fmla="val -80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9C1F6A4-5BF2-43AD-9303-0FC78C853BD2}"/>
              </a:ext>
            </a:extLst>
          </p:cNvPr>
          <p:cNvSpPr/>
          <p:nvPr/>
        </p:nvSpPr>
        <p:spPr>
          <a:xfrm>
            <a:off x="7055171" y="6715396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문서버전 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+1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71E544D8-2029-435A-B919-5FBF0766344C}"/>
              </a:ext>
            </a:extLst>
          </p:cNvPr>
          <p:cNvCxnSpPr>
            <a:cxnSpLocks/>
            <a:stCxn id="120" idx="2"/>
            <a:endCxn id="128" idx="0"/>
          </p:cNvCxnSpPr>
          <p:nvPr/>
        </p:nvCxnSpPr>
        <p:spPr>
          <a:xfrm>
            <a:off x="7474223" y="6458196"/>
            <a:ext cx="5453" cy="2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828F8D3B-45B3-470F-A609-97A4CBC4E3B4}"/>
              </a:ext>
            </a:extLst>
          </p:cNvPr>
          <p:cNvCxnSpPr>
            <a:cxnSpLocks/>
            <a:stCxn id="128" idx="3"/>
            <a:endCxn id="126" idx="1"/>
          </p:cNvCxnSpPr>
          <p:nvPr/>
        </p:nvCxnSpPr>
        <p:spPr>
          <a:xfrm flipV="1">
            <a:off x="7904180" y="6163961"/>
            <a:ext cx="736088" cy="7210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CECCD87F-F6E0-4DD8-BEA4-1D70143918E3}"/>
              </a:ext>
            </a:extLst>
          </p:cNvPr>
          <p:cNvCxnSpPr>
            <a:cxnSpLocks/>
            <a:stCxn id="116" idx="3"/>
            <a:endCxn id="120" idx="1"/>
          </p:cNvCxnSpPr>
          <p:nvPr/>
        </p:nvCxnSpPr>
        <p:spPr>
          <a:xfrm>
            <a:off x="6216571" y="6168846"/>
            <a:ext cx="745431" cy="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C6D01D11-3FDD-4F9D-9447-B2EF0068B1D8}"/>
              </a:ext>
            </a:extLst>
          </p:cNvPr>
          <p:cNvCxnSpPr>
            <a:cxnSpLocks/>
            <a:stCxn id="126" idx="3"/>
          </p:cNvCxnSpPr>
          <p:nvPr/>
        </p:nvCxnSpPr>
        <p:spPr>
          <a:xfrm flipV="1">
            <a:off x="9664709" y="3614600"/>
            <a:ext cx="294599" cy="25493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C59BFD8A-A05F-49BF-9F74-3088AF663A0B}"/>
              </a:ext>
            </a:extLst>
          </p:cNvPr>
          <p:cNvGrpSpPr/>
          <p:nvPr/>
        </p:nvGrpSpPr>
        <p:grpSpPr>
          <a:xfrm>
            <a:off x="8321160" y="2949285"/>
            <a:ext cx="2091255" cy="856767"/>
            <a:chOff x="8204010" y="3125147"/>
            <a:chExt cx="1762896" cy="1549541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74A6430F-F46F-43EB-A172-19DB6E85C8B9}"/>
                </a:ext>
              </a:extLst>
            </p:cNvPr>
            <p:cNvSpPr/>
            <p:nvPr/>
          </p:nvSpPr>
          <p:spPr>
            <a:xfrm>
              <a:off x="8204010" y="3125147"/>
              <a:ext cx="1762896" cy="11594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2E9EF520-DF8B-4729-B2DE-A07E9E14C93B}"/>
                </a:ext>
              </a:extLst>
            </p:cNvPr>
            <p:cNvSpPr txBox="1"/>
            <p:nvPr/>
          </p:nvSpPr>
          <p:spPr>
            <a:xfrm>
              <a:off x="8229412" y="3171754"/>
              <a:ext cx="867810" cy="1502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* </a:t>
              </a:r>
              <a:r>
                <a:rPr lang="ko-KR" altLang="en-US" sz="800" b="1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알림서비스</a:t>
              </a:r>
              <a:endParaRPr lang="en-US" altLang="ko-KR" sz="8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  <a:p>
              <a:r>
                <a:rPr lang="en-US" altLang="ko-KR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(</a:t>
              </a:r>
              <a:r>
                <a:rPr lang="ko-KR" altLang="en-US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관련 프로세스</a:t>
              </a:r>
              <a:r>
                <a:rPr lang="en-US" altLang="ko-KR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ID: </a:t>
              </a:r>
            </a:p>
            <a:p>
              <a:r>
                <a:rPr lang="en-US" altLang="ko-KR" sz="800" dirty="0">
                  <a:solidFill>
                    <a:srgbClr val="000000"/>
                  </a:solidFill>
                  <a:latin typeface="+mn-ea"/>
                </a:rPr>
                <a:t>PD-SVLS-0600</a:t>
              </a:r>
              <a:r>
                <a:rPr lang="ko-KR" altLang="en-US" sz="8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altLang="ko-KR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)</a:t>
              </a:r>
            </a:p>
            <a:p>
              <a:endParaRPr lang="en-US" altLang="ko-KR" sz="8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  <a:p>
              <a:endParaRPr lang="en-US" altLang="ko-KR" sz="8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  <a:p>
              <a:endParaRPr lang="en-US" altLang="ko-KR" sz="8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BAD6A82B-BA48-44C2-8DB8-D3917C77711B}"/>
              </a:ext>
            </a:extLst>
          </p:cNvPr>
          <p:cNvGrpSpPr/>
          <p:nvPr/>
        </p:nvGrpSpPr>
        <p:grpSpPr>
          <a:xfrm>
            <a:off x="8142322" y="4784463"/>
            <a:ext cx="1441976" cy="862941"/>
            <a:chOff x="8204010" y="3125147"/>
            <a:chExt cx="1498001" cy="1259032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CD46DB3D-54C5-4718-87C5-6ABF8A25BF39}"/>
                </a:ext>
              </a:extLst>
            </p:cNvPr>
            <p:cNvSpPr/>
            <p:nvPr/>
          </p:nvSpPr>
          <p:spPr>
            <a:xfrm>
              <a:off x="8204010" y="3125147"/>
              <a:ext cx="1498001" cy="11594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292C648-7A23-4353-9351-47F84E3D8FEA}"/>
                </a:ext>
              </a:extLst>
            </p:cNvPr>
            <p:cNvSpPr txBox="1"/>
            <p:nvPr/>
          </p:nvSpPr>
          <p:spPr>
            <a:xfrm>
              <a:off x="8229411" y="3171753"/>
              <a:ext cx="1324848" cy="1212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* </a:t>
              </a:r>
              <a:r>
                <a:rPr lang="ko-KR" altLang="en-US" sz="800" b="1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알림서비스</a:t>
              </a:r>
              <a:endParaRPr lang="en-US" altLang="ko-KR" sz="8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  <a:p>
              <a:r>
                <a:rPr lang="en-US" altLang="ko-KR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(</a:t>
              </a:r>
              <a:r>
                <a:rPr lang="ko-KR" altLang="en-US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관련 프로세스</a:t>
              </a:r>
              <a:r>
                <a:rPr lang="en-US" altLang="ko-KR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ID: </a:t>
              </a:r>
            </a:p>
            <a:p>
              <a:r>
                <a:rPr lang="en-US" altLang="ko-KR" sz="800" dirty="0">
                  <a:solidFill>
                    <a:srgbClr val="000000"/>
                  </a:solidFill>
                  <a:latin typeface="+mn-ea"/>
                </a:rPr>
                <a:t>PD-SVLS-0600</a:t>
              </a:r>
              <a:r>
                <a:rPr lang="ko-KR" altLang="en-US" sz="8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altLang="ko-KR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)</a:t>
              </a:r>
            </a:p>
            <a:p>
              <a:endParaRPr lang="en-US" altLang="ko-KR" sz="8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  <a:p>
              <a:endParaRPr lang="en-US" altLang="ko-KR" sz="8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  <a:p>
              <a:endParaRPr lang="en-US" altLang="ko-KR" sz="8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59" name="순서도: 수행의 시작/종료 158">
            <a:extLst>
              <a:ext uri="{FF2B5EF4-FFF2-40B4-BE49-F238E27FC236}">
                <a16:creationId xmlns:a16="http://schemas.microsoft.com/office/drawing/2014/main" id="{6EED4AC8-8414-4F0A-AEB2-2E20F1330147}"/>
              </a:ext>
            </a:extLst>
          </p:cNvPr>
          <p:cNvSpPr/>
          <p:nvPr/>
        </p:nvSpPr>
        <p:spPr>
          <a:xfrm>
            <a:off x="8924194" y="2212674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결재완료</a:t>
            </a:r>
          </a:p>
        </p:txBody>
      </p:sp>
      <p:sp>
        <p:nvSpPr>
          <p:cNvPr id="163" name="순서도: 처리 162">
            <a:extLst>
              <a:ext uri="{FF2B5EF4-FFF2-40B4-BE49-F238E27FC236}">
                <a16:creationId xmlns:a16="http://schemas.microsoft.com/office/drawing/2014/main" id="{C1816F40-A785-4AD4-AB6B-43AC46271D9E}"/>
              </a:ext>
            </a:extLst>
          </p:cNvPr>
          <p:cNvSpPr/>
          <p:nvPr/>
        </p:nvSpPr>
        <p:spPr bwMode="auto">
          <a:xfrm>
            <a:off x="9448731" y="3139293"/>
            <a:ext cx="824400" cy="324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결재처리 관련 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알림메세지</a:t>
            </a: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등록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167" name="순서도: 처리 166">
            <a:extLst>
              <a:ext uri="{FF2B5EF4-FFF2-40B4-BE49-F238E27FC236}">
                <a16:creationId xmlns:a16="http://schemas.microsoft.com/office/drawing/2014/main" id="{FF887E17-6017-4885-8893-889002D1C787}"/>
              </a:ext>
            </a:extLst>
          </p:cNvPr>
          <p:cNvSpPr/>
          <p:nvPr/>
        </p:nvSpPr>
        <p:spPr bwMode="auto">
          <a:xfrm>
            <a:off x="9078594" y="5152924"/>
            <a:ext cx="824400" cy="324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다음 결재자에게 </a:t>
            </a:r>
            <a:r>
              <a:rPr kumimoji="1" lang="ko-KR" altLang="en-US" sz="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알림메시지</a:t>
            </a: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등록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69" name="연결선: 꺾임 168">
            <a:extLst>
              <a:ext uri="{FF2B5EF4-FFF2-40B4-BE49-F238E27FC236}">
                <a16:creationId xmlns:a16="http://schemas.microsoft.com/office/drawing/2014/main" id="{6F09271C-F6A5-4CA6-BABD-31BE4C36D3C6}"/>
              </a:ext>
            </a:extLst>
          </p:cNvPr>
          <p:cNvCxnSpPr>
            <a:cxnSpLocks/>
            <a:stCxn id="111" idx="3"/>
            <a:endCxn id="154" idx="1"/>
          </p:cNvCxnSpPr>
          <p:nvPr/>
        </p:nvCxnSpPr>
        <p:spPr>
          <a:xfrm flipV="1">
            <a:off x="7633294" y="5231906"/>
            <a:ext cx="533479" cy="1973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388E85E9-F4A2-4AFE-8C73-97FAE41FDBBF}"/>
              </a:ext>
            </a:extLst>
          </p:cNvPr>
          <p:cNvCxnSpPr>
            <a:cxnSpLocks/>
            <a:stCxn id="150" idx="0"/>
            <a:endCxn id="159" idx="2"/>
          </p:cNvCxnSpPr>
          <p:nvPr/>
        </p:nvCxnSpPr>
        <p:spPr>
          <a:xfrm flipH="1" flipV="1">
            <a:off x="9363459" y="2540917"/>
            <a:ext cx="3329" cy="40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DF9AE712-764A-40D5-AB18-97E12262EFDB}"/>
              </a:ext>
            </a:extLst>
          </p:cNvPr>
          <p:cNvCxnSpPr>
            <a:cxnSpLocks/>
            <a:stCxn id="14" idx="3"/>
            <a:endCxn id="192" idx="1"/>
          </p:cNvCxnSpPr>
          <p:nvPr/>
        </p:nvCxnSpPr>
        <p:spPr>
          <a:xfrm>
            <a:off x="2860543" y="1777509"/>
            <a:ext cx="379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1F188474-29A4-4CED-ADD9-84518C7EB353}"/>
              </a:ext>
            </a:extLst>
          </p:cNvPr>
          <p:cNvSpPr/>
          <p:nvPr/>
        </p:nvSpPr>
        <p:spPr>
          <a:xfrm>
            <a:off x="3239605" y="1607906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결재회수진행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4C0044DB-5D3B-4983-A30D-6024E0AEC3F3}"/>
              </a:ext>
            </a:extLst>
          </p:cNvPr>
          <p:cNvGrpSpPr/>
          <p:nvPr/>
        </p:nvGrpSpPr>
        <p:grpSpPr>
          <a:xfrm>
            <a:off x="4644441" y="1496031"/>
            <a:ext cx="2810746" cy="794250"/>
            <a:chOff x="1740176" y="2361284"/>
            <a:chExt cx="2810746" cy="794250"/>
          </a:xfrm>
        </p:grpSpPr>
        <p:sp>
          <p:nvSpPr>
            <p:cNvPr id="196" name="순서도: 판단 195">
              <a:extLst>
                <a:ext uri="{FF2B5EF4-FFF2-40B4-BE49-F238E27FC236}">
                  <a16:creationId xmlns:a16="http://schemas.microsoft.com/office/drawing/2014/main" id="{159E5B7F-25D8-4FC2-89FF-31A5F612AA78}"/>
                </a:ext>
              </a:extLst>
            </p:cNvPr>
            <p:cNvSpPr/>
            <p:nvPr/>
          </p:nvSpPr>
          <p:spPr>
            <a:xfrm>
              <a:off x="1740176" y="2361284"/>
              <a:ext cx="1024441" cy="571154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72000" rtlCol="0" anchor="ctr"/>
            <a:lstStyle/>
            <a:p>
              <a:pPr algn="ctr"/>
              <a:r>
                <a:rPr lang="ko-KR" altLang="en-US" sz="800" b="1" dirty="0" err="1">
                  <a:solidFill>
                    <a:schemeClr val="tx1"/>
                  </a:solidFill>
                  <a:latin typeface="+mn-ea"/>
                </a:rPr>
                <a:t>최종결재자</a:t>
              </a: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결재여부</a:t>
              </a:r>
            </a:p>
          </p:txBody>
        </p:sp>
        <p:cxnSp>
          <p:nvCxnSpPr>
            <p:cNvPr id="197" name="직선 화살표 연결선 196">
              <a:extLst>
                <a:ext uri="{FF2B5EF4-FFF2-40B4-BE49-F238E27FC236}">
                  <a16:creationId xmlns:a16="http://schemas.microsoft.com/office/drawing/2014/main" id="{3804CF9B-8511-41A1-ABCB-E330A0D511F8}"/>
                </a:ext>
              </a:extLst>
            </p:cNvPr>
            <p:cNvCxnSpPr>
              <a:cxnSpLocks/>
              <a:stCxn id="196" idx="3"/>
              <a:endCxn id="202" idx="1"/>
            </p:cNvCxnSpPr>
            <p:nvPr/>
          </p:nvCxnSpPr>
          <p:spPr>
            <a:xfrm flipV="1">
              <a:off x="2764617" y="2644784"/>
              <a:ext cx="545194" cy="2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AF18123D-0232-4EB8-AE8C-6530D03BFDF8}"/>
                </a:ext>
              </a:extLst>
            </p:cNvPr>
            <p:cNvSpPr txBox="1"/>
            <p:nvPr/>
          </p:nvSpPr>
          <p:spPr>
            <a:xfrm>
              <a:off x="2016663" y="2924702"/>
              <a:ext cx="2395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rgbClr val="0070C0"/>
                  </a:solidFill>
                  <a:latin typeface="+mn-ea"/>
                </a:rPr>
                <a:t>Y</a:t>
              </a:r>
              <a:endParaRPr lang="ko-KR" altLang="en-US" sz="900" b="1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9959C720-C186-404B-9AD6-851C78B18489}"/>
                </a:ext>
              </a:extLst>
            </p:cNvPr>
            <p:cNvSpPr txBox="1"/>
            <p:nvPr/>
          </p:nvSpPr>
          <p:spPr>
            <a:xfrm>
              <a:off x="2706843" y="2370071"/>
              <a:ext cx="2395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rgbClr val="0070C0"/>
                  </a:solidFill>
                  <a:latin typeface="+mn-ea"/>
                </a:rPr>
                <a:t>N</a:t>
              </a:r>
              <a:endParaRPr lang="ko-KR" altLang="en-US" sz="900" b="1" dirty="0">
                <a:solidFill>
                  <a:srgbClr val="0070C0"/>
                </a:solidFill>
                <a:latin typeface="+mn-ea"/>
              </a:endParaRPr>
            </a:p>
          </p:txBody>
        </p:sp>
        <p:cxnSp>
          <p:nvCxnSpPr>
            <p:cNvPr id="215" name="직선 화살표 연결선 214">
              <a:extLst>
                <a:ext uri="{FF2B5EF4-FFF2-40B4-BE49-F238E27FC236}">
                  <a16:creationId xmlns:a16="http://schemas.microsoft.com/office/drawing/2014/main" id="{4D02338B-A7E3-4D23-BF27-0B02420878F3}"/>
                </a:ext>
              </a:extLst>
            </p:cNvPr>
            <p:cNvCxnSpPr>
              <a:cxnSpLocks/>
              <a:stCxn id="202" idx="3"/>
              <a:endCxn id="218" idx="1"/>
            </p:cNvCxnSpPr>
            <p:nvPr/>
          </p:nvCxnSpPr>
          <p:spPr>
            <a:xfrm>
              <a:off x="4158820" y="2644784"/>
              <a:ext cx="39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17FD4A36-A24A-47B1-AB91-C5AF72A78861}"/>
              </a:ext>
            </a:extLst>
          </p:cNvPr>
          <p:cNvSpPr/>
          <p:nvPr/>
        </p:nvSpPr>
        <p:spPr>
          <a:xfrm>
            <a:off x="6214076" y="1609928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결재문서회수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DAE02BE6-5680-49DF-AE72-33DDB8959266}"/>
              </a:ext>
            </a:extLst>
          </p:cNvPr>
          <p:cNvCxnSpPr>
            <a:cxnSpLocks/>
            <a:stCxn id="192" idx="3"/>
            <a:endCxn id="196" idx="1"/>
          </p:cNvCxnSpPr>
          <p:nvPr/>
        </p:nvCxnSpPr>
        <p:spPr>
          <a:xfrm>
            <a:off x="4088614" y="1777509"/>
            <a:ext cx="555827" cy="4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313B71B5-1ADE-4A80-A268-E68F6A51FBD2}"/>
              </a:ext>
            </a:extLst>
          </p:cNvPr>
          <p:cNvCxnSpPr>
            <a:cxnSpLocks/>
            <a:stCxn id="196" idx="2"/>
          </p:cNvCxnSpPr>
          <p:nvPr/>
        </p:nvCxnSpPr>
        <p:spPr>
          <a:xfrm>
            <a:off x="5156662" y="2067185"/>
            <a:ext cx="8676" cy="343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DF046530-3D88-49DE-8262-97021DC79468}"/>
              </a:ext>
            </a:extLst>
          </p:cNvPr>
          <p:cNvSpPr/>
          <p:nvPr/>
        </p:nvSpPr>
        <p:spPr>
          <a:xfrm>
            <a:off x="4740833" y="2410446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결재문서회수 가능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731EEF4A-61F0-48EE-822F-027ED5F5EE63}"/>
              </a:ext>
            </a:extLst>
          </p:cNvPr>
          <p:cNvSpPr/>
          <p:nvPr/>
        </p:nvSpPr>
        <p:spPr>
          <a:xfrm>
            <a:off x="7455187" y="1609928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결재문서회수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62EEEF11-FEBF-4FA5-81C2-DC5331D137AE}"/>
              </a:ext>
            </a:extLst>
          </p:cNvPr>
          <p:cNvSpPr txBox="1"/>
          <p:nvPr/>
        </p:nvSpPr>
        <p:spPr>
          <a:xfrm>
            <a:off x="3940625" y="4106421"/>
            <a:ext cx="1649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결재자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ID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중 검토자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ID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와 일치하면서 대기 상태 목록 조회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012BBCD-B398-4DB6-A944-DA42182D66FF}"/>
              </a:ext>
            </a:extLst>
          </p:cNvPr>
          <p:cNvSpPr txBox="1"/>
          <p:nvPr/>
        </p:nvSpPr>
        <p:spPr>
          <a:xfrm>
            <a:off x="2839500" y="3496084"/>
            <a:ext cx="1649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기본경로에서 변경 할 결재자를 사용자에서 선택 시 변경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811AB9A-D0D3-4FB8-9072-BADA5D6BDB79}"/>
              </a:ext>
            </a:extLst>
          </p:cNvPr>
          <p:cNvSpPr txBox="1"/>
          <p:nvPr/>
        </p:nvSpPr>
        <p:spPr>
          <a:xfrm>
            <a:off x="9763125" y="8572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변경 없음</a:t>
            </a:r>
          </a:p>
        </p:txBody>
      </p:sp>
    </p:spTree>
    <p:extLst>
      <p:ext uri="{BB962C8B-B14F-4D97-AF65-F5344CB8AC3E}">
        <p14:creationId xmlns:p14="http://schemas.microsoft.com/office/powerpoint/2010/main" val="3273302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804" y="1094167"/>
            <a:ext cx="849009" cy="1910775"/>
          </a:xfrm>
        </p:spPr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온라인신고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2B3F1C1-54AF-441D-9471-CD6BAA4F09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445" y="5093228"/>
            <a:ext cx="847725" cy="2057668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관리자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7D9872D-256B-43C2-855F-5A69146A7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3951AF92-DC34-436F-8498-1259CE5C7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PD-SVLS-0600</a:t>
            </a:r>
            <a:endParaRPr lang="ko-KR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F969A8-3937-47D5-ADE4-A93BD39468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알림메시지</a:t>
            </a:r>
            <a:r>
              <a:rPr lang="ko-KR" altLang="en-US" dirty="0">
                <a:latin typeface="+mn-ea"/>
                <a:ea typeface="+mn-ea"/>
              </a:rPr>
              <a:t> 처리</a:t>
            </a: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9BEA9A95-7752-4A0C-BA19-EE94B2BF35D9}"/>
              </a:ext>
            </a:extLst>
          </p:cNvPr>
          <p:cNvSpPr/>
          <p:nvPr/>
        </p:nvSpPr>
        <p:spPr bwMode="auto">
          <a:xfrm>
            <a:off x="1874874" y="6556300"/>
            <a:ext cx="824400" cy="324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공지사항 메시지</a:t>
            </a:r>
            <a:endParaRPr kumimoji="1" lang="en-US" altLang="ko-KR" sz="80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latin typeface="+mn-ea"/>
              </a:rPr>
              <a:t>등록</a:t>
            </a:r>
            <a:endParaRPr kumimoji="1" lang="en-US" altLang="ko-KR" sz="80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6" name="원통 105">
            <a:extLst>
              <a:ext uri="{FF2B5EF4-FFF2-40B4-BE49-F238E27FC236}">
                <a16:creationId xmlns:a16="http://schemas.microsoft.com/office/drawing/2014/main" id="{3A97C794-2D87-4AC0-BB6B-839F15FC8CD5}"/>
              </a:ext>
            </a:extLst>
          </p:cNvPr>
          <p:cNvSpPr/>
          <p:nvPr/>
        </p:nvSpPr>
        <p:spPr bwMode="auto">
          <a:xfrm>
            <a:off x="6359701" y="4360639"/>
            <a:ext cx="664050" cy="447800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알림메시지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0BD8E179-9CEC-4C28-9CC4-AEEBC89F95F3}"/>
              </a:ext>
            </a:extLst>
          </p:cNvPr>
          <p:cNvSpPr/>
          <p:nvPr/>
        </p:nvSpPr>
        <p:spPr>
          <a:xfrm>
            <a:off x="1202992" y="1243654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감시업무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시스템 접속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71E2EB-5B92-47DB-8752-DE3CE85CE0B2}"/>
              </a:ext>
            </a:extLst>
          </p:cNvPr>
          <p:cNvSpPr/>
          <p:nvPr/>
        </p:nvSpPr>
        <p:spPr>
          <a:xfrm>
            <a:off x="1950608" y="1802475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로그인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B02755D-C6C5-403D-8BAE-261B27DB6F72}"/>
              </a:ext>
            </a:extLst>
          </p:cNvPr>
          <p:cNvCxnSpPr>
            <a:cxnSpLocks/>
          </p:cNvCxnSpPr>
          <p:nvPr/>
        </p:nvCxnSpPr>
        <p:spPr>
          <a:xfrm>
            <a:off x="197642" y="3007216"/>
            <a:ext cx="102890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DF3D45-CE3C-462C-AE7E-5F7D75ED57C3}"/>
              </a:ext>
            </a:extLst>
          </p:cNvPr>
          <p:cNvSpPr/>
          <p:nvPr/>
        </p:nvSpPr>
        <p:spPr>
          <a:xfrm>
            <a:off x="2954556" y="1802475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메인화면접속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786A4E-5A1B-412E-913A-1C44ECC1257D}"/>
              </a:ext>
            </a:extLst>
          </p:cNvPr>
          <p:cNvSpPr/>
          <p:nvPr/>
        </p:nvSpPr>
        <p:spPr>
          <a:xfrm>
            <a:off x="3956718" y="1802475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TOP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메뉴 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알림메시지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표시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원통 105">
            <a:extLst>
              <a:ext uri="{FF2B5EF4-FFF2-40B4-BE49-F238E27FC236}">
                <a16:creationId xmlns:a16="http://schemas.microsoft.com/office/drawing/2014/main" id="{458BF15B-E391-4ABC-B256-08CD5BCFA03F}"/>
              </a:ext>
            </a:extLst>
          </p:cNvPr>
          <p:cNvSpPr/>
          <p:nvPr/>
        </p:nvSpPr>
        <p:spPr bwMode="auto">
          <a:xfrm>
            <a:off x="4550602" y="4336565"/>
            <a:ext cx="664050" cy="447800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알림메시지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설정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997F9302-A589-4224-AD91-A9040E415C28}"/>
              </a:ext>
            </a:extLst>
          </p:cNvPr>
          <p:cNvCxnSpPr>
            <a:cxnSpLocks/>
            <a:stCxn id="18" idx="1"/>
            <a:endCxn id="15" idx="2"/>
          </p:cNvCxnSpPr>
          <p:nvPr/>
        </p:nvCxnSpPr>
        <p:spPr>
          <a:xfrm rot="16200000" flipV="1">
            <a:off x="3534483" y="2988421"/>
            <a:ext cx="2194884" cy="5014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F11C066-D6D1-4EE9-9854-79F5797E5F73}"/>
              </a:ext>
            </a:extLst>
          </p:cNvPr>
          <p:cNvSpPr txBox="1"/>
          <p:nvPr/>
        </p:nvSpPr>
        <p:spPr>
          <a:xfrm>
            <a:off x="4381222" y="2290128"/>
            <a:ext cx="1790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알림메시지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알림업무별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 알림 유형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목록형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건수</a:t>
            </a:r>
          </a:p>
        </p:txBody>
      </p: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AA82D051-7667-4826-B2F9-56FD871CD748}"/>
              </a:ext>
            </a:extLst>
          </p:cNvPr>
          <p:cNvSpPr/>
          <p:nvPr/>
        </p:nvSpPr>
        <p:spPr>
          <a:xfrm>
            <a:off x="1202992" y="5063703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시스템관리 접속</a:t>
            </a:r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3DEA4D19-DE0A-4D9C-8029-380F940F96FA}"/>
              </a:ext>
            </a:extLst>
          </p:cNvPr>
          <p:cNvSpPr/>
          <p:nvPr/>
        </p:nvSpPr>
        <p:spPr bwMode="auto">
          <a:xfrm>
            <a:off x="1874874" y="6046820"/>
            <a:ext cx="824400" cy="324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알림메시지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메뉴 이동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AE7672DD-3730-40BE-84EB-E531D2386C0B}"/>
              </a:ext>
            </a:extLst>
          </p:cNvPr>
          <p:cNvSpPr/>
          <p:nvPr/>
        </p:nvSpPr>
        <p:spPr bwMode="auto">
          <a:xfrm>
            <a:off x="3174980" y="6046820"/>
            <a:ext cx="824400" cy="324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업무별 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알림유형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설정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D50206-3E67-47DF-8DED-ECBDF779B82D}"/>
              </a:ext>
            </a:extLst>
          </p:cNvPr>
          <p:cNvSpPr txBox="1"/>
          <p:nvPr/>
        </p:nvSpPr>
        <p:spPr>
          <a:xfrm>
            <a:off x="3112017" y="5077650"/>
            <a:ext cx="1790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알림사용업무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신고사건 </a:t>
            </a:r>
            <a:b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</a:b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- </a:t>
            </a:r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접수건</a:t>
            </a:r>
            <a:b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</a:b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- 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심의의뢰 처리</a:t>
            </a:r>
            <a:b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</a:b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- 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접수취소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결재진행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공지사항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84C85BB8-2A7B-4211-8704-4D6A4AF3DA33}"/>
              </a:ext>
            </a:extLst>
          </p:cNvPr>
          <p:cNvCxnSpPr>
            <a:cxnSpLocks/>
            <a:stCxn id="23" idx="2"/>
            <a:endCxn id="24" idx="1"/>
          </p:cNvCxnSpPr>
          <p:nvPr/>
        </p:nvCxnSpPr>
        <p:spPr>
          <a:xfrm rot="16200000" flipH="1">
            <a:off x="1350128" y="5684074"/>
            <a:ext cx="816874" cy="2326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9D19F21-EA74-4FBA-8869-EC97FE548636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2699274" y="6208820"/>
            <a:ext cx="475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B670D0D1-F34B-41D2-BD8A-ACB346C790DB}"/>
              </a:ext>
            </a:extLst>
          </p:cNvPr>
          <p:cNvCxnSpPr>
            <a:cxnSpLocks/>
            <a:stCxn id="25" idx="3"/>
            <a:endCxn id="18" idx="3"/>
          </p:cNvCxnSpPr>
          <p:nvPr/>
        </p:nvCxnSpPr>
        <p:spPr>
          <a:xfrm flipV="1">
            <a:off x="3999380" y="4784365"/>
            <a:ext cx="883247" cy="14244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F0A378D4-0423-4895-A0DB-22D1ADC45BCB}"/>
              </a:ext>
            </a:extLst>
          </p:cNvPr>
          <p:cNvCxnSpPr>
            <a:cxnSpLocks/>
            <a:stCxn id="23" idx="2"/>
            <a:endCxn id="5" idx="1"/>
          </p:cNvCxnSpPr>
          <p:nvPr/>
        </p:nvCxnSpPr>
        <p:spPr>
          <a:xfrm rot="16200000" flipH="1">
            <a:off x="1095388" y="5938814"/>
            <a:ext cx="1326354" cy="2326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EAD6485F-D12C-4628-9789-7E3A0B0E698B}"/>
              </a:ext>
            </a:extLst>
          </p:cNvPr>
          <p:cNvSpPr/>
          <p:nvPr/>
        </p:nvSpPr>
        <p:spPr bwMode="auto">
          <a:xfrm>
            <a:off x="3183002" y="6557560"/>
            <a:ext cx="824400" cy="324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수신자 선택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B621996-05C7-4643-89FA-05D7F4AA7FC1}"/>
              </a:ext>
            </a:extLst>
          </p:cNvPr>
          <p:cNvCxnSpPr>
            <a:cxnSpLocks/>
            <a:stCxn id="5" idx="3"/>
            <a:endCxn id="45" idx="1"/>
          </p:cNvCxnSpPr>
          <p:nvPr/>
        </p:nvCxnSpPr>
        <p:spPr>
          <a:xfrm>
            <a:off x="2699274" y="6718300"/>
            <a:ext cx="483728" cy="1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BB4F7C7E-7285-411A-B165-60ADE55CFDA5}"/>
              </a:ext>
            </a:extLst>
          </p:cNvPr>
          <p:cNvSpPr/>
          <p:nvPr/>
        </p:nvSpPr>
        <p:spPr bwMode="auto">
          <a:xfrm>
            <a:off x="4663845" y="6562945"/>
            <a:ext cx="824400" cy="324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메시지 입력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D8E3EDE-F87E-44FA-BA25-35DEABCA6FE6}"/>
              </a:ext>
            </a:extLst>
          </p:cNvPr>
          <p:cNvCxnSpPr>
            <a:cxnSpLocks/>
            <a:stCxn id="45" idx="3"/>
            <a:endCxn id="53" idx="1"/>
          </p:cNvCxnSpPr>
          <p:nvPr/>
        </p:nvCxnSpPr>
        <p:spPr>
          <a:xfrm>
            <a:off x="4007402" y="6719560"/>
            <a:ext cx="656443" cy="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99FCC4CB-1773-4CB6-8615-DEFCB7424494}"/>
              </a:ext>
            </a:extLst>
          </p:cNvPr>
          <p:cNvSpPr/>
          <p:nvPr/>
        </p:nvSpPr>
        <p:spPr bwMode="auto">
          <a:xfrm>
            <a:off x="5992734" y="6562945"/>
            <a:ext cx="824400" cy="324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메시지발송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9320392-E928-444E-9F32-861A1282D97C}"/>
              </a:ext>
            </a:extLst>
          </p:cNvPr>
          <p:cNvCxnSpPr>
            <a:cxnSpLocks/>
            <a:stCxn id="53" idx="3"/>
            <a:endCxn id="60" idx="1"/>
          </p:cNvCxnSpPr>
          <p:nvPr/>
        </p:nvCxnSpPr>
        <p:spPr>
          <a:xfrm>
            <a:off x="5488245" y="6724945"/>
            <a:ext cx="50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96389A4A-C4FD-47EB-898F-32E69739323B}"/>
              </a:ext>
            </a:extLst>
          </p:cNvPr>
          <p:cNvCxnSpPr>
            <a:cxnSpLocks/>
            <a:stCxn id="60" idx="0"/>
            <a:endCxn id="6" idx="3"/>
          </p:cNvCxnSpPr>
          <p:nvPr/>
        </p:nvCxnSpPr>
        <p:spPr>
          <a:xfrm rot="5400000" flipH="1" flipV="1">
            <a:off x="5671077" y="5542296"/>
            <a:ext cx="1754506" cy="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38FA199-DA05-475F-99FD-0B1E87C98FEF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2799617" y="1972078"/>
            <a:ext cx="154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C41B1C4-B829-41B9-A934-50E11E4BA59C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3803565" y="1972078"/>
            <a:ext cx="153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73901CD3-7AAC-4FDD-9584-289BB9E559A7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 rot="16200000" flipH="1">
            <a:off x="1596342" y="1617811"/>
            <a:ext cx="400181" cy="3083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30E39085-484B-41FE-B422-03AC161F2B16}"/>
              </a:ext>
            </a:extLst>
          </p:cNvPr>
          <p:cNvCxnSpPr>
            <a:cxnSpLocks/>
            <a:stCxn id="44" idx="2"/>
            <a:endCxn id="6" idx="1"/>
          </p:cNvCxnSpPr>
          <p:nvPr/>
        </p:nvCxnSpPr>
        <p:spPr>
          <a:xfrm rot="5400000">
            <a:off x="6009624" y="2823783"/>
            <a:ext cx="2218958" cy="8547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E30DBE1-1D1E-46D7-A032-3FD66673418C}"/>
              </a:ext>
            </a:extLst>
          </p:cNvPr>
          <p:cNvSpPr/>
          <p:nvPr/>
        </p:nvSpPr>
        <p:spPr>
          <a:xfrm>
            <a:off x="5439496" y="1802475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알림 클릭 시 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목록보기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01424E21-B64F-407F-A11D-060B9B79C4FD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>
            <a:off x="4805727" y="1972078"/>
            <a:ext cx="63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3F322A4-164C-4226-BAF1-6CF8A8BF6AC7}"/>
              </a:ext>
            </a:extLst>
          </p:cNvPr>
          <p:cNvSpPr/>
          <p:nvPr/>
        </p:nvSpPr>
        <p:spPr>
          <a:xfrm>
            <a:off x="7121975" y="1802475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상세보기 클릭 시 읽음 표시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6D3C243-5AFD-467F-8AB6-1B5E1D4E97DD}"/>
              </a:ext>
            </a:extLst>
          </p:cNvPr>
          <p:cNvCxnSpPr>
            <a:cxnSpLocks/>
            <a:stCxn id="84" idx="3"/>
            <a:endCxn id="44" idx="1"/>
          </p:cNvCxnSpPr>
          <p:nvPr/>
        </p:nvCxnSpPr>
        <p:spPr>
          <a:xfrm>
            <a:off x="6288505" y="1972078"/>
            <a:ext cx="833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6568A11-A7AB-40C5-B793-37112854FAD5}"/>
              </a:ext>
            </a:extLst>
          </p:cNvPr>
          <p:cNvSpPr txBox="1"/>
          <p:nvPr/>
        </p:nvSpPr>
        <p:spPr>
          <a:xfrm>
            <a:off x="7566292" y="2203879"/>
            <a:ext cx="1199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2">
                    <a:lumMod val="50000"/>
                  </a:schemeClr>
                </a:solidFill>
                <a:latin typeface="+mn-ea"/>
              </a:rPr>
              <a:t>수신일시 업데이트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52886318-04B3-480F-A3A6-F7B88E23445D}"/>
              </a:ext>
            </a:extLst>
          </p:cNvPr>
          <p:cNvSpPr/>
          <p:nvPr/>
        </p:nvSpPr>
        <p:spPr bwMode="auto">
          <a:xfrm>
            <a:off x="7229333" y="6562945"/>
            <a:ext cx="824400" cy="324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발송 메시지 수신여부 확인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24DECEE7-8C72-48AD-B2D7-F1520477C869}"/>
              </a:ext>
            </a:extLst>
          </p:cNvPr>
          <p:cNvCxnSpPr>
            <a:cxnSpLocks/>
            <a:stCxn id="6" idx="4"/>
            <a:endCxn id="51" idx="0"/>
          </p:cNvCxnSpPr>
          <p:nvPr/>
        </p:nvCxnSpPr>
        <p:spPr>
          <a:xfrm>
            <a:off x="7023751" y="4584539"/>
            <a:ext cx="617782" cy="19784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0E139E4-BFAD-48A6-99E3-AA6C72A8CC5D}"/>
              </a:ext>
            </a:extLst>
          </p:cNvPr>
          <p:cNvCxnSpPr>
            <a:cxnSpLocks/>
            <a:stCxn id="60" idx="3"/>
            <a:endCxn id="51" idx="1"/>
          </p:cNvCxnSpPr>
          <p:nvPr/>
        </p:nvCxnSpPr>
        <p:spPr>
          <a:xfrm>
            <a:off x="6817134" y="6724945"/>
            <a:ext cx="412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AEDC96E8-4BA6-41B4-8FE4-0F74607590A8}"/>
              </a:ext>
            </a:extLst>
          </p:cNvPr>
          <p:cNvCxnSpPr>
            <a:cxnSpLocks/>
          </p:cNvCxnSpPr>
          <p:nvPr/>
        </p:nvCxnSpPr>
        <p:spPr>
          <a:xfrm>
            <a:off x="213804" y="5023313"/>
            <a:ext cx="102890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6" name="텍스트 개체 틀 18">
            <a:extLst>
              <a:ext uri="{FF2B5EF4-FFF2-40B4-BE49-F238E27FC236}">
                <a16:creationId xmlns:a16="http://schemas.microsoft.com/office/drawing/2014/main" id="{188FAB6F-E575-4BEC-B971-32C8B69E308F}"/>
              </a:ext>
            </a:extLst>
          </p:cNvPr>
          <p:cNvSpPr txBox="1">
            <a:spLocks/>
          </p:cNvSpPr>
          <p:nvPr/>
        </p:nvSpPr>
        <p:spPr>
          <a:xfrm>
            <a:off x="213804" y="3033020"/>
            <a:ext cx="849009" cy="198801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1008126" rtl="0" eaLnBrk="1" latinLnBrk="1" hangingPunct="1">
              <a:lnSpc>
                <a:spcPct val="90000"/>
              </a:lnSpc>
              <a:spcBef>
                <a:spcPts val="1103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56095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0158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4221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8284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2347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410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80473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4536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+mn-ea"/>
                <a:ea typeface="+mn-ea"/>
              </a:rPr>
              <a:t>시스템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영역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56A7E3-DD1B-4328-B968-68BFE9FE569D}"/>
              </a:ext>
            </a:extLst>
          </p:cNvPr>
          <p:cNvSpPr txBox="1"/>
          <p:nvPr/>
        </p:nvSpPr>
        <p:spPr>
          <a:xfrm>
            <a:off x="9763125" y="8572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변경 없음</a:t>
            </a:r>
          </a:p>
        </p:txBody>
      </p:sp>
    </p:spTree>
    <p:extLst>
      <p:ext uri="{BB962C8B-B14F-4D97-AF65-F5344CB8AC3E}">
        <p14:creationId xmlns:p14="http://schemas.microsoft.com/office/powerpoint/2010/main" val="641704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텍스트 개체 틀 16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감시업무시스템</a:t>
            </a:r>
          </a:p>
        </p:txBody>
      </p:sp>
      <p:sp>
        <p:nvSpPr>
          <p:cNvPr id="164" name="텍스트 개체 틀 16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시스템처리</a:t>
            </a:r>
            <a:r>
              <a:rPr lang="ko-KR" altLang="en-US" dirty="0">
                <a:latin typeface="+mn-ea"/>
                <a:ea typeface="+mn-ea"/>
              </a:rPr>
              <a:t> 영역</a:t>
            </a:r>
          </a:p>
        </p:txBody>
      </p:sp>
      <p:sp>
        <p:nvSpPr>
          <p:cNvPr id="58" name="텍스트 개체 틀 40">
            <a:extLst>
              <a:ext uri="{FF2B5EF4-FFF2-40B4-BE49-F238E27FC236}">
                <a16:creationId xmlns:a16="http://schemas.microsoft.com/office/drawing/2014/main" id="{9449DCBE-3667-4502-BFC1-BE7A78C56CF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6954" y="340438"/>
            <a:ext cx="2195454" cy="3151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감시업무시스템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0" name="텍스트 개체 틀 41">
            <a:extLst>
              <a:ext uri="{FF2B5EF4-FFF2-40B4-BE49-F238E27FC236}">
                <a16:creationId xmlns:a16="http://schemas.microsoft.com/office/drawing/2014/main" id="{A26FCEAD-2F1B-49D0-ABF6-B973FAA07C5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879047" y="339557"/>
            <a:ext cx="1190595" cy="3183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000" dirty="0">
                <a:latin typeface="+mn-ea"/>
              </a:rPr>
              <a:t>PD-SVLS-0701</a:t>
            </a:r>
            <a:endParaRPr lang="ko-KR" altLang="en-US" sz="1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1" name="텍스트 개체 틀 14">
            <a:extLst>
              <a:ext uri="{FF2B5EF4-FFF2-40B4-BE49-F238E27FC236}">
                <a16:creationId xmlns:a16="http://schemas.microsoft.com/office/drawing/2014/main" id="{6578754F-431A-41ED-AE49-53C42CA4F32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34605" y="340438"/>
            <a:ext cx="2871033" cy="3151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000" dirty="0">
                <a:latin typeface="+mn-ea"/>
              </a:rPr>
              <a:t>통합검색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8904EF-A9D2-4DE1-A095-C45BB476A568}"/>
              </a:ext>
            </a:extLst>
          </p:cNvPr>
          <p:cNvSpPr txBox="1"/>
          <p:nvPr/>
        </p:nvSpPr>
        <p:spPr>
          <a:xfrm>
            <a:off x="9763125" y="85725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</a:rPr>
              <a:t>차 신규</a:t>
            </a:r>
          </a:p>
        </p:txBody>
      </p:sp>
      <p:sp>
        <p:nvSpPr>
          <p:cNvPr id="55" name="순서도: 수행의 시작/종료 54">
            <a:extLst>
              <a:ext uri="{FF2B5EF4-FFF2-40B4-BE49-F238E27FC236}">
                <a16:creationId xmlns:a16="http://schemas.microsoft.com/office/drawing/2014/main" id="{70E24FF7-8A65-48FE-A6A4-A16F63C8ADF0}"/>
              </a:ext>
            </a:extLst>
          </p:cNvPr>
          <p:cNvSpPr/>
          <p:nvPr/>
        </p:nvSpPr>
        <p:spPr bwMode="auto">
          <a:xfrm>
            <a:off x="327186" y="1143307"/>
            <a:ext cx="1035343" cy="323268"/>
          </a:xfrm>
          <a:prstGeom prst="flowChartTerminator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감시업무시스템 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접속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098D360-5E56-4D9B-B894-204BB04C34A0}"/>
              </a:ext>
            </a:extLst>
          </p:cNvPr>
          <p:cNvSpPr/>
          <p:nvPr/>
        </p:nvSpPr>
        <p:spPr>
          <a:xfrm>
            <a:off x="1055278" y="1586432"/>
            <a:ext cx="1244413" cy="384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통합검색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F7BC8CF-8B50-4F46-B28D-42484E0FCF11}"/>
              </a:ext>
            </a:extLst>
          </p:cNvPr>
          <p:cNvSpPr/>
          <p:nvPr/>
        </p:nvSpPr>
        <p:spPr>
          <a:xfrm>
            <a:off x="5498067" y="1484407"/>
            <a:ext cx="736508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접수번호</a:t>
            </a:r>
          </a:p>
        </p:txBody>
      </p:sp>
      <p:cxnSp>
        <p:nvCxnSpPr>
          <p:cNvPr id="69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55" idx="2"/>
            <a:endCxn id="66" idx="1"/>
          </p:cNvCxnSpPr>
          <p:nvPr/>
        </p:nvCxnSpPr>
        <p:spPr bwMode="auto">
          <a:xfrm rot="16200000" flipH="1">
            <a:off x="793905" y="1517528"/>
            <a:ext cx="312327" cy="210420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6420538" y="1484407"/>
            <a:ext cx="415878" cy="369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URL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F7BC8CF-8B50-4F46-B28D-42484E0FCF11}"/>
              </a:ext>
            </a:extLst>
          </p:cNvPr>
          <p:cNvSpPr/>
          <p:nvPr/>
        </p:nvSpPr>
        <p:spPr>
          <a:xfrm>
            <a:off x="9166516" y="1488781"/>
            <a:ext cx="1193218" cy="365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신고인정보</a:t>
            </a:r>
            <a:endParaRPr kumimoji="1" lang="en-US" altLang="ko-KR" sz="80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성명</a:t>
            </a:r>
            <a:r>
              <a:rPr kumimoji="1" lang="en-US" altLang="ko-KR" sz="800">
                <a:solidFill>
                  <a:srgbClr val="000000"/>
                </a:solidFill>
                <a:latin typeface="+mn-ea"/>
              </a:rPr>
              <a:t>, CI, </a:t>
            </a: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전화번호</a:t>
            </a:r>
            <a:r>
              <a:rPr kumimoji="1" lang="en-US" altLang="ko-KR" sz="800">
                <a:solidFill>
                  <a:srgbClr val="000000"/>
                </a:solidFill>
                <a:latin typeface="+mn-ea"/>
              </a:rPr>
              <a:t>)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F7BC8CF-8B50-4F46-B28D-42484E0FCF11}"/>
              </a:ext>
            </a:extLst>
          </p:cNvPr>
          <p:cNvSpPr/>
          <p:nvPr/>
        </p:nvSpPr>
        <p:spPr>
          <a:xfrm>
            <a:off x="7426624" y="2869146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통합검색 컨텐츠 수집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매 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분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)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78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67" idx="2"/>
            <a:endCxn id="77" idx="0"/>
          </p:cNvCxnSpPr>
          <p:nvPr/>
        </p:nvCxnSpPr>
        <p:spPr bwMode="auto">
          <a:xfrm rot="16200000" flipH="1">
            <a:off x="6453078" y="1273392"/>
            <a:ext cx="1008997" cy="218251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72" idx="2"/>
            <a:endCxn id="77" idx="0"/>
          </p:cNvCxnSpPr>
          <p:nvPr/>
        </p:nvCxnSpPr>
        <p:spPr bwMode="auto">
          <a:xfrm rot="5400000">
            <a:off x="8398363" y="1504383"/>
            <a:ext cx="1015231" cy="171429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71" idx="2"/>
            <a:endCxn id="77" idx="0"/>
          </p:cNvCxnSpPr>
          <p:nvPr/>
        </p:nvCxnSpPr>
        <p:spPr bwMode="auto">
          <a:xfrm rot="16200000" flipH="1">
            <a:off x="6831040" y="1651354"/>
            <a:ext cx="1015229" cy="142035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원통 105">
            <a:extLst>
              <a:ext uri="{FF2B5EF4-FFF2-40B4-BE49-F238E27FC236}">
                <a16:creationId xmlns:a16="http://schemas.microsoft.com/office/drawing/2014/main" id="{95826D79-64B4-4C64-834C-C6F230C10349}"/>
              </a:ext>
            </a:extLst>
          </p:cNvPr>
          <p:cNvSpPr/>
          <p:nvPr/>
        </p:nvSpPr>
        <p:spPr bwMode="auto">
          <a:xfrm>
            <a:off x="7374236" y="3821232"/>
            <a:ext cx="1349188" cy="624928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통합검색 컨텐츠 적재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6722623-8C72-4057-8E98-00A80C768593}"/>
              </a:ext>
            </a:extLst>
          </p:cNvPr>
          <p:cNvCxnSpPr>
            <a:cxnSpLocks/>
            <a:stCxn id="77" idx="2"/>
            <a:endCxn id="81" idx="1"/>
          </p:cNvCxnSpPr>
          <p:nvPr/>
        </p:nvCxnSpPr>
        <p:spPr bwMode="auto">
          <a:xfrm flipH="1">
            <a:off x="8048830" y="3244888"/>
            <a:ext cx="1" cy="57634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66" idx="3"/>
            <a:endCxn id="81" idx="2"/>
          </p:cNvCxnSpPr>
          <p:nvPr/>
        </p:nvCxnSpPr>
        <p:spPr bwMode="auto">
          <a:xfrm>
            <a:off x="2299691" y="1778902"/>
            <a:ext cx="5074545" cy="235479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F7BC8CF-8B50-4F46-B28D-42484E0FCF11}"/>
              </a:ext>
            </a:extLst>
          </p:cNvPr>
          <p:cNvSpPr/>
          <p:nvPr/>
        </p:nvSpPr>
        <p:spPr>
          <a:xfrm>
            <a:off x="1057429" y="2311796"/>
            <a:ext cx="1244413" cy="350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업무별 </a:t>
            </a: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접수번호 조회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F7BC8CF-8B50-4F46-B28D-42484E0FCF11}"/>
              </a:ext>
            </a:extLst>
          </p:cNvPr>
          <p:cNvSpPr/>
          <p:nvPr/>
        </p:nvSpPr>
        <p:spPr>
          <a:xfrm>
            <a:off x="1057429" y="4145524"/>
            <a:ext cx="1244413" cy="562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업무별 </a:t>
            </a:r>
            <a:r>
              <a:rPr kumimoji="1" lang="en-US" altLang="ko-KR" sz="800">
                <a:solidFill>
                  <a:srgbClr val="000000"/>
                </a:solidFill>
                <a:latin typeface="+mn-ea"/>
              </a:rPr>
              <a:t>URL</a:t>
            </a: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 조회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F7BC8CF-8B50-4F46-B28D-42484E0FCF11}"/>
              </a:ext>
            </a:extLst>
          </p:cNvPr>
          <p:cNvSpPr/>
          <p:nvPr/>
        </p:nvSpPr>
        <p:spPr>
          <a:xfrm>
            <a:off x="1057429" y="5394840"/>
            <a:ext cx="1244413" cy="470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업무별 </a:t>
            </a: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계좌번호 조회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F7BC8CF-8B50-4F46-B28D-42484E0FCF11}"/>
              </a:ext>
            </a:extLst>
          </p:cNvPr>
          <p:cNvSpPr/>
          <p:nvPr/>
        </p:nvSpPr>
        <p:spPr>
          <a:xfrm>
            <a:off x="1060347" y="6271976"/>
            <a:ext cx="1244413" cy="633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업무별 </a:t>
            </a:r>
            <a:r>
              <a:rPr kumimoji="1" lang="ko-KR" altLang="en-US" sz="800" err="1">
                <a:solidFill>
                  <a:srgbClr val="000000"/>
                </a:solidFill>
                <a:latin typeface="+mn-ea"/>
              </a:rPr>
              <a:t>신고인정보</a:t>
            </a: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 조회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8381391" y="1484403"/>
            <a:ext cx="650781" cy="369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계좌번호</a:t>
            </a:r>
          </a:p>
        </p:txBody>
      </p:sp>
      <p:cxnSp>
        <p:nvCxnSpPr>
          <p:cNvPr id="92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91" idx="2"/>
            <a:endCxn id="77" idx="0"/>
          </p:cNvCxnSpPr>
          <p:nvPr/>
        </p:nvCxnSpPr>
        <p:spPr bwMode="auto">
          <a:xfrm rot="5400000">
            <a:off x="7870191" y="2032554"/>
            <a:ext cx="1015233" cy="65795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098D360-5E56-4D9B-B894-204BB04C34A0}"/>
              </a:ext>
            </a:extLst>
          </p:cNvPr>
          <p:cNvSpPr/>
          <p:nvPr/>
        </p:nvSpPr>
        <p:spPr>
          <a:xfrm>
            <a:off x="3143124" y="2361070"/>
            <a:ext cx="1244413" cy="269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신고내역 조회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098D360-5E56-4D9B-B894-204BB04C34A0}"/>
              </a:ext>
            </a:extLst>
          </p:cNvPr>
          <p:cNvSpPr/>
          <p:nvPr/>
        </p:nvSpPr>
        <p:spPr>
          <a:xfrm>
            <a:off x="3143123" y="2685006"/>
            <a:ext cx="1244413" cy="269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심의관리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098D360-5E56-4D9B-B894-204BB04C34A0}"/>
              </a:ext>
            </a:extLst>
          </p:cNvPr>
          <p:cNvSpPr/>
          <p:nvPr/>
        </p:nvSpPr>
        <p:spPr>
          <a:xfrm>
            <a:off x="3143123" y="3010549"/>
            <a:ext cx="1244413" cy="269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포상관리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098D360-5E56-4D9B-B894-204BB04C34A0}"/>
              </a:ext>
            </a:extLst>
          </p:cNvPr>
          <p:cNvSpPr/>
          <p:nvPr/>
        </p:nvSpPr>
        <p:spPr>
          <a:xfrm>
            <a:off x="3143118" y="3540004"/>
            <a:ext cx="1244413" cy="269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신고내역 조회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098D360-5E56-4D9B-B894-204BB04C34A0}"/>
              </a:ext>
            </a:extLst>
          </p:cNvPr>
          <p:cNvSpPr/>
          <p:nvPr/>
        </p:nvSpPr>
        <p:spPr>
          <a:xfrm>
            <a:off x="3143118" y="3868612"/>
            <a:ext cx="1244413" cy="269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대표사이트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관리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098D360-5E56-4D9B-B894-204BB04C34A0}"/>
              </a:ext>
            </a:extLst>
          </p:cNvPr>
          <p:cNvSpPr/>
          <p:nvPr/>
        </p:nvSpPr>
        <p:spPr>
          <a:xfrm>
            <a:off x="3143118" y="4228015"/>
            <a:ext cx="1244413" cy="269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BANK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URL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관리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098D360-5E56-4D9B-B894-204BB04C34A0}"/>
              </a:ext>
            </a:extLst>
          </p:cNvPr>
          <p:cNvSpPr/>
          <p:nvPr/>
        </p:nvSpPr>
        <p:spPr>
          <a:xfrm>
            <a:off x="3143118" y="4562227"/>
            <a:ext cx="1244413" cy="269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수집모니터링 관리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098D360-5E56-4D9B-B894-204BB04C34A0}"/>
              </a:ext>
            </a:extLst>
          </p:cNvPr>
          <p:cNvSpPr/>
          <p:nvPr/>
        </p:nvSpPr>
        <p:spPr>
          <a:xfrm>
            <a:off x="3143122" y="4894892"/>
            <a:ext cx="1244413" cy="269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차단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URL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관리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098D360-5E56-4D9B-B894-204BB04C34A0}"/>
              </a:ext>
            </a:extLst>
          </p:cNvPr>
          <p:cNvSpPr/>
          <p:nvPr/>
        </p:nvSpPr>
        <p:spPr>
          <a:xfrm>
            <a:off x="3143118" y="5344285"/>
            <a:ext cx="1244413" cy="269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신고내역 조회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098D360-5E56-4D9B-B894-204BB04C34A0}"/>
              </a:ext>
            </a:extLst>
          </p:cNvPr>
          <p:cNvSpPr/>
          <p:nvPr/>
        </p:nvSpPr>
        <p:spPr>
          <a:xfrm>
            <a:off x="3143121" y="5678242"/>
            <a:ext cx="1244413" cy="269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계좌번호 조회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098D360-5E56-4D9B-B894-204BB04C34A0}"/>
              </a:ext>
            </a:extLst>
          </p:cNvPr>
          <p:cNvSpPr/>
          <p:nvPr/>
        </p:nvSpPr>
        <p:spPr>
          <a:xfrm>
            <a:off x="3143118" y="6083400"/>
            <a:ext cx="1244413" cy="269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신고내역 조회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098D360-5E56-4D9B-B894-204BB04C34A0}"/>
              </a:ext>
            </a:extLst>
          </p:cNvPr>
          <p:cNvSpPr/>
          <p:nvPr/>
        </p:nvSpPr>
        <p:spPr>
          <a:xfrm>
            <a:off x="3143118" y="6422254"/>
            <a:ext cx="1244413" cy="269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심의관리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19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86" idx="3"/>
            <a:endCxn id="93" idx="1"/>
          </p:cNvCxnSpPr>
          <p:nvPr/>
        </p:nvCxnSpPr>
        <p:spPr bwMode="auto">
          <a:xfrm>
            <a:off x="2301842" y="2487264"/>
            <a:ext cx="841282" cy="867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86" idx="3"/>
            <a:endCxn id="94" idx="1"/>
          </p:cNvCxnSpPr>
          <p:nvPr/>
        </p:nvCxnSpPr>
        <p:spPr bwMode="auto">
          <a:xfrm>
            <a:off x="2301842" y="2487264"/>
            <a:ext cx="841281" cy="33261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86" idx="3"/>
            <a:endCxn id="95" idx="1"/>
          </p:cNvCxnSpPr>
          <p:nvPr/>
        </p:nvCxnSpPr>
        <p:spPr bwMode="auto">
          <a:xfrm>
            <a:off x="2301842" y="2487264"/>
            <a:ext cx="841281" cy="65815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87" idx="3"/>
            <a:endCxn id="96" idx="1"/>
          </p:cNvCxnSpPr>
          <p:nvPr/>
        </p:nvCxnSpPr>
        <p:spPr bwMode="auto">
          <a:xfrm flipV="1">
            <a:off x="2301842" y="3674872"/>
            <a:ext cx="841276" cy="75186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87" idx="3"/>
            <a:endCxn id="97" idx="1"/>
          </p:cNvCxnSpPr>
          <p:nvPr/>
        </p:nvCxnSpPr>
        <p:spPr bwMode="auto">
          <a:xfrm flipV="1">
            <a:off x="2301842" y="4003480"/>
            <a:ext cx="841276" cy="42325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87" idx="3"/>
            <a:endCxn id="98" idx="1"/>
          </p:cNvCxnSpPr>
          <p:nvPr/>
        </p:nvCxnSpPr>
        <p:spPr bwMode="auto">
          <a:xfrm flipV="1">
            <a:off x="2301842" y="4362883"/>
            <a:ext cx="841276" cy="6385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87" idx="3"/>
            <a:endCxn id="99" idx="1"/>
          </p:cNvCxnSpPr>
          <p:nvPr/>
        </p:nvCxnSpPr>
        <p:spPr bwMode="auto">
          <a:xfrm>
            <a:off x="2301842" y="4426733"/>
            <a:ext cx="841276" cy="27036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87" idx="3"/>
            <a:endCxn id="100" idx="1"/>
          </p:cNvCxnSpPr>
          <p:nvPr/>
        </p:nvCxnSpPr>
        <p:spPr bwMode="auto">
          <a:xfrm>
            <a:off x="2301842" y="4426733"/>
            <a:ext cx="841280" cy="60302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88" idx="3"/>
            <a:endCxn id="104" idx="1"/>
          </p:cNvCxnSpPr>
          <p:nvPr/>
        </p:nvCxnSpPr>
        <p:spPr bwMode="auto">
          <a:xfrm flipV="1">
            <a:off x="2301842" y="5479153"/>
            <a:ext cx="841276" cy="15073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88" idx="3"/>
            <a:endCxn id="115" idx="1"/>
          </p:cNvCxnSpPr>
          <p:nvPr/>
        </p:nvCxnSpPr>
        <p:spPr bwMode="auto">
          <a:xfrm>
            <a:off x="2301842" y="5629886"/>
            <a:ext cx="841279" cy="18322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90" idx="3"/>
            <a:endCxn id="116" idx="1"/>
          </p:cNvCxnSpPr>
          <p:nvPr/>
        </p:nvCxnSpPr>
        <p:spPr bwMode="auto">
          <a:xfrm flipV="1">
            <a:off x="2304760" y="6218268"/>
            <a:ext cx="838358" cy="37058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90" idx="3"/>
            <a:endCxn id="118" idx="1"/>
          </p:cNvCxnSpPr>
          <p:nvPr/>
        </p:nvCxnSpPr>
        <p:spPr bwMode="auto">
          <a:xfrm flipV="1">
            <a:off x="2304760" y="6557122"/>
            <a:ext cx="838358" cy="3173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66" idx="2"/>
            <a:endCxn id="86" idx="0"/>
          </p:cNvCxnSpPr>
          <p:nvPr/>
        </p:nvCxnSpPr>
        <p:spPr bwMode="auto">
          <a:xfrm>
            <a:off x="1677485" y="1971371"/>
            <a:ext cx="2151" cy="340425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D098D360-5E56-4D9B-B894-204BB04C34A0}"/>
              </a:ext>
            </a:extLst>
          </p:cNvPr>
          <p:cNvSpPr/>
          <p:nvPr/>
        </p:nvSpPr>
        <p:spPr>
          <a:xfrm>
            <a:off x="3143119" y="6761108"/>
            <a:ext cx="1244413" cy="269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포상관리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41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90" idx="3"/>
            <a:endCxn id="140" idx="1"/>
          </p:cNvCxnSpPr>
          <p:nvPr/>
        </p:nvCxnSpPr>
        <p:spPr bwMode="auto">
          <a:xfrm>
            <a:off x="2304760" y="6588853"/>
            <a:ext cx="838359" cy="30712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6960488" y="1468676"/>
            <a:ext cx="650781" cy="396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사이트명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7729919" y="1473081"/>
            <a:ext cx="536937" cy="396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주소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48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146" idx="2"/>
            <a:endCxn id="77" idx="0"/>
          </p:cNvCxnSpPr>
          <p:nvPr/>
        </p:nvCxnSpPr>
        <p:spPr bwMode="auto">
          <a:xfrm rot="16200000" flipH="1">
            <a:off x="7523760" y="2344074"/>
            <a:ext cx="999699" cy="5044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145" idx="2"/>
            <a:endCxn id="77" idx="0"/>
          </p:cNvCxnSpPr>
          <p:nvPr/>
        </p:nvCxnSpPr>
        <p:spPr bwMode="auto">
          <a:xfrm rot="16200000" flipH="1">
            <a:off x="7165303" y="1985618"/>
            <a:ext cx="1004104" cy="76295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1F7BC8CF-8B50-4F46-B28D-42484E0FCF11}"/>
              </a:ext>
            </a:extLst>
          </p:cNvPr>
          <p:cNvSpPr/>
          <p:nvPr/>
        </p:nvSpPr>
        <p:spPr>
          <a:xfrm>
            <a:off x="1052684" y="2764332"/>
            <a:ext cx="1244413" cy="350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업무별 사이트명 조회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1F7BC8CF-8B50-4F46-B28D-42484E0FCF11}"/>
              </a:ext>
            </a:extLst>
          </p:cNvPr>
          <p:cNvSpPr/>
          <p:nvPr/>
        </p:nvSpPr>
        <p:spPr>
          <a:xfrm>
            <a:off x="1052684" y="3217169"/>
            <a:ext cx="1244413" cy="350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업무별 주소조회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53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151" idx="3"/>
            <a:endCxn id="94" idx="1"/>
          </p:cNvCxnSpPr>
          <p:nvPr/>
        </p:nvCxnSpPr>
        <p:spPr bwMode="auto">
          <a:xfrm flipV="1">
            <a:off x="2297097" y="2819874"/>
            <a:ext cx="846026" cy="11992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152" idx="3"/>
            <a:endCxn id="94" idx="1"/>
          </p:cNvCxnSpPr>
          <p:nvPr/>
        </p:nvCxnSpPr>
        <p:spPr bwMode="auto">
          <a:xfrm flipV="1">
            <a:off x="2297097" y="2819874"/>
            <a:ext cx="846026" cy="57276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0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038629"/>
              </p:ext>
            </p:extLst>
          </p:nvPr>
        </p:nvGraphicFramePr>
        <p:xfrm>
          <a:off x="464398" y="621682"/>
          <a:ext cx="9744829" cy="6522771"/>
        </p:xfrm>
        <a:graphic>
          <a:graphicData uri="http://schemas.openxmlformats.org/drawingml/2006/table">
            <a:tbl>
              <a:tblPr/>
              <a:tblGrid>
                <a:gridCol w="650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6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9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4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2641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 정 이 력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417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3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문서명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프로세스다이어그램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417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 경 내 용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검토자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1.0 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2024.01.09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최초작성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장준근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812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0812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04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835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텍스트 개체 틀 40">
            <a:extLst>
              <a:ext uri="{FF2B5EF4-FFF2-40B4-BE49-F238E27FC236}">
                <a16:creationId xmlns:a16="http://schemas.microsoft.com/office/drawing/2014/main" id="{9449DCBE-3667-4502-BFC1-BE7A78C56CF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6954" y="340438"/>
            <a:ext cx="2195454" cy="315152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감시업무시스템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23" name="텍스트 개체 틀 41">
            <a:extLst>
              <a:ext uri="{FF2B5EF4-FFF2-40B4-BE49-F238E27FC236}">
                <a16:creationId xmlns:a16="http://schemas.microsoft.com/office/drawing/2014/main" id="{A26FCEAD-2F1B-49D0-ABF6-B973FAA07C5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879047" y="339557"/>
            <a:ext cx="1190595" cy="3183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000">
                <a:latin typeface="+mn-ea"/>
              </a:rPr>
              <a:t>PD-SVLS-0702</a:t>
            </a:r>
            <a:endParaRPr lang="ko-KR" altLang="en-US" sz="1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4" name="텍스트 개체 틀 14">
            <a:extLst>
              <a:ext uri="{FF2B5EF4-FFF2-40B4-BE49-F238E27FC236}">
                <a16:creationId xmlns:a16="http://schemas.microsoft.com/office/drawing/2014/main" id="{6578754F-431A-41ED-AE49-53C42CA4F32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34605" y="340438"/>
            <a:ext cx="2871033" cy="3151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000" dirty="0" err="1">
                <a:latin typeface="+mn-ea"/>
              </a:rPr>
              <a:t>마이페이지</a:t>
            </a:r>
            <a:r>
              <a:rPr lang="ko-KR" altLang="en-US" sz="1000" dirty="0">
                <a:latin typeface="+mn-ea"/>
              </a:rPr>
              <a:t> 기능 개선 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 err="1">
                <a:latin typeface="+mn-ea"/>
              </a:rPr>
              <a:t>사이트사건</a:t>
            </a:r>
            <a:r>
              <a:rPr lang="en-US" altLang="ko-KR" sz="1000" dirty="0">
                <a:latin typeface="+mn-ea"/>
              </a:rPr>
              <a:t>)</a:t>
            </a:r>
            <a:r>
              <a:rPr lang="ko-KR" altLang="en-US" sz="1000" dirty="0">
                <a:latin typeface="+mn-ea"/>
              </a:rPr>
              <a:t>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D59746B-021A-4642-8590-31C73220E821}"/>
              </a:ext>
            </a:extLst>
          </p:cNvPr>
          <p:cNvSpPr txBox="1"/>
          <p:nvPr/>
        </p:nvSpPr>
        <p:spPr>
          <a:xfrm>
            <a:off x="9763125" y="85725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latin typeface="+mn-ea"/>
              </a:rPr>
              <a:t>3</a:t>
            </a:r>
            <a:r>
              <a:rPr lang="ko-KR" altLang="en-US" sz="1200" b="1" dirty="0">
                <a:solidFill>
                  <a:schemeClr val="accent1"/>
                </a:solidFill>
                <a:latin typeface="+mn-ea"/>
              </a:rPr>
              <a:t>차 변경</a:t>
            </a:r>
          </a:p>
        </p:txBody>
      </p:sp>
      <p:sp>
        <p:nvSpPr>
          <p:cNvPr id="107" name="순서도: 수행의 시작/종료 106">
            <a:extLst>
              <a:ext uri="{FF2B5EF4-FFF2-40B4-BE49-F238E27FC236}">
                <a16:creationId xmlns:a16="http://schemas.microsoft.com/office/drawing/2014/main" id="{70E24FF7-8A65-48FE-A6A4-A16F63C8ADF0}"/>
              </a:ext>
            </a:extLst>
          </p:cNvPr>
          <p:cNvSpPr/>
          <p:nvPr/>
        </p:nvSpPr>
        <p:spPr bwMode="auto">
          <a:xfrm>
            <a:off x="327186" y="971936"/>
            <a:ext cx="1035343" cy="323268"/>
          </a:xfrm>
          <a:prstGeom prst="flowChartTerminator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감시업무시스템 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접속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098D360-5E56-4D9B-B894-204BB04C34A0}"/>
              </a:ext>
            </a:extLst>
          </p:cNvPr>
          <p:cNvSpPr/>
          <p:nvPr/>
        </p:nvSpPr>
        <p:spPr>
          <a:xfrm>
            <a:off x="1055278" y="1477332"/>
            <a:ext cx="1244413" cy="494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마이페이지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나의 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사건현황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사이트 사건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0247470B-A1CA-4DEB-AF8A-14ABB2D668D4}"/>
              </a:ext>
            </a:extLst>
          </p:cNvPr>
          <p:cNvCxnSpPr>
            <a:cxnSpLocks/>
            <a:stCxn id="110" idx="2"/>
            <a:endCxn id="112" idx="0"/>
          </p:cNvCxnSpPr>
          <p:nvPr/>
        </p:nvCxnSpPr>
        <p:spPr bwMode="auto">
          <a:xfrm flipH="1">
            <a:off x="1677484" y="1971371"/>
            <a:ext cx="1" cy="14475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F7BC8CF-8B50-4F46-B28D-42484E0FCF11}"/>
              </a:ext>
            </a:extLst>
          </p:cNvPr>
          <p:cNvSpPr/>
          <p:nvPr/>
        </p:nvSpPr>
        <p:spPr>
          <a:xfrm>
            <a:off x="1055277" y="2116123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보유사건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전체 조회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BDEF58D-494E-48C1-8A3D-F3944C922507}"/>
              </a:ext>
            </a:extLst>
          </p:cNvPr>
          <p:cNvSpPr/>
          <p:nvPr/>
        </p:nvSpPr>
        <p:spPr>
          <a:xfrm>
            <a:off x="1055277" y="2653614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신고 접수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50039B6-898E-4B43-BFFD-ADA95CCB4ABB}"/>
              </a:ext>
            </a:extLst>
          </p:cNvPr>
          <p:cNvSpPr/>
          <p:nvPr/>
        </p:nvSpPr>
        <p:spPr>
          <a:xfrm>
            <a:off x="1055277" y="3191797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방심위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심의신청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1055277" y="3718042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방심위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심의현황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20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107" idx="2"/>
            <a:endCxn id="110" idx="1"/>
          </p:cNvCxnSpPr>
          <p:nvPr/>
        </p:nvCxnSpPr>
        <p:spPr bwMode="auto">
          <a:xfrm rot="16200000" flipH="1">
            <a:off x="735494" y="1404568"/>
            <a:ext cx="429148" cy="210420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06722623-8C72-4057-8E98-00A80C768593}"/>
              </a:ext>
            </a:extLst>
          </p:cNvPr>
          <p:cNvCxnSpPr>
            <a:cxnSpLocks/>
            <a:stCxn id="112" idx="2"/>
          </p:cNvCxnSpPr>
          <p:nvPr/>
        </p:nvCxnSpPr>
        <p:spPr bwMode="auto">
          <a:xfrm flipH="1">
            <a:off x="1672217" y="2491865"/>
            <a:ext cx="5267" cy="179597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6B017E9D-FAB6-4CCC-9333-3E51414F029E}"/>
              </a:ext>
            </a:extLst>
          </p:cNvPr>
          <p:cNvCxnSpPr>
            <a:cxnSpLocks/>
            <a:stCxn id="113" idx="2"/>
            <a:endCxn id="115" idx="0"/>
          </p:cNvCxnSpPr>
          <p:nvPr/>
        </p:nvCxnSpPr>
        <p:spPr bwMode="auto">
          <a:xfrm>
            <a:off x="1677484" y="3029356"/>
            <a:ext cx="0" cy="16244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CB306468-1C95-49EC-8616-A4A1D8C9A555}"/>
              </a:ext>
            </a:extLst>
          </p:cNvPr>
          <p:cNvCxnSpPr>
            <a:cxnSpLocks/>
            <a:stCxn id="115" idx="2"/>
            <a:endCxn id="116" idx="0"/>
          </p:cNvCxnSpPr>
          <p:nvPr/>
        </p:nvCxnSpPr>
        <p:spPr bwMode="auto">
          <a:xfrm>
            <a:off x="1677484" y="3567539"/>
            <a:ext cx="0" cy="150503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574C9F8-DB75-4436-99E6-8235F7C398E4}"/>
              </a:ext>
            </a:extLst>
          </p:cNvPr>
          <p:cNvSpPr/>
          <p:nvPr/>
        </p:nvSpPr>
        <p:spPr>
          <a:xfrm>
            <a:off x="1055276" y="4828207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포상관리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2517348" y="2116123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신고내역 상세 조회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2517348" y="2666916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신고내역 상세 조회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3979417" y="2666916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접수 취소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자체감시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)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7538020" y="960674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사이트 중복 검사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및 조회</a:t>
            </a:r>
            <a:endParaRPr kumimoji="1" lang="ko-KR" altLang="en-US" sz="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7533260" y="1433898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일괄 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신고분야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관리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신고분야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)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6115877" y="1431149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사이트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로그인정보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관리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6121207" y="1910300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채증정보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관리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8981567" y="1431149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신고사건 처리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처리현황 및 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SMS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발송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)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8365624" y="3222494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방심위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심의신청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5441486" y="3222494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방심위정보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관리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방심위위반내용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, 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방심위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주제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)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3979417" y="3736576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방심위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심의현황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조회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6903555" y="3222494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방심위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API 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연계 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URL 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중복검사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5437753" y="4833169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포상금 심의대상 관리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6903555" y="4828207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포상금 지급대상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SMS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발송</a:t>
            </a: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D574C9F8-DB75-4436-99E6-8235F7C398E4}"/>
              </a:ext>
            </a:extLst>
          </p:cNvPr>
          <p:cNvSpPr/>
          <p:nvPr/>
        </p:nvSpPr>
        <p:spPr>
          <a:xfrm>
            <a:off x="1055276" y="5347510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포상금지급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관리</a:t>
            </a:r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E973B969-D275-4EA7-B88B-7D800CB7FB79}"/>
              </a:ext>
            </a:extLst>
          </p:cNvPr>
          <p:cNvCxnSpPr>
            <a:cxnSpLocks/>
            <a:stCxn id="127" idx="2"/>
            <a:endCxn id="151" idx="0"/>
          </p:cNvCxnSpPr>
          <p:nvPr/>
        </p:nvCxnSpPr>
        <p:spPr bwMode="auto">
          <a:xfrm>
            <a:off x="1677483" y="5203949"/>
            <a:ext cx="0" cy="14356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3980465" y="5314216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포상금지급신청서 조회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5437752" y="5317820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포상금지급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관리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처리상태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, 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처리일자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)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6903555" y="5314216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포상금 지급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SMS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발송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2517349" y="3222494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신고내역 상세 조회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2517349" y="3722216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신고내역 상세 조회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2517348" y="4824245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신고내역 상세 조회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2517348" y="5329662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신고내역 상세 조회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3979417" y="4833169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포상금 지급대상 관리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지급요건충족여부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)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6115877" y="961692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사이트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URL 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접속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8989310" y="960674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채증정보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조회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통합문서뷰어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)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7535413" y="1917437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포상금지급요건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관리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6038849" y="885825"/>
            <a:ext cx="4286251" cy="152737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4667832" y="885825"/>
            <a:ext cx="1244413" cy="39359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공통기능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5441486" y="2659617"/>
            <a:ext cx="1244413" cy="39359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공통기능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3979417" y="3222494"/>
            <a:ext cx="1244413" cy="39359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공통기능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5437752" y="3764690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방심위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재 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심의신청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D574C9F8-DB75-4436-99E6-8235F7C398E4}"/>
              </a:ext>
            </a:extLst>
          </p:cNvPr>
          <p:cNvSpPr/>
          <p:nvPr/>
        </p:nvSpPr>
        <p:spPr>
          <a:xfrm>
            <a:off x="1055276" y="5869480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문자 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미발송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사건</a:t>
            </a: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3980465" y="5836186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문자 메시지 삭제</a:t>
            </a: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5437752" y="5839790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문자 메시지 보내기</a:t>
            </a: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2517348" y="5851632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신고내역 상세 조회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E973B969-D275-4EA7-B88B-7D800CB7FB79}"/>
              </a:ext>
            </a:extLst>
          </p:cNvPr>
          <p:cNvCxnSpPr>
            <a:cxnSpLocks/>
            <a:stCxn id="151" idx="2"/>
            <a:endCxn id="169" idx="0"/>
          </p:cNvCxnSpPr>
          <p:nvPr/>
        </p:nvCxnSpPr>
        <p:spPr bwMode="auto">
          <a:xfrm>
            <a:off x="1677483" y="5723252"/>
            <a:ext cx="0" cy="14622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F7BC8CF-8B50-4F46-B28D-42484E0FCF11}"/>
              </a:ext>
            </a:extLst>
          </p:cNvPr>
          <p:cNvSpPr/>
          <p:nvPr/>
        </p:nvSpPr>
        <p:spPr>
          <a:xfrm>
            <a:off x="3979417" y="2116123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접수취소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사건 조회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6896087" y="3764690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방심위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API 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연계 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URL 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중복검사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1055277" y="4281747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처리 결과보고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3979417" y="4300281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사감위 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심의현황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조회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2517349" y="4285921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신고내역 상세 조회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5437752" y="4328395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방심위 심의현황 조회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6884505" y="4328395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처리결과 보고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06722623-8C72-4057-8E98-00A80C768593}"/>
              </a:ext>
            </a:extLst>
          </p:cNvPr>
          <p:cNvCxnSpPr>
            <a:cxnSpLocks/>
            <a:stCxn id="116" idx="2"/>
            <a:endCxn id="176" idx="0"/>
          </p:cNvCxnSpPr>
          <p:nvPr/>
        </p:nvCxnSpPr>
        <p:spPr bwMode="auto">
          <a:xfrm>
            <a:off x="1677484" y="4093784"/>
            <a:ext cx="0" cy="187963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06722623-8C72-4057-8E98-00A80C768593}"/>
              </a:ext>
            </a:extLst>
          </p:cNvPr>
          <p:cNvCxnSpPr>
            <a:cxnSpLocks/>
            <a:stCxn id="176" idx="2"/>
            <a:endCxn id="127" idx="0"/>
          </p:cNvCxnSpPr>
          <p:nvPr/>
        </p:nvCxnSpPr>
        <p:spPr bwMode="auto">
          <a:xfrm flipH="1">
            <a:off x="1677483" y="4657489"/>
            <a:ext cx="1" cy="17071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8359360" y="4828207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오프라인</a:t>
            </a:r>
            <a:endParaRPr kumimoji="1" lang="en-US" altLang="ko-KR" sz="80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포상지급신청서 접수</a:t>
            </a:r>
            <a:endParaRPr kumimoji="1" lang="en-US" altLang="ko-KR" sz="80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7389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PD-SVLS-0703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마이페이지</a:t>
            </a:r>
            <a:r>
              <a:rPr lang="ko-KR" altLang="en-US" dirty="0">
                <a:latin typeface="+mn-ea"/>
                <a:ea typeface="+mn-ea"/>
              </a:rPr>
              <a:t> 기능 개선 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 err="1">
                <a:latin typeface="+mn-ea"/>
                <a:ea typeface="+mn-ea"/>
              </a:rPr>
              <a:t>현장사건</a:t>
            </a:r>
            <a:r>
              <a:rPr lang="en-US" altLang="ko-KR" dirty="0">
                <a:latin typeface="+mn-ea"/>
                <a:ea typeface="+mn-ea"/>
              </a:rPr>
              <a:t>)</a:t>
            </a:r>
            <a:r>
              <a:rPr lang="ko-KR" altLang="en-US" dirty="0">
                <a:latin typeface="+mn-ea"/>
                <a:ea typeface="+mn-ea"/>
              </a:rPr>
              <a:t> </a:t>
            </a:r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70E24FF7-8A65-48FE-A6A4-A16F63C8ADF0}"/>
              </a:ext>
            </a:extLst>
          </p:cNvPr>
          <p:cNvSpPr/>
          <p:nvPr/>
        </p:nvSpPr>
        <p:spPr bwMode="auto">
          <a:xfrm>
            <a:off x="327186" y="971936"/>
            <a:ext cx="1035343" cy="323268"/>
          </a:xfrm>
          <a:prstGeom prst="flowChartTerminator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감시업무시스템 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접속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98D360-5E56-4D9B-B894-204BB04C34A0}"/>
              </a:ext>
            </a:extLst>
          </p:cNvPr>
          <p:cNvSpPr/>
          <p:nvPr/>
        </p:nvSpPr>
        <p:spPr>
          <a:xfrm>
            <a:off x="1055278" y="1477332"/>
            <a:ext cx="1244413" cy="494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마이페이지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나의 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사건현황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현장 사건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247470B-A1CA-4DEB-AF8A-14ABB2D668D4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 bwMode="auto">
          <a:xfrm flipH="1">
            <a:off x="1677484" y="1971371"/>
            <a:ext cx="1" cy="32229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7BC8CF-8B50-4F46-B28D-42484E0FCF11}"/>
              </a:ext>
            </a:extLst>
          </p:cNvPr>
          <p:cNvSpPr/>
          <p:nvPr/>
        </p:nvSpPr>
        <p:spPr>
          <a:xfrm>
            <a:off x="1055277" y="2293669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보유사건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전체 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DEF58D-494E-48C1-8A3D-F3944C922507}"/>
              </a:ext>
            </a:extLst>
          </p:cNvPr>
          <p:cNvSpPr/>
          <p:nvPr/>
        </p:nvSpPr>
        <p:spPr>
          <a:xfrm>
            <a:off x="1055277" y="3097352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신고 접수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0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 bwMode="auto">
          <a:xfrm rot="16200000" flipH="1">
            <a:off x="735494" y="1404568"/>
            <a:ext cx="429148" cy="210420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6722623-8C72-4057-8E98-00A80C76859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>
            <a:off x="1677484" y="2669411"/>
            <a:ext cx="0" cy="42794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B017E9D-FAB6-4CCC-9333-3E51414F029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 bwMode="auto">
          <a:xfrm flipH="1">
            <a:off x="1677483" y="3473094"/>
            <a:ext cx="1" cy="502435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74C9F8-DB75-4436-99E6-8235F7C398E4}"/>
              </a:ext>
            </a:extLst>
          </p:cNvPr>
          <p:cNvSpPr/>
          <p:nvPr/>
        </p:nvSpPr>
        <p:spPr>
          <a:xfrm>
            <a:off x="1055276" y="3975529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포상관리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2517348" y="2293669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신고내역 상세 조회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2517348" y="3110654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신고내역 상세 조회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3979417" y="3110654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사건처리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00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처리현황</a:t>
            </a:r>
            <a:r>
              <a:rPr kumimoji="1" lang="en-US" altLang="ko-KR" sz="700" dirty="0">
                <a:solidFill>
                  <a:srgbClr val="000000"/>
                </a:solidFill>
                <a:latin typeface="+mn-ea"/>
              </a:rPr>
              <a:t>, SMS)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ko-KR" altLang="en-US" sz="600" dirty="0" err="1">
                <a:solidFill>
                  <a:srgbClr val="000000"/>
                </a:solidFill>
                <a:latin typeface="+mn-ea"/>
              </a:rPr>
              <a:t>자체종결</a:t>
            </a:r>
            <a:r>
              <a:rPr kumimoji="1" lang="en-US" altLang="ko-KR" sz="600" dirty="0">
                <a:solidFill>
                  <a:srgbClr val="000000"/>
                </a:solidFill>
                <a:latin typeface="+mn-ea"/>
              </a:rPr>
              <a:t>, </a:t>
            </a:r>
            <a:r>
              <a:rPr kumimoji="1" lang="ko-KR" altLang="en-US" sz="600" dirty="0">
                <a:solidFill>
                  <a:srgbClr val="000000"/>
                </a:solidFill>
                <a:latin typeface="+mn-ea"/>
              </a:rPr>
              <a:t>수사의뢰</a:t>
            </a:r>
            <a:r>
              <a:rPr kumimoji="1" lang="en-US" altLang="ko-KR" sz="600" dirty="0">
                <a:solidFill>
                  <a:srgbClr val="000000"/>
                </a:solidFill>
                <a:latin typeface="+mn-ea"/>
              </a:rPr>
              <a:t>, </a:t>
            </a:r>
            <a:r>
              <a:rPr kumimoji="1" lang="ko-KR" altLang="en-US" sz="600" dirty="0" err="1">
                <a:solidFill>
                  <a:srgbClr val="000000"/>
                </a:solidFill>
                <a:latin typeface="+mn-ea"/>
              </a:rPr>
              <a:t>단속지원</a:t>
            </a:r>
            <a:r>
              <a:rPr kumimoji="1" lang="en-US" altLang="ko-KR" sz="600" dirty="0">
                <a:solidFill>
                  <a:srgbClr val="000000"/>
                </a:solidFill>
                <a:latin typeface="+mn-ea"/>
              </a:rPr>
              <a:t>)</a:t>
            </a:r>
            <a:endParaRPr kumimoji="1" lang="ko-KR" altLang="en-US" sz="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3970903" y="3980491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포상금 심사대상 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관리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5424458" y="3985319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포상금 지급대상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SMS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발송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74C9F8-DB75-4436-99E6-8235F7C398E4}"/>
              </a:ext>
            </a:extLst>
          </p:cNvPr>
          <p:cNvSpPr/>
          <p:nvPr/>
        </p:nvSpPr>
        <p:spPr>
          <a:xfrm>
            <a:off x="1055276" y="4756579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포상금지급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관리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973B969-D275-4EA7-B88B-7D800CB7FB79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 bwMode="auto">
          <a:xfrm>
            <a:off x="1677483" y="4351271"/>
            <a:ext cx="0" cy="40530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3980465" y="4732810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포상금지급신청서 조회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5437752" y="4736414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포상금지급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관리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처리상태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, 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처리일자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)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6903555" y="4732810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포상금 지급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SMS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발송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2517348" y="3971567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신고내역 상세 조회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2517348" y="4738731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신고내역 상세 조회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74C9F8-DB75-4436-99E6-8235F7C398E4}"/>
              </a:ext>
            </a:extLst>
          </p:cNvPr>
          <p:cNvSpPr/>
          <p:nvPr/>
        </p:nvSpPr>
        <p:spPr>
          <a:xfrm>
            <a:off x="1055276" y="5574205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문자 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미발송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사건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3980465" y="5540911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문자 메시지 삭제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5437752" y="5544515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문자 메시지 보내기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2517348" y="5556357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신고내역 상세 조회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973B969-D275-4EA7-B88B-7D800CB7FB79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 bwMode="auto">
          <a:xfrm>
            <a:off x="1677483" y="5132321"/>
            <a:ext cx="0" cy="44188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F7BC8CF-8B50-4F46-B28D-42484E0FCF11}"/>
              </a:ext>
            </a:extLst>
          </p:cNvPr>
          <p:cNvSpPr/>
          <p:nvPr/>
        </p:nvSpPr>
        <p:spPr>
          <a:xfrm>
            <a:off x="3979417" y="2293669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접수취소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사건 조회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59746B-021A-4642-8590-31C73220E821}"/>
              </a:ext>
            </a:extLst>
          </p:cNvPr>
          <p:cNvSpPr txBox="1"/>
          <p:nvPr/>
        </p:nvSpPr>
        <p:spPr>
          <a:xfrm>
            <a:off x="9763125" y="85725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latin typeface="+mn-ea"/>
              </a:rPr>
              <a:t>3</a:t>
            </a:r>
            <a:r>
              <a:rPr lang="ko-KR" altLang="en-US" sz="1200" b="1" dirty="0">
                <a:solidFill>
                  <a:schemeClr val="accent1"/>
                </a:solidFill>
                <a:latin typeface="+mn-ea"/>
              </a:rPr>
              <a:t>차 변경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6878013" y="3975529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오프라인</a:t>
            </a:r>
            <a:endParaRPr kumimoji="1" lang="en-US" altLang="ko-KR" sz="80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포상지급신청서 접수</a:t>
            </a:r>
            <a:endParaRPr kumimoji="1" lang="en-US" altLang="ko-KR" sz="80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8643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PD-SVLS-0801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포상관리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사이트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1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804" y="1103691"/>
            <a:ext cx="849009" cy="4970384"/>
          </a:xfrm>
        </p:spPr>
        <p:txBody>
          <a:bodyPr>
            <a:normAutofit/>
          </a:bodyPr>
          <a:lstStyle/>
          <a:p>
            <a:r>
              <a:rPr lang="ko-KR" altLang="en-US" sz="1050" dirty="0">
                <a:latin typeface="+mn-ea"/>
                <a:ea typeface="+mn-ea"/>
              </a:rPr>
              <a:t>감시원</a:t>
            </a:r>
          </a:p>
        </p:txBody>
      </p:sp>
      <p:sp>
        <p:nvSpPr>
          <p:cNvPr id="12" name="텍스트 개체 틀 47">
            <a:extLst>
              <a:ext uri="{FF2B5EF4-FFF2-40B4-BE49-F238E27FC236}">
                <a16:creationId xmlns:a16="http://schemas.microsoft.com/office/drawing/2014/main" id="{A31743F8-E7F9-40DD-9611-DD27AF3446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2039" y="849691"/>
            <a:ext cx="9424699" cy="25400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감시업무시스템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56A7E3-DD1B-4328-B968-68BFE9FE569D}"/>
              </a:ext>
            </a:extLst>
          </p:cNvPr>
          <p:cNvSpPr txBox="1"/>
          <p:nvPr/>
        </p:nvSpPr>
        <p:spPr>
          <a:xfrm>
            <a:off x="9763125" y="85725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3</a:t>
            </a:r>
            <a:r>
              <a:rPr lang="ko-KR" altLang="en-US" sz="1200" b="1" dirty="0">
                <a:solidFill>
                  <a:schemeClr val="accent1"/>
                </a:solidFill>
              </a:rPr>
              <a:t>차 변경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F27213C-ECC4-42A7-AB2F-65C899066E1A}"/>
              </a:ext>
            </a:extLst>
          </p:cNvPr>
          <p:cNvSpPr/>
          <p:nvPr/>
        </p:nvSpPr>
        <p:spPr>
          <a:xfrm>
            <a:off x="3124266" y="3919032"/>
            <a:ext cx="1644529" cy="8267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* </a:t>
            </a:r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포상 심사위원회 업무</a:t>
            </a:r>
            <a:endParaRPr lang="en-US" altLang="ko-KR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408CE77D-D06B-4F31-B01E-DE397A5C4320}"/>
              </a:ext>
            </a:extLst>
          </p:cNvPr>
          <p:cNvSpPr/>
          <p:nvPr/>
        </p:nvSpPr>
        <p:spPr>
          <a:xfrm>
            <a:off x="1164771" y="1589947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감시업무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시스템 접속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2007048" y="2051192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사이트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포상관리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메뉴 이동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4" name="연결선: 꺾임 101">
            <a:extLst>
              <a:ext uri="{FF2B5EF4-FFF2-40B4-BE49-F238E27FC236}">
                <a16:creationId xmlns:a16="http://schemas.microsoft.com/office/drawing/2014/main" id="{0C871185-10DC-4389-BFFE-9F4FD931A422}"/>
              </a:ext>
            </a:extLst>
          </p:cNvPr>
          <p:cNvCxnSpPr>
            <a:cxnSpLocks/>
            <a:stCxn id="35" idx="2"/>
            <a:endCxn id="36" idx="1"/>
          </p:cNvCxnSpPr>
          <p:nvPr/>
        </p:nvCxnSpPr>
        <p:spPr>
          <a:xfrm rot="16200000" flipH="1">
            <a:off x="1654240" y="1867986"/>
            <a:ext cx="302605" cy="403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2007047" y="2885167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포상 심사 대상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3392474" y="2885167"/>
            <a:ext cx="1115518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포상 심사 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대상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3358201" y="1590144"/>
            <a:ext cx="1207878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포상 심사 정보관리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메뉴 이동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3358201" y="4131505"/>
            <a:ext cx="1180432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포상 심사위원회 개최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stCxn id="35" idx="3"/>
            <a:endCxn id="67" idx="1"/>
          </p:cNvCxnSpPr>
          <p:nvPr/>
        </p:nvCxnSpPr>
        <p:spPr>
          <a:xfrm>
            <a:off x="2043301" y="1754069"/>
            <a:ext cx="1314900" cy="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stCxn id="36" idx="2"/>
            <a:endCxn id="65" idx="0"/>
          </p:cNvCxnSpPr>
          <p:nvPr/>
        </p:nvCxnSpPr>
        <p:spPr>
          <a:xfrm flipH="1">
            <a:off x="2431552" y="2390398"/>
            <a:ext cx="1" cy="49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2856056" y="3054770"/>
            <a:ext cx="536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stCxn id="66" idx="2"/>
            <a:endCxn id="34" idx="0"/>
          </p:cNvCxnSpPr>
          <p:nvPr/>
        </p:nvCxnSpPr>
        <p:spPr>
          <a:xfrm flipH="1">
            <a:off x="3946531" y="3224373"/>
            <a:ext cx="3702" cy="694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F27213C-ECC4-42A7-AB2F-65C899066E1A}"/>
              </a:ext>
            </a:extLst>
          </p:cNvPr>
          <p:cNvSpPr/>
          <p:nvPr/>
        </p:nvSpPr>
        <p:spPr>
          <a:xfrm>
            <a:off x="6887052" y="3919032"/>
            <a:ext cx="2608079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7098476" y="4131505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포상금 지급처리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순서도: 수행의 시작/종료 74">
            <a:extLst>
              <a:ext uri="{FF2B5EF4-FFF2-40B4-BE49-F238E27FC236}">
                <a16:creationId xmlns:a16="http://schemas.microsoft.com/office/drawing/2014/main" id="{408CE77D-D06B-4F31-B01E-DE397A5C4320}"/>
              </a:ext>
            </a:extLst>
          </p:cNvPr>
          <p:cNvSpPr/>
          <p:nvPr/>
        </p:nvSpPr>
        <p:spPr>
          <a:xfrm>
            <a:off x="7083715" y="5230399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포상금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지급 처리 완료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EEF28A2-9EC0-41A6-99F8-AE2820DC2C59}"/>
              </a:ext>
            </a:extLst>
          </p:cNvPr>
          <p:cNvSpPr txBox="1"/>
          <p:nvPr/>
        </p:nvSpPr>
        <p:spPr>
          <a:xfrm>
            <a:off x="6954433" y="4596268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chemeClr val="tx2">
                    <a:lumMod val="50000"/>
                  </a:schemeClr>
                </a:solidFill>
                <a:latin typeface="+mn-ea"/>
              </a:rPr>
              <a:t>* </a:t>
            </a:r>
            <a:r>
              <a:rPr lang="ko-KR" altLang="en-US" sz="900" b="1">
                <a:solidFill>
                  <a:schemeClr val="tx2">
                    <a:lumMod val="50000"/>
                  </a:schemeClr>
                </a:solidFill>
                <a:latin typeface="+mn-ea"/>
              </a:rPr>
              <a:t>포상 지급 신청 및 지급 </a:t>
            </a:r>
            <a:r>
              <a:rPr lang="en-US" altLang="ko-KR" sz="900" b="1">
                <a:solidFill>
                  <a:schemeClr val="tx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900" b="1">
                <a:solidFill>
                  <a:schemeClr val="tx2">
                    <a:lumMod val="50000"/>
                  </a:schemeClr>
                </a:solidFill>
                <a:latin typeface="+mn-ea"/>
              </a:rPr>
              <a:t>관련프로세스 생략</a:t>
            </a:r>
            <a:r>
              <a:rPr lang="en-US" altLang="ko-KR" sz="900" b="1">
                <a:solidFill>
                  <a:schemeClr val="tx2">
                    <a:lumMod val="50000"/>
                  </a:schemeClr>
                </a:solidFill>
                <a:latin typeface="+mn-ea"/>
              </a:rPr>
              <a:t>)</a:t>
            </a:r>
          </a:p>
          <a:p>
            <a:r>
              <a:rPr lang="en-US" altLang="ko-KR" sz="900" b="1">
                <a:solidFill>
                  <a:schemeClr val="tx2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ko-KR" sz="9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9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상세프로세스</a:t>
            </a:r>
            <a:r>
              <a:rPr lang="en-US" altLang="ko-KR" sz="9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ID : PD-SVLS-0803)</a:t>
            </a:r>
            <a:endParaRPr lang="ko-KR" altLang="en-US" sz="900" b="1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stCxn id="79" idx="3"/>
            <a:endCxn id="74" idx="1"/>
          </p:cNvCxnSpPr>
          <p:nvPr/>
        </p:nvCxnSpPr>
        <p:spPr>
          <a:xfrm flipV="1">
            <a:off x="6477161" y="4301108"/>
            <a:ext cx="621315" cy="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7522980" y="4459032"/>
            <a:ext cx="0" cy="77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5296729" y="4131671"/>
            <a:ext cx="1180432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포상 심사 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결과 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4538633" y="4301108"/>
            <a:ext cx="758096" cy="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5507909" y="1538218"/>
            <a:ext cx="1926498" cy="10678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700" dirty="0">
                <a:solidFill>
                  <a:schemeClr val="accent1"/>
                </a:solidFill>
                <a:latin typeface="+mn-ea"/>
              </a:rPr>
              <a:t>심사년월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 dirty="0">
                <a:solidFill>
                  <a:schemeClr val="accent1"/>
                </a:solidFill>
                <a:latin typeface="+mn-ea"/>
              </a:rPr>
              <a:t>심사일자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 dirty="0">
                <a:solidFill>
                  <a:schemeClr val="accent1"/>
                </a:solidFill>
                <a:latin typeface="+mn-ea"/>
              </a:rPr>
              <a:t>심사개최여부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사용여부</a:t>
            </a:r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포상금신청서 접수 기간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5674590" y="1587814"/>
            <a:ext cx="1543341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포상 심사년월 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</p:cNvCxnSpPr>
          <p:nvPr/>
        </p:nvCxnSpPr>
        <p:spPr>
          <a:xfrm flipV="1">
            <a:off x="4566079" y="1754069"/>
            <a:ext cx="1108511" cy="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연결선: 꺾임 101">
            <a:extLst>
              <a:ext uri="{FF2B5EF4-FFF2-40B4-BE49-F238E27FC236}">
                <a16:creationId xmlns:a16="http://schemas.microsoft.com/office/drawing/2014/main" id="{0C871185-10DC-4389-BFFE-9F4FD931A422}"/>
              </a:ext>
            </a:extLst>
          </p:cNvPr>
          <p:cNvCxnSpPr>
            <a:cxnSpLocks/>
            <a:stCxn id="66" idx="3"/>
            <a:endCxn id="81" idx="2"/>
          </p:cNvCxnSpPr>
          <p:nvPr/>
        </p:nvCxnSpPr>
        <p:spPr>
          <a:xfrm flipV="1">
            <a:off x="4507992" y="2606039"/>
            <a:ext cx="1963166" cy="4487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066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PD-SVLS-0802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포상관리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현장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1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804" y="1103691"/>
            <a:ext cx="849009" cy="4970384"/>
          </a:xfrm>
        </p:spPr>
        <p:txBody>
          <a:bodyPr>
            <a:normAutofit/>
          </a:bodyPr>
          <a:lstStyle/>
          <a:p>
            <a:r>
              <a:rPr lang="ko-KR" altLang="en-US" sz="1050" dirty="0">
                <a:latin typeface="+mn-ea"/>
                <a:ea typeface="+mn-ea"/>
              </a:rPr>
              <a:t>감시원</a:t>
            </a:r>
          </a:p>
        </p:txBody>
      </p:sp>
      <p:sp>
        <p:nvSpPr>
          <p:cNvPr id="12" name="텍스트 개체 틀 47">
            <a:extLst>
              <a:ext uri="{FF2B5EF4-FFF2-40B4-BE49-F238E27FC236}">
                <a16:creationId xmlns:a16="http://schemas.microsoft.com/office/drawing/2014/main" id="{A31743F8-E7F9-40DD-9611-DD27AF3446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2039" y="849691"/>
            <a:ext cx="9424699" cy="25400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감시업무시스템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56A7E3-DD1B-4328-B968-68BFE9FE569D}"/>
              </a:ext>
            </a:extLst>
          </p:cNvPr>
          <p:cNvSpPr txBox="1"/>
          <p:nvPr/>
        </p:nvSpPr>
        <p:spPr>
          <a:xfrm>
            <a:off x="9763125" y="85725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차 신규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F27213C-ECC4-42A7-AB2F-65C899066E1A}"/>
              </a:ext>
            </a:extLst>
          </p:cNvPr>
          <p:cNvSpPr/>
          <p:nvPr/>
        </p:nvSpPr>
        <p:spPr>
          <a:xfrm>
            <a:off x="3124266" y="3919032"/>
            <a:ext cx="1644529" cy="8267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* </a:t>
            </a:r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포상 심사위원회 업무</a:t>
            </a:r>
            <a:endParaRPr lang="en-US" altLang="ko-KR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408CE77D-D06B-4F31-B01E-DE397A5C4320}"/>
              </a:ext>
            </a:extLst>
          </p:cNvPr>
          <p:cNvSpPr/>
          <p:nvPr/>
        </p:nvSpPr>
        <p:spPr>
          <a:xfrm>
            <a:off x="1164771" y="1589947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감시업무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시스템 접속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2007048" y="2051192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현장 포상관리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메뉴 이동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4" name="연결선: 꺾임 101">
            <a:extLst>
              <a:ext uri="{FF2B5EF4-FFF2-40B4-BE49-F238E27FC236}">
                <a16:creationId xmlns:a16="http://schemas.microsoft.com/office/drawing/2014/main" id="{0C871185-10DC-4389-BFFE-9F4FD931A422}"/>
              </a:ext>
            </a:extLst>
          </p:cNvPr>
          <p:cNvCxnSpPr>
            <a:cxnSpLocks/>
            <a:stCxn id="35" idx="2"/>
            <a:endCxn id="36" idx="1"/>
          </p:cNvCxnSpPr>
          <p:nvPr/>
        </p:nvCxnSpPr>
        <p:spPr>
          <a:xfrm rot="16200000" flipH="1">
            <a:off x="1654240" y="1867986"/>
            <a:ext cx="302605" cy="403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2007047" y="2885167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포상 심사 대상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3392474" y="2885167"/>
            <a:ext cx="1115518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포상 심사 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대상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3358201" y="1590144"/>
            <a:ext cx="1207878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포상 심사 정보관리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메뉴 이동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3358201" y="4131505"/>
            <a:ext cx="1180432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포상 심사위원회 개최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stCxn id="35" idx="3"/>
            <a:endCxn id="68" idx="1"/>
          </p:cNvCxnSpPr>
          <p:nvPr/>
        </p:nvCxnSpPr>
        <p:spPr>
          <a:xfrm>
            <a:off x="2043301" y="1754069"/>
            <a:ext cx="1314900" cy="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stCxn id="36" idx="2"/>
            <a:endCxn id="65" idx="0"/>
          </p:cNvCxnSpPr>
          <p:nvPr/>
        </p:nvCxnSpPr>
        <p:spPr>
          <a:xfrm flipH="1">
            <a:off x="2431552" y="2390398"/>
            <a:ext cx="1" cy="49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2856056" y="3054770"/>
            <a:ext cx="536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stCxn id="66" idx="2"/>
            <a:endCxn id="34" idx="0"/>
          </p:cNvCxnSpPr>
          <p:nvPr/>
        </p:nvCxnSpPr>
        <p:spPr>
          <a:xfrm flipH="1">
            <a:off x="3946531" y="3224373"/>
            <a:ext cx="3702" cy="694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F27213C-ECC4-42A7-AB2F-65C899066E1A}"/>
              </a:ext>
            </a:extLst>
          </p:cNvPr>
          <p:cNvSpPr/>
          <p:nvPr/>
        </p:nvSpPr>
        <p:spPr>
          <a:xfrm>
            <a:off x="6887052" y="3919032"/>
            <a:ext cx="2608079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7098476" y="4131505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포상금 지급처리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순서도: 수행의 시작/종료 76">
            <a:extLst>
              <a:ext uri="{FF2B5EF4-FFF2-40B4-BE49-F238E27FC236}">
                <a16:creationId xmlns:a16="http://schemas.microsoft.com/office/drawing/2014/main" id="{408CE77D-D06B-4F31-B01E-DE397A5C4320}"/>
              </a:ext>
            </a:extLst>
          </p:cNvPr>
          <p:cNvSpPr/>
          <p:nvPr/>
        </p:nvSpPr>
        <p:spPr>
          <a:xfrm>
            <a:off x="7083715" y="5230399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포상금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지급 처리 완료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EEF28A2-9EC0-41A6-99F8-AE2820DC2C59}"/>
              </a:ext>
            </a:extLst>
          </p:cNvPr>
          <p:cNvSpPr txBox="1"/>
          <p:nvPr/>
        </p:nvSpPr>
        <p:spPr>
          <a:xfrm>
            <a:off x="6954433" y="4596268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chemeClr val="tx2">
                    <a:lumMod val="50000"/>
                  </a:schemeClr>
                </a:solidFill>
                <a:latin typeface="+mn-ea"/>
              </a:rPr>
              <a:t>* </a:t>
            </a:r>
            <a:r>
              <a:rPr lang="ko-KR" altLang="en-US" sz="900" b="1">
                <a:solidFill>
                  <a:schemeClr val="tx2">
                    <a:lumMod val="50000"/>
                  </a:schemeClr>
                </a:solidFill>
                <a:latin typeface="+mn-ea"/>
              </a:rPr>
              <a:t>포상 지급 신청 및 지급 </a:t>
            </a:r>
            <a:r>
              <a:rPr lang="en-US" altLang="ko-KR" sz="900" b="1">
                <a:solidFill>
                  <a:schemeClr val="tx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900" b="1">
                <a:solidFill>
                  <a:schemeClr val="tx2">
                    <a:lumMod val="50000"/>
                  </a:schemeClr>
                </a:solidFill>
                <a:latin typeface="+mn-ea"/>
              </a:rPr>
              <a:t>관련프로세스 생략</a:t>
            </a:r>
            <a:r>
              <a:rPr lang="en-US" altLang="ko-KR" sz="900" b="1">
                <a:solidFill>
                  <a:schemeClr val="tx2">
                    <a:lumMod val="50000"/>
                  </a:schemeClr>
                </a:solidFill>
                <a:latin typeface="+mn-ea"/>
              </a:rPr>
              <a:t>)</a:t>
            </a:r>
          </a:p>
          <a:p>
            <a:r>
              <a:rPr lang="en-US" altLang="ko-KR" sz="900" b="1">
                <a:solidFill>
                  <a:schemeClr val="tx2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ko-KR" sz="9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9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상세프로세스</a:t>
            </a:r>
            <a:r>
              <a:rPr lang="en-US" altLang="ko-KR" sz="9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ID : PD-SVLS-0803)</a:t>
            </a:r>
            <a:endParaRPr lang="ko-KR" altLang="en-US" sz="900" b="1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stCxn id="81" idx="3"/>
            <a:endCxn id="76" idx="1"/>
          </p:cNvCxnSpPr>
          <p:nvPr/>
        </p:nvCxnSpPr>
        <p:spPr>
          <a:xfrm flipV="1">
            <a:off x="6477161" y="4301108"/>
            <a:ext cx="621315" cy="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7522980" y="4459032"/>
            <a:ext cx="0" cy="77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5296729" y="4131671"/>
            <a:ext cx="1180432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포상 심사 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결과 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4538633" y="4301108"/>
            <a:ext cx="758096" cy="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5507909" y="1538218"/>
            <a:ext cx="1926498" cy="10678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700" dirty="0">
                <a:solidFill>
                  <a:schemeClr val="accent1"/>
                </a:solidFill>
                <a:latin typeface="+mn-ea"/>
              </a:rPr>
              <a:t>심사년월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 dirty="0">
                <a:solidFill>
                  <a:schemeClr val="accent1"/>
                </a:solidFill>
                <a:latin typeface="+mn-ea"/>
              </a:rPr>
              <a:t>심사일자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 dirty="0">
                <a:solidFill>
                  <a:schemeClr val="accent1"/>
                </a:solidFill>
                <a:latin typeface="+mn-ea"/>
              </a:rPr>
              <a:t>심사개최여부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사용여부</a:t>
            </a:r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포상금신청서 접수 기간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5674590" y="1587814"/>
            <a:ext cx="1543341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포상 심사년월 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</p:cNvCxnSpPr>
          <p:nvPr/>
        </p:nvCxnSpPr>
        <p:spPr>
          <a:xfrm flipV="1">
            <a:off x="4566079" y="1754069"/>
            <a:ext cx="1108511" cy="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연결선: 꺾임 101">
            <a:extLst>
              <a:ext uri="{FF2B5EF4-FFF2-40B4-BE49-F238E27FC236}">
                <a16:creationId xmlns:a16="http://schemas.microsoft.com/office/drawing/2014/main" id="{0C871185-10DC-4389-BFFE-9F4FD931A422}"/>
              </a:ext>
            </a:extLst>
          </p:cNvPr>
          <p:cNvCxnSpPr>
            <a:cxnSpLocks/>
            <a:stCxn id="66" idx="3"/>
            <a:endCxn id="84" idx="2"/>
          </p:cNvCxnSpPr>
          <p:nvPr/>
        </p:nvCxnSpPr>
        <p:spPr>
          <a:xfrm flipV="1">
            <a:off x="4507992" y="2606039"/>
            <a:ext cx="1963166" cy="4487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191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직사각형 199"/>
          <p:cNvSpPr/>
          <p:nvPr/>
        </p:nvSpPr>
        <p:spPr>
          <a:xfrm>
            <a:off x="8725607" y="5320602"/>
            <a:ext cx="1653004" cy="9291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개인정보 암호화</a:t>
            </a:r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계좌번호 암호화</a:t>
            </a:r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첨부서류 암호화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PD-SVLS-0803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포상 지급 신청 및 지급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4FF107-A9A5-4F36-9D8A-204ADB295FE4}"/>
              </a:ext>
            </a:extLst>
          </p:cNvPr>
          <p:cNvCxnSpPr>
            <a:cxnSpLocks/>
          </p:cNvCxnSpPr>
          <p:nvPr/>
        </p:nvCxnSpPr>
        <p:spPr>
          <a:xfrm>
            <a:off x="223782" y="3269170"/>
            <a:ext cx="102890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9801" y="1832612"/>
            <a:ext cx="849009" cy="656703"/>
          </a:xfrm>
        </p:spPr>
        <p:txBody>
          <a:bodyPr/>
          <a:lstStyle/>
          <a:p>
            <a:pPr algn="ctr"/>
            <a:r>
              <a:rPr lang="ko-KR" altLang="en-US" dirty="0">
                <a:latin typeface="+mn-ea"/>
                <a:ea typeface="+mn-ea"/>
              </a:rPr>
              <a:t>신고인</a:t>
            </a:r>
          </a:p>
        </p:txBody>
      </p:sp>
      <p:sp>
        <p:nvSpPr>
          <p:cNvPr id="12" name="텍스트 개체 틀 19">
            <a:extLst>
              <a:ext uri="{FF2B5EF4-FFF2-40B4-BE49-F238E27FC236}">
                <a16:creationId xmlns:a16="http://schemas.microsoft.com/office/drawing/2014/main" id="{BB8F167A-C4F8-43A1-887A-BEC03EF137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313" y="3312504"/>
            <a:ext cx="847725" cy="3854867"/>
          </a:xfrm>
        </p:spPr>
        <p:txBody>
          <a:bodyPr/>
          <a:lstStyle/>
          <a:p>
            <a:pPr algn="ctr"/>
            <a:r>
              <a:rPr lang="ko-KR" altLang="en-US" dirty="0">
                <a:latin typeface="+mn-ea"/>
                <a:ea typeface="+mn-ea"/>
              </a:rPr>
              <a:t>감시원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56A7E3-DD1B-4328-B968-68BFE9FE569D}"/>
              </a:ext>
            </a:extLst>
          </p:cNvPr>
          <p:cNvSpPr txBox="1"/>
          <p:nvPr/>
        </p:nvSpPr>
        <p:spPr>
          <a:xfrm>
            <a:off x="9763125" y="85725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</a:rPr>
              <a:t>차 신규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71948" y="6456754"/>
            <a:ext cx="2060899" cy="5426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accent1"/>
                </a:solidFill>
                <a:latin typeface="+mn-ea"/>
              </a:rPr>
              <a:t>포상금 처리상태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  <a:p>
            <a:pPr algn="r"/>
            <a:r>
              <a:rPr lang="ko-KR" altLang="en-US" sz="700" dirty="0">
                <a:solidFill>
                  <a:schemeClr val="accent1"/>
                </a:solidFill>
                <a:latin typeface="+mn-ea"/>
              </a:rPr>
              <a:t>포상금 </a:t>
            </a:r>
            <a:r>
              <a:rPr lang="ko-KR" altLang="en-US" sz="700" dirty="0" err="1">
                <a:solidFill>
                  <a:schemeClr val="accent1"/>
                </a:solidFill>
                <a:latin typeface="+mn-ea"/>
              </a:rPr>
              <a:t>처리일자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52" name="순서도: 수행의 시작/종료 51">
            <a:extLst>
              <a:ext uri="{FF2B5EF4-FFF2-40B4-BE49-F238E27FC236}">
                <a16:creationId xmlns:a16="http://schemas.microsoft.com/office/drawing/2014/main" id="{24C4AD98-4F5E-434B-BEA0-6AD01AFFFF27}"/>
              </a:ext>
            </a:extLst>
          </p:cNvPr>
          <p:cNvSpPr/>
          <p:nvPr/>
        </p:nvSpPr>
        <p:spPr>
          <a:xfrm>
            <a:off x="1417296" y="3456832"/>
            <a:ext cx="1218442" cy="37010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감시업무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시스템 로그인</a:t>
            </a:r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A85A005E-82C0-4F3C-8F69-CB239E01BE98}"/>
              </a:ext>
            </a:extLst>
          </p:cNvPr>
          <p:cNvSpPr/>
          <p:nvPr/>
        </p:nvSpPr>
        <p:spPr bwMode="auto">
          <a:xfrm>
            <a:off x="3142941" y="4276754"/>
            <a:ext cx="1193221" cy="331053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포상금 지급 대상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>
                <a:solidFill>
                  <a:srgbClr val="000000"/>
                </a:solidFill>
                <a:latin typeface="+mn-ea"/>
              </a:rPr>
              <a:t>심사정보 등록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A85A005E-82C0-4F3C-8F69-CB239E01BE98}"/>
              </a:ext>
            </a:extLst>
          </p:cNvPr>
          <p:cNvSpPr/>
          <p:nvPr/>
        </p:nvSpPr>
        <p:spPr bwMode="auto">
          <a:xfrm>
            <a:off x="4732357" y="4272890"/>
            <a:ext cx="1418224" cy="344833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포상금 </a:t>
            </a:r>
            <a:r>
              <a:rPr kumimoji="1" lang="ko-KR" altLang="en-US" sz="700" err="1">
                <a:solidFill>
                  <a:srgbClr val="000000"/>
                </a:solidFill>
                <a:latin typeface="+mn-ea"/>
              </a:rPr>
              <a:t>지급신청서</a:t>
            </a:r>
            <a:r>
              <a:rPr kumimoji="1" lang="ko-KR" altLang="en-US" sz="700">
                <a:solidFill>
                  <a:srgbClr val="000000"/>
                </a:solidFill>
                <a:latin typeface="+mn-ea"/>
              </a:rPr>
              <a:t> 작성 </a:t>
            </a:r>
            <a:r>
              <a:rPr kumimoji="1" lang="en-US" altLang="ko-KR" sz="700">
                <a:solidFill>
                  <a:srgbClr val="000000"/>
                </a:solidFill>
                <a:latin typeface="+mn-ea"/>
              </a:rPr>
              <a:t>SMS </a:t>
            </a:r>
            <a:r>
              <a:rPr kumimoji="1" lang="ko-KR" altLang="en-US" sz="700">
                <a:solidFill>
                  <a:srgbClr val="000000"/>
                </a:solidFill>
                <a:latin typeface="+mn-ea"/>
              </a:rPr>
              <a:t>발송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5" name="순서도: 판단 54">
            <a:extLst>
              <a:ext uri="{FF2B5EF4-FFF2-40B4-BE49-F238E27FC236}">
                <a16:creationId xmlns:a16="http://schemas.microsoft.com/office/drawing/2014/main" id="{CA997FEB-2E15-45CC-820B-E715CE6ED17D}"/>
              </a:ext>
            </a:extLst>
          </p:cNvPr>
          <p:cNvSpPr/>
          <p:nvPr/>
        </p:nvSpPr>
        <p:spPr>
          <a:xfrm>
            <a:off x="3230061" y="5344932"/>
            <a:ext cx="1018980" cy="55784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포상금지급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신청서작성여부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A85A005E-82C0-4F3C-8F69-CB239E01BE98}"/>
              </a:ext>
            </a:extLst>
          </p:cNvPr>
          <p:cNvSpPr/>
          <p:nvPr/>
        </p:nvSpPr>
        <p:spPr bwMode="auto">
          <a:xfrm>
            <a:off x="7168896" y="6565904"/>
            <a:ext cx="1225857" cy="360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포상 지급 완료 </a:t>
            </a:r>
            <a:r>
              <a:rPr kumimoji="1" lang="en-US" altLang="ko-KR" sz="700" dirty="0">
                <a:solidFill>
                  <a:srgbClr val="000000"/>
                </a:solidFill>
                <a:latin typeface="+mn-ea"/>
              </a:rPr>
              <a:t>SMS </a:t>
            </a: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발송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A85A005E-82C0-4F3C-8F69-CB239E01BE98}"/>
              </a:ext>
            </a:extLst>
          </p:cNvPr>
          <p:cNvSpPr/>
          <p:nvPr/>
        </p:nvSpPr>
        <p:spPr bwMode="auto">
          <a:xfrm>
            <a:off x="4127230" y="6565904"/>
            <a:ext cx="951422" cy="360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포상금 지급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처리결과 저장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58" name="직선 연결선 57"/>
          <p:cNvCxnSpPr>
            <a:stCxn id="51" idx="3"/>
            <a:endCxn id="56" idx="1"/>
          </p:cNvCxnSpPr>
          <p:nvPr/>
        </p:nvCxnSpPr>
        <p:spPr bwMode="auto">
          <a:xfrm>
            <a:off x="5932847" y="6728089"/>
            <a:ext cx="1236049" cy="17815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순서도: 수행의 시작/종료 58">
            <a:extLst>
              <a:ext uri="{FF2B5EF4-FFF2-40B4-BE49-F238E27FC236}">
                <a16:creationId xmlns:a16="http://schemas.microsoft.com/office/drawing/2014/main" id="{1DCDA497-04C4-4EC0-B4CA-727D063760B2}"/>
              </a:ext>
            </a:extLst>
          </p:cNvPr>
          <p:cNvSpPr/>
          <p:nvPr/>
        </p:nvSpPr>
        <p:spPr>
          <a:xfrm>
            <a:off x="9206554" y="6581782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9569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포상금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  <a:p>
            <a:pPr marL="0" marR="0" lvl="0" indent="0" algn="ctr" defTabSz="99569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prstClr val="black"/>
                </a:solidFill>
                <a:latin typeface="+mn-ea"/>
              </a:rPr>
              <a:t>지급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완료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  <a:p>
            <a:pPr marL="0" marR="0" lvl="0" indent="0" algn="ctr" defTabSz="99569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700" dirty="0">
                <a:solidFill>
                  <a:prstClr val="black"/>
                </a:solidFill>
                <a:latin typeface="+mn-ea"/>
              </a:rPr>
              <a:t>정상지급</a:t>
            </a:r>
            <a:r>
              <a:rPr lang="en-US" altLang="ko-KR" sz="700" dirty="0">
                <a:solidFill>
                  <a:prstClr val="black"/>
                </a:solidFill>
                <a:latin typeface="+mn-ea"/>
              </a:rPr>
              <a:t>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60" name="직선 연결선 59"/>
          <p:cNvCxnSpPr>
            <a:stCxn id="53" idx="3"/>
            <a:endCxn id="54" idx="1"/>
          </p:cNvCxnSpPr>
          <p:nvPr/>
        </p:nvCxnSpPr>
        <p:spPr bwMode="auto">
          <a:xfrm>
            <a:off x="4336162" y="4442281"/>
            <a:ext cx="396195" cy="302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96A64C1-5A7D-48EB-9420-8557058C4798}"/>
              </a:ext>
            </a:extLst>
          </p:cNvPr>
          <p:cNvSpPr txBox="1"/>
          <p:nvPr/>
        </p:nvSpPr>
        <p:spPr>
          <a:xfrm>
            <a:off x="3456275" y="5998464"/>
            <a:ext cx="274477" cy="20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70C0"/>
                </a:solidFill>
                <a:latin typeface="+mn-ea"/>
              </a:rPr>
              <a:t> Y</a:t>
            </a:r>
            <a:endParaRPr lang="ko-KR" altLang="en-US" sz="7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63" name="직선 연결선 62"/>
          <p:cNvCxnSpPr>
            <a:stCxn id="53" idx="2"/>
            <a:endCxn id="55" idx="0"/>
          </p:cNvCxnSpPr>
          <p:nvPr/>
        </p:nvCxnSpPr>
        <p:spPr bwMode="auto">
          <a:xfrm flipH="1">
            <a:off x="3739551" y="4607807"/>
            <a:ext cx="1" cy="737125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96A64C1-5A7D-48EB-9420-8557058C4798}"/>
              </a:ext>
            </a:extLst>
          </p:cNvPr>
          <p:cNvSpPr txBox="1"/>
          <p:nvPr/>
        </p:nvSpPr>
        <p:spPr>
          <a:xfrm>
            <a:off x="4212918" y="5623853"/>
            <a:ext cx="12434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>
                <a:solidFill>
                  <a:srgbClr val="0070C0"/>
                </a:solidFill>
                <a:latin typeface="+mn-ea"/>
              </a:rPr>
              <a:t>(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</a:rPr>
              <a:t>14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</a:rPr>
              <a:t>일 기간 중 </a:t>
            </a:r>
            <a:endParaRPr lang="en-US" altLang="ko-KR" sz="700" b="1" dirty="0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ko-KR" altLang="en-US" sz="700" b="1" dirty="0">
                <a:solidFill>
                  <a:srgbClr val="0070C0"/>
                </a:solidFill>
                <a:latin typeface="+mn-ea"/>
              </a:rPr>
              <a:t>일정기간 내 </a:t>
            </a:r>
            <a:r>
              <a:rPr lang="ko-KR" altLang="en-US" sz="700" b="1" err="1">
                <a:solidFill>
                  <a:srgbClr val="0070C0"/>
                </a:solidFill>
                <a:latin typeface="+mn-ea"/>
              </a:rPr>
              <a:t>미접수</a:t>
            </a:r>
            <a:r>
              <a:rPr lang="ko-KR" altLang="en-US" sz="700" b="1">
                <a:solidFill>
                  <a:srgbClr val="0070C0"/>
                </a:solidFill>
                <a:latin typeface="+mn-ea"/>
              </a:rPr>
              <a:t> 시</a:t>
            </a:r>
            <a:endParaRPr lang="en-US" altLang="ko-KR" sz="700" b="1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ko-KR" altLang="en-US" sz="700" b="1">
                <a:solidFill>
                  <a:srgbClr val="0070C0"/>
                </a:solidFill>
                <a:latin typeface="+mn-ea"/>
              </a:rPr>
              <a:t>감시원의 판단에 따라</a:t>
            </a:r>
            <a:r>
              <a:rPr lang="en-US" altLang="ko-KR" sz="700" b="1">
                <a:solidFill>
                  <a:srgbClr val="0070C0"/>
                </a:solidFill>
                <a:latin typeface="+mn-ea"/>
              </a:rPr>
              <a:t>)</a:t>
            </a:r>
            <a:r>
              <a:rPr lang="ko-KR" altLang="en-US" sz="700" b="1">
                <a:solidFill>
                  <a:srgbClr val="0070C0"/>
                </a:solidFill>
                <a:latin typeface="+mn-ea"/>
              </a:rPr>
              <a:t> </a:t>
            </a:r>
            <a:endParaRPr lang="en-US" altLang="ko-KR" sz="7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65" name="직선 연결선 64"/>
          <p:cNvCxnSpPr>
            <a:stCxn id="56" idx="3"/>
            <a:endCxn id="59" idx="1"/>
          </p:cNvCxnSpPr>
          <p:nvPr/>
        </p:nvCxnSpPr>
        <p:spPr bwMode="auto">
          <a:xfrm>
            <a:off x="8394753" y="6745904"/>
            <a:ext cx="811801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원통 105">
            <a:extLst>
              <a:ext uri="{FF2B5EF4-FFF2-40B4-BE49-F238E27FC236}">
                <a16:creationId xmlns:a16="http://schemas.microsoft.com/office/drawing/2014/main" id="{95826D79-64B4-4C64-834C-C6F230C10349}"/>
              </a:ext>
            </a:extLst>
          </p:cNvPr>
          <p:cNvSpPr/>
          <p:nvPr/>
        </p:nvSpPr>
        <p:spPr bwMode="auto">
          <a:xfrm>
            <a:off x="6081210" y="6086177"/>
            <a:ext cx="658771" cy="378164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문자메시지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발송내역</a:t>
            </a:r>
            <a:endParaRPr kumimoji="1" lang="en-US" altLang="ko-KR" sz="7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6A64C1-5A7D-48EB-9420-8557058C4798}"/>
              </a:ext>
            </a:extLst>
          </p:cNvPr>
          <p:cNvSpPr txBox="1"/>
          <p:nvPr/>
        </p:nvSpPr>
        <p:spPr>
          <a:xfrm>
            <a:off x="4626138" y="5447086"/>
            <a:ext cx="3177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70C0"/>
                </a:solidFill>
                <a:latin typeface="+mn-ea"/>
              </a:rPr>
              <a:t> N</a:t>
            </a:r>
            <a:endParaRPr lang="ko-KR" altLang="en-US" sz="7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EB538EB-DC7C-4219-BC5B-6B07959870C9}"/>
              </a:ext>
            </a:extLst>
          </p:cNvPr>
          <p:cNvSpPr/>
          <p:nvPr/>
        </p:nvSpPr>
        <p:spPr>
          <a:xfrm>
            <a:off x="1078328" y="1133413"/>
            <a:ext cx="9408410" cy="21187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텍스트 개체 틀 47">
            <a:extLst>
              <a:ext uri="{FF2B5EF4-FFF2-40B4-BE49-F238E27FC236}">
                <a16:creationId xmlns:a16="http://schemas.microsoft.com/office/drawing/2014/main" id="{A31743F8-E7F9-40DD-9611-DD27AF3446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2039" y="849691"/>
            <a:ext cx="9424699" cy="25400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감시업무시스템</a:t>
            </a:r>
          </a:p>
        </p:txBody>
      </p:sp>
      <p:sp>
        <p:nvSpPr>
          <p:cNvPr id="73" name="순서도: 수행의 시작/종료 72">
            <a:extLst>
              <a:ext uri="{FF2B5EF4-FFF2-40B4-BE49-F238E27FC236}">
                <a16:creationId xmlns:a16="http://schemas.microsoft.com/office/drawing/2014/main" id="{9E4C8A23-851F-4A8F-8184-0533B0267607}"/>
              </a:ext>
            </a:extLst>
          </p:cNvPr>
          <p:cNvSpPr/>
          <p:nvPr/>
        </p:nvSpPr>
        <p:spPr bwMode="auto">
          <a:xfrm>
            <a:off x="3927870" y="2307602"/>
            <a:ext cx="1515791" cy="356099"/>
          </a:xfrm>
          <a:prstGeom prst="flowChartTerminator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포상금 </a:t>
            </a:r>
            <a:r>
              <a:rPr kumimoji="1" lang="ko-KR" altLang="en-US" sz="700" dirty="0" err="1">
                <a:solidFill>
                  <a:srgbClr val="000000"/>
                </a:solidFill>
                <a:latin typeface="+mn-ea"/>
              </a:rPr>
              <a:t>지급신청서</a:t>
            </a: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 작성 </a:t>
            </a:r>
            <a:r>
              <a:rPr kumimoji="1" lang="en-US" altLang="ko-KR" sz="700" dirty="0">
                <a:solidFill>
                  <a:srgbClr val="000000"/>
                </a:solidFill>
                <a:latin typeface="+mn-ea"/>
              </a:rPr>
              <a:t>SMS  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수신</a:t>
            </a:r>
          </a:p>
        </p:txBody>
      </p:sp>
      <p:sp>
        <p:nvSpPr>
          <p:cNvPr id="74" name="순서도: 처리 73">
            <a:extLst>
              <a:ext uri="{FF2B5EF4-FFF2-40B4-BE49-F238E27FC236}">
                <a16:creationId xmlns:a16="http://schemas.microsoft.com/office/drawing/2014/main" id="{A85A005E-82C0-4F3C-8F69-CB239E01BE98}"/>
              </a:ext>
            </a:extLst>
          </p:cNvPr>
          <p:cNvSpPr/>
          <p:nvPr/>
        </p:nvSpPr>
        <p:spPr bwMode="auto">
          <a:xfrm>
            <a:off x="5927794" y="2303076"/>
            <a:ext cx="951422" cy="360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700" dirty="0">
                <a:solidFill>
                  <a:srgbClr val="000000"/>
                </a:solidFill>
                <a:latin typeface="+mn-ea"/>
              </a:rPr>
              <a:t>온라인신고센터 </a:t>
            </a:r>
            <a:endParaRPr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700" dirty="0">
                <a:solidFill>
                  <a:srgbClr val="000000"/>
                </a:solidFill>
                <a:latin typeface="+mn-ea"/>
              </a:rPr>
              <a:t>로그인</a:t>
            </a:r>
            <a:endParaRPr kumimoji="1" lang="ko-KR" altLang="en-US" sz="7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75" name="직선 연결선 74"/>
          <p:cNvCxnSpPr>
            <a:stCxn id="73" idx="3"/>
            <a:endCxn id="74" idx="1"/>
          </p:cNvCxnSpPr>
          <p:nvPr/>
        </p:nvCxnSpPr>
        <p:spPr bwMode="auto">
          <a:xfrm flipV="1">
            <a:off x="5443661" y="2483076"/>
            <a:ext cx="484133" cy="257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8" name="순서도: 처리 77">
            <a:extLst>
              <a:ext uri="{FF2B5EF4-FFF2-40B4-BE49-F238E27FC236}">
                <a16:creationId xmlns:a16="http://schemas.microsoft.com/office/drawing/2014/main" id="{A85A005E-82C0-4F3C-8F69-CB239E01BE98}"/>
              </a:ext>
            </a:extLst>
          </p:cNvPr>
          <p:cNvSpPr/>
          <p:nvPr/>
        </p:nvSpPr>
        <p:spPr bwMode="auto">
          <a:xfrm>
            <a:off x="9040141" y="2253460"/>
            <a:ext cx="1041437" cy="469714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포상금 지급 신청서 작성</a:t>
            </a:r>
            <a:r>
              <a:rPr kumimoji="1" lang="en-US" altLang="ko-KR" sz="700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개인정보 암호화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en-US" altLang="ko-KR" sz="700" dirty="0">
                <a:solidFill>
                  <a:srgbClr val="000000"/>
                </a:solidFill>
                <a:latin typeface="+mn-ea"/>
              </a:rPr>
              <a:t>,</a:t>
            </a: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첨부서류 암호화</a:t>
            </a:r>
            <a:r>
              <a:rPr kumimoji="1" lang="en-US" altLang="ko-KR" sz="700" dirty="0">
                <a:solidFill>
                  <a:srgbClr val="000000"/>
                </a:solidFill>
                <a:latin typeface="+mn-ea"/>
              </a:rPr>
              <a:t>)</a:t>
            </a:r>
          </a:p>
        </p:txBody>
      </p:sp>
      <p:sp>
        <p:nvSpPr>
          <p:cNvPr id="79" name="원통 105">
            <a:extLst>
              <a:ext uri="{FF2B5EF4-FFF2-40B4-BE49-F238E27FC236}">
                <a16:creationId xmlns:a16="http://schemas.microsoft.com/office/drawing/2014/main" id="{95826D79-64B4-4C64-834C-C6F230C10349}"/>
              </a:ext>
            </a:extLst>
          </p:cNvPr>
          <p:cNvSpPr/>
          <p:nvPr/>
        </p:nvSpPr>
        <p:spPr bwMode="auto">
          <a:xfrm>
            <a:off x="8970165" y="4153142"/>
            <a:ext cx="1182176" cy="561701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포상금 지급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신청서 적재 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80" name="직선 연결선 79"/>
          <p:cNvCxnSpPr>
            <a:stCxn id="78" idx="2"/>
            <a:endCxn id="79" idx="1"/>
          </p:cNvCxnSpPr>
          <p:nvPr/>
        </p:nvCxnSpPr>
        <p:spPr bwMode="auto">
          <a:xfrm>
            <a:off x="9560860" y="2723174"/>
            <a:ext cx="393" cy="1429968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연결선: 꺾임 79">
            <a:extLst>
              <a:ext uri="{FF2B5EF4-FFF2-40B4-BE49-F238E27FC236}">
                <a16:creationId xmlns:a16="http://schemas.microsoft.com/office/drawing/2014/main" id="{2BCF041E-C476-4F76-9224-34F7DF14B580}"/>
              </a:ext>
            </a:extLst>
          </p:cNvPr>
          <p:cNvCxnSpPr>
            <a:cxnSpLocks/>
            <a:stCxn id="55" idx="2"/>
            <a:endCxn id="51" idx="1"/>
          </p:cNvCxnSpPr>
          <p:nvPr/>
        </p:nvCxnSpPr>
        <p:spPr bwMode="auto">
          <a:xfrm rot="16200000" flipH="1">
            <a:off x="3393092" y="6249233"/>
            <a:ext cx="825314" cy="132397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연결선: 꺾임 79">
            <a:extLst>
              <a:ext uri="{FF2B5EF4-FFF2-40B4-BE49-F238E27FC236}">
                <a16:creationId xmlns:a16="http://schemas.microsoft.com/office/drawing/2014/main" id="{2BCF041E-C476-4F76-9224-34F7DF14B580}"/>
              </a:ext>
            </a:extLst>
          </p:cNvPr>
          <p:cNvCxnSpPr>
            <a:cxnSpLocks/>
            <a:stCxn id="55" idx="3"/>
            <a:endCxn id="54" idx="2"/>
          </p:cNvCxnSpPr>
          <p:nvPr/>
        </p:nvCxnSpPr>
        <p:spPr bwMode="auto">
          <a:xfrm flipV="1">
            <a:off x="4249041" y="4617723"/>
            <a:ext cx="1192428" cy="1006131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연결선: 꺾임 79">
            <a:extLst>
              <a:ext uri="{FF2B5EF4-FFF2-40B4-BE49-F238E27FC236}">
                <a16:creationId xmlns:a16="http://schemas.microsoft.com/office/drawing/2014/main" id="{2BCF041E-C476-4F76-9224-34F7DF14B580}"/>
              </a:ext>
            </a:extLst>
          </p:cNvPr>
          <p:cNvCxnSpPr>
            <a:cxnSpLocks/>
            <a:stCxn id="56" idx="0"/>
            <a:endCxn id="67" idx="4"/>
          </p:cNvCxnSpPr>
          <p:nvPr/>
        </p:nvCxnSpPr>
        <p:spPr bwMode="auto">
          <a:xfrm rot="16200000" flipV="1">
            <a:off x="7115581" y="5899660"/>
            <a:ext cx="290645" cy="1041844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연결선: 꺾임 79">
            <a:extLst>
              <a:ext uri="{FF2B5EF4-FFF2-40B4-BE49-F238E27FC236}">
                <a16:creationId xmlns:a16="http://schemas.microsoft.com/office/drawing/2014/main" id="{2BCF041E-C476-4F76-9224-34F7DF14B580}"/>
              </a:ext>
            </a:extLst>
          </p:cNvPr>
          <p:cNvCxnSpPr>
            <a:cxnSpLocks/>
            <a:stCxn id="54" idx="3"/>
            <a:endCxn id="67" idx="1"/>
          </p:cNvCxnSpPr>
          <p:nvPr/>
        </p:nvCxnSpPr>
        <p:spPr bwMode="auto">
          <a:xfrm>
            <a:off x="6150581" y="4445307"/>
            <a:ext cx="260015" cy="1640870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1363792" y="4255880"/>
            <a:ext cx="1403482" cy="9291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700" dirty="0">
                <a:solidFill>
                  <a:schemeClr val="accent1"/>
                </a:solidFill>
                <a:latin typeface="+mn-ea"/>
              </a:rPr>
              <a:t>심사년월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 dirty="0">
                <a:solidFill>
                  <a:schemeClr val="accent1"/>
                </a:solidFill>
                <a:latin typeface="+mn-ea"/>
              </a:rPr>
              <a:t>심사일자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 dirty="0">
                <a:solidFill>
                  <a:schemeClr val="accent1"/>
                </a:solidFill>
                <a:latin typeface="+mn-ea"/>
              </a:rPr>
              <a:t>심사개최여부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사용여부</a:t>
            </a:r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포상금신청서 접수기간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1423868" y="4310302"/>
            <a:ext cx="1212241" cy="269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포상 심사년월 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765247" y="3711839"/>
            <a:ext cx="668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800" b="1">
                <a:solidFill>
                  <a:srgbClr val="0070C0"/>
                </a:solidFill>
                <a:latin typeface="+mn-ea"/>
              </a:rPr>
              <a:t>접수기간 </a:t>
            </a:r>
            <a:endParaRPr lang="en-US" altLang="ko-KR" sz="800" b="1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ko-KR" altLang="en-US" sz="800" b="1">
                <a:solidFill>
                  <a:srgbClr val="0070C0"/>
                </a:solidFill>
                <a:latin typeface="+mn-ea"/>
              </a:rPr>
              <a:t>도래시 </a:t>
            </a:r>
            <a:endParaRPr lang="en-US" altLang="ko-KR" sz="800" b="1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ko-KR" altLang="en-US" sz="800" b="1">
                <a:solidFill>
                  <a:srgbClr val="0070C0"/>
                </a:solidFill>
                <a:latin typeface="+mn-ea"/>
              </a:rPr>
              <a:t>자동발송</a:t>
            </a:r>
            <a:r>
              <a:rPr lang="en-US" altLang="ko-KR" sz="800" b="1">
                <a:solidFill>
                  <a:srgbClr val="0070C0"/>
                </a:solidFill>
                <a:latin typeface="+mn-ea"/>
              </a:rPr>
              <a:t>)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4" name="순서도: 처리 93">
            <a:extLst>
              <a:ext uri="{FF2B5EF4-FFF2-40B4-BE49-F238E27FC236}">
                <a16:creationId xmlns:a16="http://schemas.microsoft.com/office/drawing/2014/main" id="{A85A005E-82C0-4F3C-8F69-CB239E01BE98}"/>
              </a:ext>
            </a:extLst>
          </p:cNvPr>
          <p:cNvSpPr/>
          <p:nvPr/>
        </p:nvSpPr>
        <p:spPr bwMode="auto">
          <a:xfrm>
            <a:off x="5934885" y="2738448"/>
            <a:ext cx="951422" cy="360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>
                <a:solidFill>
                  <a:srgbClr val="000000"/>
                </a:solidFill>
                <a:latin typeface="+mn-ea"/>
              </a:rPr>
              <a:t>오프라인 포상금신청서 접수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95" name="연결선: 꺾임 79">
            <a:extLst>
              <a:ext uri="{FF2B5EF4-FFF2-40B4-BE49-F238E27FC236}">
                <a16:creationId xmlns:a16="http://schemas.microsoft.com/office/drawing/2014/main" id="{2BCF041E-C476-4F76-9224-34F7DF14B580}"/>
              </a:ext>
            </a:extLst>
          </p:cNvPr>
          <p:cNvCxnSpPr>
            <a:cxnSpLocks/>
            <a:stCxn id="73" idx="3"/>
            <a:endCxn id="94" idx="1"/>
          </p:cNvCxnSpPr>
          <p:nvPr/>
        </p:nvCxnSpPr>
        <p:spPr bwMode="auto">
          <a:xfrm>
            <a:off x="5443661" y="2485652"/>
            <a:ext cx="491224" cy="43279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연결선: 꺾임 79">
            <a:extLst>
              <a:ext uri="{FF2B5EF4-FFF2-40B4-BE49-F238E27FC236}">
                <a16:creationId xmlns:a16="http://schemas.microsoft.com/office/drawing/2014/main" id="{2BCF041E-C476-4F76-9224-34F7DF14B580}"/>
              </a:ext>
            </a:extLst>
          </p:cNvPr>
          <p:cNvCxnSpPr>
            <a:cxnSpLocks/>
            <a:stCxn id="54" idx="0"/>
            <a:endCxn id="73" idx="2"/>
          </p:cNvCxnSpPr>
          <p:nvPr/>
        </p:nvCxnSpPr>
        <p:spPr bwMode="auto">
          <a:xfrm rot="16200000" flipV="1">
            <a:off x="4259024" y="3090444"/>
            <a:ext cx="1609189" cy="75570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순서도: 처리 158">
            <a:extLst>
              <a:ext uri="{FF2B5EF4-FFF2-40B4-BE49-F238E27FC236}">
                <a16:creationId xmlns:a16="http://schemas.microsoft.com/office/drawing/2014/main" id="{A85A005E-82C0-4F3C-8F69-CB239E01BE98}"/>
              </a:ext>
            </a:extLst>
          </p:cNvPr>
          <p:cNvSpPr/>
          <p:nvPr/>
        </p:nvSpPr>
        <p:spPr bwMode="auto">
          <a:xfrm>
            <a:off x="6889525" y="4027765"/>
            <a:ext cx="1418224" cy="344833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>
                <a:solidFill>
                  <a:srgbClr val="000000"/>
                </a:solidFill>
                <a:latin typeface="+mn-ea"/>
              </a:rPr>
              <a:t>포상금신청서 오프라인 접수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60" name="연결선: 꺾임 79">
            <a:extLst>
              <a:ext uri="{FF2B5EF4-FFF2-40B4-BE49-F238E27FC236}">
                <a16:creationId xmlns:a16="http://schemas.microsoft.com/office/drawing/2014/main" id="{2BCF041E-C476-4F76-9224-34F7DF14B580}"/>
              </a:ext>
            </a:extLst>
          </p:cNvPr>
          <p:cNvCxnSpPr>
            <a:cxnSpLocks/>
            <a:stCxn id="94" idx="2"/>
            <a:endCxn id="159" idx="0"/>
          </p:cNvCxnSpPr>
          <p:nvPr/>
        </p:nvCxnSpPr>
        <p:spPr bwMode="auto">
          <a:xfrm rot="16200000" flipH="1">
            <a:off x="6539958" y="2969085"/>
            <a:ext cx="929317" cy="118804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순서도: 처리 164">
            <a:extLst>
              <a:ext uri="{FF2B5EF4-FFF2-40B4-BE49-F238E27FC236}">
                <a16:creationId xmlns:a16="http://schemas.microsoft.com/office/drawing/2014/main" id="{CD19F8B0-A919-4E6E-8EB1-1560D70D1ED6}"/>
              </a:ext>
            </a:extLst>
          </p:cNvPr>
          <p:cNvSpPr/>
          <p:nvPr/>
        </p:nvSpPr>
        <p:spPr bwMode="auto">
          <a:xfrm>
            <a:off x="7254992" y="4726971"/>
            <a:ext cx="68721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>
                <a:solidFill>
                  <a:srgbClr val="000000"/>
                </a:solidFill>
                <a:latin typeface="+mn-ea"/>
              </a:rPr>
              <a:t>신청인</a:t>
            </a:r>
            <a:endParaRPr lang="en-US" altLang="ko-KR" sz="80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>
                <a:solidFill>
                  <a:srgbClr val="000000"/>
                </a:solidFill>
                <a:latin typeface="+mn-ea"/>
              </a:rPr>
              <a:t>본인인증</a:t>
            </a:r>
            <a:endParaRPr lang="en-US" altLang="ko-KR" sz="80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800">
                <a:solidFill>
                  <a:srgbClr val="000000"/>
                </a:solidFill>
                <a:latin typeface="+mn-ea"/>
              </a:rPr>
              <a:t>휴대전화</a:t>
            </a:r>
            <a:r>
              <a:rPr lang="en-US" altLang="ko-KR" sz="800">
                <a:solidFill>
                  <a:srgbClr val="000000"/>
                </a:solidFill>
                <a:latin typeface="+mn-ea"/>
              </a:rPr>
              <a:t>)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67" name="순서도: 판단 166">
            <a:extLst>
              <a:ext uri="{FF2B5EF4-FFF2-40B4-BE49-F238E27FC236}">
                <a16:creationId xmlns:a16="http://schemas.microsoft.com/office/drawing/2014/main" id="{CA997FEB-2E15-45CC-820B-E715CE6ED17D}"/>
              </a:ext>
            </a:extLst>
          </p:cNvPr>
          <p:cNvSpPr/>
          <p:nvPr/>
        </p:nvSpPr>
        <p:spPr>
          <a:xfrm>
            <a:off x="7089751" y="5320603"/>
            <a:ext cx="1018980" cy="55784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  <a:latin typeface="+mn-ea"/>
              </a:rPr>
              <a:t>신청인</a:t>
            </a:r>
            <a:endParaRPr lang="en-US" altLang="ko-KR" sz="700" b="1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0" b="1">
                <a:solidFill>
                  <a:schemeClr val="tx1"/>
                </a:solidFill>
                <a:latin typeface="+mn-ea"/>
              </a:rPr>
              <a:t>본인인증 </a:t>
            </a:r>
            <a:endParaRPr lang="en-US" altLang="ko-KR" sz="700" b="1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0" b="1">
                <a:solidFill>
                  <a:schemeClr val="tx1"/>
                </a:solidFill>
                <a:latin typeface="+mn-ea"/>
              </a:rPr>
              <a:t>성공 여부</a:t>
            </a:r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1" name="순서도: 처리 180">
            <a:extLst>
              <a:ext uri="{FF2B5EF4-FFF2-40B4-BE49-F238E27FC236}">
                <a16:creationId xmlns:a16="http://schemas.microsoft.com/office/drawing/2014/main" id="{A85A005E-82C0-4F3C-8F69-CB239E01BE98}"/>
              </a:ext>
            </a:extLst>
          </p:cNvPr>
          <p:cNvSpPr/>
          <p:nvPr/>
        </p:nvSpPr>
        <p:spPr bwMode="auto">
          <a:xfrm>
            <a:off x="8851747" y="5422509"/>
            <a:ext cx="1418224" cy="344833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>
                <a:solidFill>
                  <a:srgbClr val="000000"/>
                </a:solidFill>
                <a:latin typeface="+mn-ea"/>
              </a:rPr>
              <a:t>포상금지급신청서 대리 작성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82" name="연결선: 꺾임 79">
            <a:extLst>
              <a:ext uri="{FF2B5EF4-FFF2-40B4-BE49-F238E27FC236}">
                <a16:creationId xmlns:a16="http://schemas.microsoft.com/office/drawing/2014/main" id="{2BCF041E-C476-4F76-9224-34F7DF14B580}"/>
              </a:ext>
            </a:extLst>
          </p:cNvPr>
          <p:cNvCxnSpPr>
            <a:cxnSpLocks/>
            <a:stCxn id="167" idx="3"/>
            <a:endCxn id="181" idx="1"/>
          </p:cNvCxnSpPr>
          <p:nvPr/>
        </p:nvCxnSpPr>
        <p:spPr bwMode="auto">
          <a:xfrm flipV="1">
            <a:off x="8108731" y="5594926"/>
            <a:ext cx="743016" cy="459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직선 연결선 184"/>
          <p:cNvCxnSpPr>
            <a:stCxn id="181" idx="0"/>
            <a:endCxn id="79" idx="3"/>
          </p:cNvCxnSpPr>
          <p:nvPr/>
        </p:nvCxnSpPr>
        <p:spPr bwMode="auto">
          <a:xfrm flipV="1">
            <a:off x="9560859" y="4714843"/>
            <a:ext cx="394" cy="70766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E96A64C1-5A7D-48EB-9420-8557058C4798}"/>
              </a:ext>
            </a:extLst>
          </p:cNvPr>
          <p:cNvSpPr txBox="1"/>
          <p:nvPr/>
        </p:nvSpPr>
        <p:spPr>
          <a:xfrm>
            <a:off x="8171518" y="5399470"/>
            <a:ext cx="3177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70C0"/>
                </a:solidFill>
                <a:latin typeface="+mn-ea"/>
              </a:rPr>
              <a:t> Y</a:t>
            </a:r>
            <a:endParaRPr lang="ko-KR" altLang="en-US" sz="7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E96A64C1-5A7D-48EB-9420-8557058C4798}"/>
              </a:ext>
            </a:extLst>
          </p:cNvPr>
          <p:cNvSpPr txBox="1"/>
          <p:nvPr/>
        </p:nvSpPr>
        <p:spPr>
          <a:xfrm>
            <a:off x="6787055" y="5201969"/>
            <a:ext cx="3177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70C0"/>
                </a:solidFill>
                <a:latin typeface="+mn-ea"/>
              </a:rPr>
              <a:t> N</a:t>
            </a:r>
            <a:endParaRPr lang="ko-KR" altLang="en-US" sz="7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203" name="연결선: 꺾임 79">
            <a:extLst>
              <a:ext uri="{FF2B5EF4-FFF2-40B4-BE49-F238E27FC236}">
                <a16:creationId xmlns:a16="http://schemas.microsoft.com/office/drawing/2014/main" id="{2BCF041E-C476-4F76-9224-34F7DF14B580}"/>
              </a:ext>
            </a:extLst>
          </p:cNvPr>
          <p:cNvCxnSpPr>
            <a:cxnSpLocks/>
            <a:stCxn id="167" idx="1"/>
            <a:endCxn id="165" idx="1"/>
          </p:cNvCxnSpPr>
          <p:nvPr/>
        </p:nvCxnSpPr>
        <p:spPr bwMode="auto">
          <a:xfrm rot="10800000" flipH="1">
            <a:off x="7089750" y="4915991"/>
            <a:ext cx="165241" cy="683534"/>
          </a:xfrm>
          <a:prstGeom prst="bentConnector3">
            <a:avLst>
              <a:gd name="adj1" fmla="val -138343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E96A64C1-5A7D-48EB-9420-8557058C4798}"/>
              </a:ext>
            </a:extLst>
          </p:cNvPr>
          <p:cNvSpPr txBox="1"/>
          <p:nvPr/>
        </p:nvSpPr>
        <p:spPr>
          <a:xfrm>
            <a:off x="6530432" y="3416855"/>
            <a:ext cx="681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>
                <a:solidFill>
                  <a:srgbClr val="0070C0"/>
                </a:solidFill>
                <a:latin typeface="+mn-ea"/>
              </a:rPr>
              <a:t>전화</a:t>
            </a:r>
            <a:endParaRPr lang="en-US" altLang="ko-KR" sz="700" b="1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ko-KR" altLang="en-US" sz="700" b="1">
                <a:solidFill>
                  <a:srgbClr val="0070C0"/>
                </a:solidFill>
                <a:latin typeface="+mn-ea"/>
              </a:rPr>
              <a:t>이메일</a:t>
            </a:r>
            <a:endParaRPr lang="en-US" altLang="ko-KR" sz="700" b="1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ko-KR" altLang="en-US" sz="700" b="1">
                <a:solidFill>
                  <a:srgbClr val="0070C0"/>
                </a:solidFill>
                <a:latin typeface="+mn-ea"/>
              </a:rPr>
              <a:t>우편</a:t>
            </a:r>
            <a:endParaRPr lang="en-US" altLang="ko-KR" sz="700" b="1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ko-KR" altLang="en-US" sz="700" b="1">
                <a:solidFill>
                  <a:srgbClr val="0070C0"/>
                </a:solidFill>
                <a:latin typeface="+mn-ea"/>
              </a:rPr>
              <a:t>기타 </a:t>
            </a:r>
            <a:endParaRPr lang="en-US" altLang="ko-KR" sz="7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216" name="직선 연결선 215"/>
          <p:cNvCxnSpPr>
            <a:stCxn id="159" idx="2"/>
            <a:endCxn id="165" idx="0"/>
          </p:cNvCxnSpPr>
          <p:nvPr/>
        </p:nvCxnSpPr>
        <p:spPr bwMode="auto">
          <a:xfrm flipH="1">
            <a:off x="7598601" y="4372598"/>
            <a:ext cx="36" cy="354373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0" name="직선 연결선 219"/>
          <p:cNvCxnSpPr>
            <a:stCxn id="165" idx="2"/>
            <a:endCxn id="167" idx="0"/>
          </p:cNvCxnSpPr>
          <p:nvPr/>
        </p:nvCxnSpPr>
        <p:spPr bwMode="auto">
          <a:xfrm>
            <a:off x="7598601" y="5105011"/>
            <a:ext cx="640" cy="215592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7" name="직선 연결선 226"/>
          <p:cNvCxnSpPr>
            <a:stCxn id="89" idx="3"/>
            <a:endCxn id="53" idx="1"/>
          </p:cNvCxnSpPr>
          <p:nvPr/>
        </p:nvCxnSpPr>
        <p:spPr bwMode="auto">
          <a:xfrm flipV="1">
            <a:off x="2636109" y="4442281"/>
            <a:ext cx="506832" cy="2555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0" name="직선 연결선 229"/>
          <p:cNvCxnSpPr>
            <a:stCxn id="52" idx="2"/>
            <a:endCxn id="89" idx="0"/>
          </p:cNvCxnSpPr>
          <p:nvPr/>
        </p:nvCxnSpPr>
        <p:spPr bwMode="auto">
          <a:xfrm>
            <a:off x="2026517" y="3826941"/>
            <a:ext cx="3472" cy="483361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1" name="순서도: 처리 240">
            <a:extLst>
              <a:ext uri="{FF2B5EF4-FFF2-40B4-BE49-F238E27FC236}">
                <a16:creationId xmlns:a16="http://schemas.microsoft.com/office/drawing/2014/main" id="{A85A005E-82C0-4F3C-8F69-CB239E01BE98}"/>
              </a:ext>
            </a:extLst>
          </p:cNvPr>
          <p:cNvSpPr/>
          <p:nvPr/>
        </p:nvSpPr>
        <p:spPr bwMode="auto">
          <a:xfrm>
            <a:off x="3087404" y="3474919"/>
            <a:ext cx="1193221" cy="331053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>
                <a:solidFill>
                  <a:srgbClr val="000000"/>
                </a:solidFill>
                <a:latin typeface="+mn-ea"/>
              </a:rPr>
              <a:t>포상금 신고 </a:t>
            </a:r>
            <a:endParaRPr kumimoji="1" lang="en-US" altLang="ko-KR" sz="70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>
                <a:solidFill>
                  <a:srgbClr val="000000"/>
                </a:solidFill>
                <a:latin typeface="+mn-ea"/>
              </a:rPr>
              <a:t>접수기간 관리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42" name="순서도: 수행의 시작/종료 241">
            <a:extLst>
              <a:ext uri="{FF2B5EF4-FFF2-40B4-BE49-F238E27FC236}">
                <a16:creationId xmlns:a16="http://schemas.microsoft.com/office/drawing/2014/main" id="{24C4AD98-4F5E-434B-BEA0-6AD01AFFFF27}"/>
              </a:ext>
            </a:extLst>
          </p:cNvPr>
          <p:cNvSpPr/>
          <p:nvPr/>
        </p:nvSpPr>
        <p:spPr>
          <a:xfrm>
            <a:off x="3070676" y="1286622"/>
            <a:ext cx="1218442" cy="37010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700">
                <a:solidFill>
                  <a:srgbClr val="000000"/>
                </a:solidFill>
                <a:latin typeface="+mn-ea"/>
              </a:rPr>
              <a:t>온라인신고센터 </a:t>
            </a:r>
            <a:endParaRPr lang="en-US" altLang="ko-KR" sz="70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700">
                <a:solidFill>
                  <a:srgbClr val="000000"/>
                </a:solidFill>
                <a:latin typeface="+mn-ea"/>
              </a:rPr>
              <a:t>로그인</a:t>
            </a:r>
            <a:endParaRPr kumimoji="1" lang="ko-KR" altLang="en-US" sz="7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44" name="직사각형 243"/>
          <p:cNvSpPr/>
          <p:nvPr/>
        </p:nvSpPr>
        <p:spPr>
          <a:xfrm>
            <a:off x="4502105" y="1215980"/>
            <a:ext cx="1984692" cy="5426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>
                <a:solidFill>
                  <a:schemeClr val="accent1"/>
                </a:solidFill>
                <a:latin typeface="+mn-ea"/>
              </a:rPr>
              <a:t>포상금신청여부동의 </a:t>
            </a:r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pPr algn="r"/>
            <a:r>
              <a:rPr lang="ko-KR" altLang="en-US" sz="700">
                <a:solidFill>
                  <a:schemeClr val="accent1"/>
                </a:solidFill>
                <a:latin typeface="+mn-ea"/>
              </a:rPr>
              <a:t>관련 항목 활성화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43" name="순서도: 처리 242">
            <a:extLst>
              <a:ext uri="{FF2B5EF4-FFF2-40B4-BE49-F238E27FC236}">
                <a16:creationId xmlns:a16="http://schemas.microsoft.com/office/drawing/2014/main" id="{A85A005E-82C0-4F3C-8F69-CB239E01BE98}"/>
              </a:ext>
            </a:extLst>
          </p:cNvPr>
          <p:cNvSpPr/>
          <p:nvPr/>
        </p:nvSpPr>
        <p:spPr bwMode="auto">
          <a:xfrm>
            <a:off x="4575452" y="1289871"/>
            <a:ext cx="951422" cy="360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>
                <a:solidFill>
                  <a:srgbClr val="000000"/>
                </a:solidFill>
                <a:latin typeface="+mn-ea"/>
              </a:rPr>
              <a:t>신고하기</a:t>
            </a:r>
            <a:endParaRPr kumimoji="1" lang="en-US" altLang="ko-KR" sz="7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46" name="직선 연결선 245"/>
          <p:cNvCxnSpPr>
            <a:stCxn id="52" idx="3"/>
            <a:endCxn id="241" idx="1"/>
          </p:cNvCxnSpPr>
          <p:nvPr/>
        </p:nvCxnSpPr>
        <p:spPr bwMode="auto">
          <a:xfrm flipV="1">
            <a:off x="2635738" y="3640446"/>
            <a:ext cx="451666" cy="1441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9" name="직선 연결선 248"/>
          <p:cNvCxnSpPr>
            <a:stCxn id="241" idx="0"/>
            <a:endCxn id="242" idx="2"/>
          </p:cNvCxnSpPr>
          <p:nvPr/>
        </p:nvCxnSpPr>
        <p:spPr bwMode="auto">
          <a:xfrm flipH="1" flipV="1">
            <a:off x="3679897" y="1656731"/>
            <a:ext cx="4118" cy="1818188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2" name="직선 연결선 251"/>
          <p:cNvCxnSpPr>
            <a:stCxn id="242" idx="3"/>
            <a:endCxn id="243" idx="1"/>
          </p:cNvCxnSpPr>
          <p:nvPr/>
        </p:nvCxnSpPr>
        <p:spPr bwMode="auto">
          <a:xfrm flipV="1">
            <a:off x="4289118" y="1469871"/>
            <a:ext cx="286334" cy="1806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0" name="직사각형 259"/>
          <p:cNvSpPr/>
          <p:nvPr/>
        </p:nvSpPr>
        <p:spPr>
          <a:xfrm>
            <a:off x="7360168" y="2136588"/>
            <a:ext cx="1182119" cy="892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pPr algn="r"/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pPr algn="r"/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pPr algn="r"/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pPr algn="r"/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 b="1">
                <a:solidFill>
                  <a:srgbClr val="0070C0"/>
                </a:solidFill>
                <a:latin typeface="+mn-ea"/>
              </a:rPr>
              <a:t>포상금신청서 접수기간 </a:t>
            </a:r>
            <a:endParaRPr lang="en-US" altLang="ko-KR" sz="700" b="1">
              <a:solidFill>
                <a:srgbClr val="0070C0"/>
              </a:solidFill>
              <a:latin typeface="+mn-ea"/>
            </a:endParaRPr>
          </a:p>
          <a:p>
            <a:r>
              <a:rPr lang="ko-KR" altLang="en-US" sz="700" b="1">
                <a:solidFill>
                  <a:srgbClr val="0070C0"/>
                </a:solidFill>
                <a:latin typeface="+mn-ea"/>
              </a:rPr>
              <a:t>도래시  메뉴 활성화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61" name="순서도: 처리 260">
            <a:extLst>
              <a:ext uri="{FF2B5EF4-FFF2-40B4-BE49-F238E27FC236}">
                <a16:creationId xmlns:a16="http://schemas.microsoft.com/office/drawing/2014/main" id="{A85A005E-82C0-4F3C-8F69-CB239E01BE98}"/>
              </a:ext>
            </a:extLst>
          </p:cNvPr>
          <p:cNvSpPr/>
          <p:nvPr/>
        </p:nvSpPr>
        <p:spPr bwMode="auto">
          <a:xfrm>
            <a:off x="7457355" y="2306251"/>
            <a:ext cx="951422" cy="360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포상금 지급 신청서 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작성 대상 확인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62" name="연결선: 꺾임 79">
            <a:extLst>
              <a:ext uri="{FF2B5EF4-FFF2-40B4-BE49-F238E27FC236}">
                <a16:creationId xmlns:a16="http://schemas.microsoft.com/office/drawing/2014/main" id="{2BCF041E-C476-4F76-9224-34F7DF14B580}"/>
              </a:ext>
            </a:extLst>
          </p:cNvPr>
          <p:cNvCxnSpPr>
            <a:cxnSpLocks/>
          </p:cNvCxnSpPr>
          <p:nvPr/>
        </p:nvCxnSpPr>
        <p:spPr bwMode="auto">
          <a:xfrm>
            <a:off x="8408777" y="2486251"/>
            <a:ext cx="631364" cy="206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연결선: 꺾임 79">
            <a:extLst>
              <a:ext uri="{FF2B5EF4-FFF2-40B4-BE49-F238E27FC236}">
                <a16:creationId xmlns:a16="http://schemas.microsoft.com/office/drawing/2014/main" id="{2BCF041E-C476-4F76-9224-34F7DF14B580}"/>
              </a:ext>
            </a:extLst>
          </p:cNvPr>
          <p:cNvCxnSpPr>
            <a:cxnSpLocks/>
          </p:cNvCxnSpPr>
          <p:nvPr/>
        </p:nvCxnSpPr>
        <p:spPr bwMode="auto">
          <a:xfrm rot="10800000" flipH="1">
            <a:off x="1363792" y="2306252"/>
            <a:ext cx="6569274" cy="2414187"/>
          </a:xfrm>
          <a:prstGeom prst="bentConnector4">
            <a:avLst>
              <a:gd name="adj1" fmla="val -1531"/>
              <a:gd name="adj2" fmla="val 109469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직선 연결선 263"/>
          <p:cNvCxnSpPr/>
          <p:nvPr/>
        </p:nvCxnSpPr>
        <p:spPr bwMode="auto">
          <a:xfrm>
            <a:off x="6879216" y="2483076"/>
            <a:ext cx="578139" cy="3175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E96A64C1-5A7D-48EB-9420-8557058C4798}"/>
              </a:ext>
            </a:extLst>
          </p:cNvPr>
          <p:cNvSpPr txBox="1"/>
          <p:nvPr/>
        </p:nvSpPr>
        <p:spPr>
          <a:xfrm>
            <a:off x="9260678" y="3361743"/>
            <a:ext cx="1209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>
                <a:solidFill>
                  <a:srgbClr val="0070C0"/>
                </a:solidFill>
                <a:latin typeface="+mn-ea"/>
              </a:rPr>
              <a:t>포상금담당자 </a:t>
            </a:r>
            <a:endParaRPr lang="en-US" altLang="ko-KR" sz="700" b="1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ko-KR" altLang="en-US" sz="700" b="1">
                <a:solidFill>
                  <a:srgbClr val="0070C0"/>
                </a:solidFill>
                <a:latin typeface="+mn-ea"/>
              </a:rPr>
              <a:t>자동 배정</a:t>
            </a:r>
            <a:endParaRPr lang="en-US" altLang="ko-KR" sz="700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7304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PD-SVLS-0804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사이트 </a:t>
            </a:r>
            <a:r>
              <a:rPr lang="en-US" altLang="ko-KR">
                <a:latin typeface="+mn-ea"/>
                <a:ea typeface="+mn-ea"/>
              </a:rPr>
              <a:t>– </a:t>
            </a:r>
            <a:r>
              <a:rPr lang="ko-KR" altLang="en-US">
                <a:latin typeface="+mn-ea"/>
                <a:ea typeface="+mn-ea"/>
              </a:rPr>
              <a:t>포상금지급신청서 접수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1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804" y="1103691"/>
            <a:ext cx="849009" cy="4970384"/>
          </a:xfrm>
        </p:spPr>
        <p:txBody>
          <a:bodyPr>
            <a:normAutofit/>
          </a:bodyPr>
          <a:lstStyle/>
          <a:p>
            <a:r>
              <a:rPr lang="ko-KR" altLang="en-US" sz="1050" dirty="0">
                <a:latin typeface="+mn-ea"/>
                <a:ea typeface="+mn-ea"/>
              </a:rPr>
              <a:t>감시원</a:t>
            </a:r>
          </a:p>
        </p:txBody>
      </p:sp>
      <p:sp>
        <p:nvSpPr>
          <p:cNvPr id="12" name="텍스트 개체 틀 47">
            <a:extLst>
              <a:ext uri="{FF2B5EF4-FFF2-40B4-BE49-F238E27FC236}">
                <a16:creationId xmlns:a16="http://schemas.microsoft.com/office/drawing/2014/main" id="{A31743F8-E7F9-40DD-9611-DD27AF3446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2039" y="849691"/>
            <a:ext cx="9424699" cy="25400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감시업무시스템</a:t>
            </a:r>
          </a:p>
        </p:txBody>
      </p: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408CE77D-D06B-4F31-B01E-DE397A5C4320}"/>
              </a:ext>
            </a:extLst>
          </p:cNvPr>
          <p:cNvSpPr/>
          <p:nvPr/>
        </p:nvSpPr>
        <p:spPr>
          <a:xfrm>
            <a:off x="1164771" y="1343059"/>
            <a:ext cx="1706446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오프라인 포상금신청서 접수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2272222" y="2563256"/>
            <a:ext cx="150424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사이트 포상관리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메뉴 이동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4" name="연결선: 꺾임 101">
            <a:extLst>
              <a:ext uri="{FF2B5EF4-FFF2-40B4-BE49-F238E27FC236}">
                <a16:creationId xmlns:a16="http://schemas.microsoft.com/office/drawing/2014/main" id="{0C871185-10DC-4389-BFFE-9F4FD931A422}"/>
              </a:ext>
            </a:extLst>
          </p:cNvPr>
          <p:cNvCxnSpPr>
            <a:cxnSpLocks/>
            <a:stCxn id="35" idx="2"/>
            <a:endCxn id="36" idx="1"/>
          </p:cNvCxnSpPr>
          <p:nvPr/>
        </p:nvCxnSpPr>
        <p:spPr>
          <a:xfrm rot="16200000" flipH="1">
            <a:off x="1614330" y="2074966"/>
            <a:ext cx="1061557" cy="254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2272222" y="3488670"/>
            <a:ext cx="1504249" cy="4504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포상금 심사결과 지급대상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목록 조회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80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신청인정보 필수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stCxn id="36" idx="2"/>
            <a:endCxn id="65" idx="0"/>
          </p:cNvCxnSpPr>
          <p:nvPr/>
        </p:nvCxnSpPr>
        <p:spPr>
          <a:xfrm>
            <a:off x="3024347" y="2902462"/>
            <a:ext cx="0" cy="586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B56A7E3-DD1B-4328-B968-68BFE9FE569D}"/>
              </a:ext>
            </a:extLst>
          </p:cNvPr>
          <p:cNvSpPr txBox="1"/>
          <p:nvPr/>
        </p:nvSpPr>
        <p:spPr>
          <a:xfrm>
            <a:off x="9763125" y="85725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</a:rPr>
              <a:t>차 신규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464502" y="5549318"/>
            <a:ext cx="2292913" cy="11623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개인정보 암호화</a:t>
            </a:r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계좌번호 암호화</a:t>
            </a:r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첨부서류 암호화</a:t>
            </a:r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신고인 기준 일괄 작성</a:t>
            </a:r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포상금지급신청서접수자를 포상금담당자로 배정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45" name="원통 105">
            <a:extLst>
              <a:ext uri="{FF2B5EF4-FFF2-40B4-BE49-F238E27FC236}">
                <a16:creationId xmlns:a16="http://schemas.microsoft.com/office/drawing/2014/main" id="{95826D79-64B4-4C64-834C-C6F230C10349}"/>
              </a:ext>
            </a:extLst>
          </p:cNvPr>
          <p:cNvSpPr/>
          <p:nvPr/>
        </p:nvSpPr>
        <p:spPr bwMode="auto">
          <a:xfrm>
            <a:off x="8675349" y="5546022"/>
            <a:ext cx="1182176" cy="561701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포상금 지급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신청서 적재 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CD19F8B0-A919-4E6E-8EB1-1560D70D1ED6}"/>
              </a:ext>
            </a:extLst>
          </p:cNvPr>
          <p:cNvSpPr/>
          <p:nvPr/>
        </p:nvSpPr>
        <p:spPr bwMode="auto">
          <a:xfrm>
            <a:off x="2682992" y="4516776"/>
            <a:ext cx="68721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>
                <a:solidFill>
                  <a:srgbClr val="000000"/>
                </a:solidFill>
                <a:latin typeface="+mn-ea"/>
              </a:rPr>
              <a:t>신청인</a:t>
            </a:r>
            <a:endParaRPr lang="en-US" altLang="ko-KR" sz="80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>
                <a:solidFill>
                  <a:srgbClr val="000000"/>
                </a:solidFill>
                <a:latin typeface="+mn-ea"/>
              </a:rPr>
              <a:t>본인인증</a:t>
            </a:r>
            <a:endParaRPr lang="en-US" altLang="ko-KR" sz="80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800">
                <a:solidFill>
                  <a:srgbClr val="000000"/>
                </a:solidFill>
                <a:latin typeface="+mn-ea"/>
              </a:rPr>
              <a:t>휴대전화</a:t>
            </a:r>
            <a:r>
              <a:rPr lang="en-US" altLang="ko-KR" sz="800">
                <a:solidFill>
                  <a:srgbClr val="000000"/>
                </a:solidFill>
                <a:latin typeface="+mn-ea"/>
              </a:rPr>
              <a:t>)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48" name="순서도: 판단 47">
            <a:extLst>
              <a:ext uri="{FF2B5EF4-FFF2-40B4-BE49-F238E27FC236}">
                <a16:creationId xmlns:a16="http://schemas.microsoft.com/office/drawing/2014/main" id="{CA997FEB-2E15-45CC-820B-E715CE6ED17D}"/>
              </a:ext>
            </a:extLst>
          </p:cNvPr>
          <p:cNvSpPr/>
          <p:nvPr/>
        </p:nvSpPr>
        <p:spPr>
          <a:xfrm>
            <a:off x="2517751" y="5549320"/>
            <a:ext cx="1018980" cy="55784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  <a:latin typeface="+mn-ea"/>
              </a:rPr>
              <a:t>신청인</a:t>
            </a:r>
            <a:endParaRPr lang="en-US" altLang="ko-KR" sz="700" b="1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0" b="1">
                <a:solidFill>
                  <a:schemeClr val="tx1"/>
                </a:solidFill>
                <a:latin typeface="+mn-ea"/>
              </a:rPr>
              <a:t>본인인증 </a:t>
            </a:r>
            <a:endParaRPr lang="en-US" altLang="ko-KR" sz="700" b="1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0" b="1">
                <a:solidFill>
                  <a:schemeClr val="tx1"/>
                </a:solidFill>
                <a:latin typeface="+mn-ea"/>
              </a:rPr>
              <a:t>성공 여부</a:t>
            </a:r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A85A005E-82C0-4F3C-8F69-CB239E01BE98}"/>
              </a:ext>
            </a:extLst>
          </p:cNvPr>
          <p:cNvSpPr/>
          <p:nvPr/>
        </p:nvSpPr>
        <p:spPr bwMode="auto">
          <a:xfrm>
            <a:off x="4919827" y="5651226"/>
            <a:ext cx="1418224" cy="344833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>
                <a:solidFill>
                  <a:srgbClr val="000000"/>
                </a:solidFill>
                <a:latin typeface="+mn-ea"/>
              </a:rPr>
              <a:t>포상금지급신청서 대리 작성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51" name="직선 연결선 50"/>
          <p:cNvCxnSpPr>
            <a:stCxn id="49" idx="3"/>
            <a:endCxn id="45" idx="2"/>
          </p:cNvCxnSpPr>
          <p:nvPr/>
        </p:nvCxnSpPr>
        <p:spPr bwMode="auto">
          <a:xfrm>
            <a:off x="6338051" y="5823643"/>
            <a:ext cx="2337298" cy="323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96A64C1-5A7D-48EB-9420-8557058C4798}"/>
              </a:ext>
            </a:extLst>
          </p:cNvPr>
          <p:cNvSpPr txBox="1"/>
          <p:nvPr/>
        </p:nvSpPr>
        <p:spPr>
          <a:xfrm>
            <a:off x="3955088" y="5630590"/>
            <a:ext cx="3177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70C0"/>
                </a:solidFill>
                <a:latin typeface="+mn-ea"/>
              </a:rPr>
              <a:t> Y</a:t>
            </a:r>
            <a:endParaRPr lang="ko-KR" altLang="en-US" sz="7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6A64C1-5A7D-48EB-9420-8557058C4798}"/>
              </a:ext>
            </a:extLst>
          </p:cNvPr>
          <p:cNvSpPr txBox="1"/>
          <p:nvPr/>
        </p:nvSpPr>
        <p:spPr>
          <a:xfrm>
            <a:off x="2206340" y="5222068"/>
            <a:ext cx="3177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70C0"/>
                </a:solidFill>
                <a:latin typeface="+mn-ea"/>
              </a:rPr>
              <a:t> N</a:t>
            </a:r>
            <a:endParaRPr lang="ko-KR" altLang="en-US" sz="7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54" name="연결선: 꺾임 79">
            <a:extLst>
              <a:ext uri="{FF2B5EF4-FFF2-40B4-BE49-F238E27FC236}">
                <a16:creationId xmlns:a16="http://schemas.microsoft.com/office/drawing/2014/main" id="{2BCF041E-C476-4F76-9224-34F7DF14B580}"/>
              </a:ext>
            </a:extLst>
          </p:cNvPr>
          <p:cNvCxnSpPr>
            <a:cxnSpLocks/>
            <a:stCxn id="48" idx="1"/>
            <a:endCxn id="47" idx="1"/>
          </p:cNvCxnSpPr>
          <p:nvPr/>
        </p:nvCxnSpPr>
        <p:spPr bwMode="auto">
          <a:xfrm rot="10800000" flipH="1">
            <a:off x="2517750" y="4705796"/>
            <a:ext cx="165241" cy="1122446"/>
          </a:xfrm>
          <a:prstGeom prst="bentConnector3">
            <a:avLst>
              <a:gd name="adj1" fmla="val -138343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65" idx="2"/>
            <a:endCxn id="47" idx="0"/>
          </p:cNvCxnSpPr>
          <p:nvPr/>
        </p:nvCxnSpPr>
        <p:spPr bwMode="auto">
          <a:xfrm>
            <a:off x="3024347" y="3939123"/>
            <a:ext cx="2254" cy="577653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직선 연결선 55"/>
          <p:cNvCxnSpPr>
            <a:stCxn id="47" idx="2"/>
            <a:endCxn id="48" idx="0"/>
          </p:cNvCxnSpPr>
          <p:nvPr/>
        </p:nvCxnSpPr>
        <p:spPr bwMode="auto">
          <a:xfrm>
            <a:off x="3026601" y="4894816"/>
            <a:ext cx="640" cy="654504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직선 연결선 85"/>
          <p:cNvCxnSpPr>
            <a:stCxn id="48" idx="3"/>
            <a:endCxn id="49" idx="1"/>
          </p:cNvCxnSpPr>
          <p:nvPr/>
        </p:nvCxnSpPr>
        <p:spPr bwMode="auto">
          <a:xfrm flipV="1">
            <a:off x="3536731" y="5823643"/>
            <a:ext cx="1383096" cy="4599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96A64C1-5A7D-48EB-9420-8557058C4798}"/>
              </a:ext>
            </a:extLst>
          </p:cNvPr>
          <p:cNvSpPr txBox="1"/>
          <p:nvPr/>
        </p:nvSpPr>
        <p:spPr>
          <a:xfrm>
            <a:off x="1865639" y="1884355"/>
            <a:ext cx="681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>
                <a:solidFill>
                  <a:srgbClr val="0070C0"/>
                </a:solidFill>
                <a:latin typeface="+mn-ea"/>
              </a:rPr>
              <a:t>전화</a:t>
            </a:r>
            <a:endParaRPr lang="en-US" altLang="ko-KR" sz="700" b="1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ko-KR" altLang="en-US" sz="700" b="1">
                <a:solidFill>
                  <a:srgbClr val="0070C0"/>
                </a:solidFill>
                <a:latin typeface="+mn-ea"/>
              </a:rPr>
              <a:t>이메일</a:t>
            </a:r>
            <a:endParaRPr lang="en-US" altLang="ko-KR" sz="700" b="1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ko-KR" altLang="en-US" sz="700" b="1">
                <a:solidFill>
                  <a:srgbClr val="0070C0"/>
                </a:solidFill>
                <a:latin typeface="+mn-ea"/>
              </a:rPr>
              <a:t>우편</a:t>
            </a:r>
            <a:endParaRPr lang="en-US" altLang="ko-KR" sz="700" b="1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ko-KR" altLang="en-US" sz="700" b="1">
                <a:solidFill>
                  <a:srgbClr val="0070C0"/>
                </a:solidFill>
                <a:latin typeface="+mn-ea"/>
              </a:rPr>
              <a:t>기타 </a:t>
            </a:r>
            <a:endParaRPr lang="en-US" altLang="ko-KR" sz="7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9" name="순서도: 처리 88">
            <a:extLst>
              <a:ext uri="{FF2B5EF4-FFF2-40B4-BE49-F238E27FC236}">
                <a16:creationId xmlns:a16="http://schemas.microsoft.com/office/drawing/2014/main" id="{A85A005E-82C0-4F3C-8F69-CB239E01BE98}"/>
              </a:ext>
            </a:extLst>
          </p:cNvPr>
          <p:cNvSpPr/>
          <p:nvPr/>
        </p:nvSpPr>
        <p:spPr bwMode="auto">
          <a:xfrm>
            <a:off x="6893771" y="4364208"/>
            <a:ext cx="1225857" cy="360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>
                <a:solidFill>
                  <a:srgbClr val="000000"/>
                </a:solidFill>
                <a:latin typeface="+mn-ea"/>
              </a:rPr>
              <a:t>포상금 지급 신청서 접수 완료</a:t>
            </a:r>
            <a:endParaRPr kumimoji="1" lang="en-US" altLang="ko-KR" sz="70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00">
                <a:solidFill>
                  <a:srgbClr val="000000"/>
                </a:solidFill>
                <a:latin typeface="+mn-ea"/>
              </a:rPr>
              <a:t>SMS </a:t>
            </a:r>
            <a:r>
              <a:rPr kumimoji="1" lang="ko-KR" altLang="en-US" sz="700">
                <a:solidFill>
                  <a:srgbClr val="000000"/>
                </a:solidFill>
                <a:latin typeface="+mn-ea"/>
              </a:rPr>
              <a:t>발송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0" name="원통 105">
            <a:extLst>
              <a:ext uri="{FF2B5EF4-FFF2-40B4-BE49-F238E27FC236}">
                <a16:creationId xmlns:a16="http://schemas.microsoft.com/office/drawing/2014/main" id="{95826D79-64B4-4C64-834C-C6F230C10349}"/>
              </a:ext>
            </a:extLst>
          </p:cNvPr>
          <p:cNvSpPr/>
          <p:nvPr/>
        </p:nvSpPr>
        <p:spPr bwMode="auto">
          <a:xfrm>
            <a:off x="6879958" y="3331266"/>
            <a:ext cx="1257958" cy="542331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문자메시지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발송내역</a:t>
            </a:r>
            <a:endParaRPr kumimoji="1" lang="en-US" altLang="ko-KR" sz="7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92" name="연결선: 꺾임 79">
            <a:extLst>
              <a:ext uri="{FF2B5EF4-FFF2-40B4-BE49-F238E27FC236}">
                <a16:creationId xmlns:a16="http://schemas.microsoft.com/office/drawing/2014/main" id="{2BCF041E-C476-4F76-9224-34F7DF14B580}"/>
              </a:ext>
            </a:extLst>
          </p:cNvPr>
          <p:cNvCxnSpPr>
            <a:cxnSpLocks/>
            <a:stCxn id="49" idx="0"/>
            <a:endCxn id="89" idx="2"/>
          </p:cNvCxnSpPr>
          <p:nvPr/>
        </p:nvCxnSpPr>
        <p:spPr bwMode="auto">
          <a:xfrm rot="5400000" flipH="1" flipV="1">
            <a:off x="6104310" y="4248837"/>
            <a:ext cx="927018" cy="187776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89" idx="0"/>
            <a:endCxn id="90" idx="3"/>
          </p:cNvCxnSpPr>
          <p:nvPr/>
        </p:nvCxnSpPr>
        <p:spPr bwMode="auto">
          <a:xfrm flipV="1">
            <a:off x="7506700" y="3873597"/>
            <a:ext cx="2237" cy="490611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직사각형 1"/>
          <p:cNvSpPr/>
          <p:nvPr/>
        </p:nvSpPr>
        <p:spPr>
          <a:xfrm>
            <a:off x="5976952" y="4972273"/>
            <a:ext cx="1181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0070C0"/>
                </a:solidFill>
                <a:latin typeface="+mn-ea"/>
              </a:rPr>
              <a:t>감시원의 판단에 따라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122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PD-SVLS-0805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현장 </a:t>
            </a:r>
            <a:r>
              <a:rPr lang="en-US" altLang="ko-KR">
                <a:latin typeface="+mn-ea"/>
                <a:ea typeface="+mn-ea"/>
              </a:rPr>
              <a:t>– </a:t>
            </a:r>
            <a:r>
              <a:rPr lang="ko-KR" altLang="en-US">
                <a:latin typeface="+mn-ea"/>
                <a:ea typeface="+mn-ea"/>
              </a:rPr>
              <a:t>포상금지급신청서 접수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1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804" y="1103691"/>
            <a:ext cx="849009" cy="4970384"/>
          </a:xfrm>
        </p:spPr>
        <p:txBody>
          <a:bodyPr>
            <a:normAutofit/>
          </a:bodyPr>
          <a:lstStyle/>
          <a:p>
            <a:r>
              <a:rPr lang="ko-KR" altLang="en-US" sz="1050" dirty="0">
                <a:latin typeface="+mn-ea"/>
                <a:ea typeface="+mn-ea"/>
              </a:rPr>
              <a:t>감시원</a:t>
            </a:r>
          </a:p>
        </p:txBody>
      </p:sp>
      <p:sp>
        <p:nvSpPr>
          <p:cNvPr id="12" name="텍스트 개체 틀 47">
            <a:extLst>
              <a:ext uri="{FF2B5EF4-FFF2-40B4-BE49-F238E27FC236}">
                <a16:creationId xmlns:a16="http://schemas.microsoft.com/office/drawing/2014/main" id="{A31743F8-E7F9-40DD-9611-DD27AF3446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2039" y="849691"/>
            <a:ext cx="9424699" cy="25400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감시업무시스템</a:t>
            </a:r>
          </a:p>
        </p:txBody>
      </p: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408CE77D-D06B-4F31-B01E-DE397A5C4320}"/>
              </a:ext>
            </a:extLst>
          </p:cNvPr>
          <p:cNvSpPr/>
          <p:nvPr/>
        </p:nvSpPr>
        <p:spPr>
          <a:xfrm>
            <a:off x="1164771" y="1343059"/>
            <a:ext cx="1706446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오프라인 포상금신청서 접수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2272222" y="2563256"/>
            <a:ext cx="150424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현장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포상관리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메뉴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이동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4" name="연결선: 꺾임 101">
            <a:extLst>
              <a:ext uri="{FF2B5EF4-FFF2-40B4-BE49-F238E27FC236}">
                <a16:creationId xmlns:a16="http://schemas.microsoft.com/office/drawing/2014/main" id="{0C871185-10DC-4389-BFFE-9F4FD931A422}"/>
              </a:ext>
            </a:extLst>
          </p:cNvPr>
          <p:cNvCxnSpPr>
            <a:cxnSpLocks/>
            <a:stCxn id="35" idx="2"/>
            <a:endCxn id="36" idx="1"/>
          </p:cNvCxnSpPr>
          <p:nvPr/>
        </p:nvCxnSpPr>
        <p:spPr>
          <a:xfrm rot="16200000" flipH="1">
            <a:off x="1614330" y="2074966"/>
            <a:ext cx="1061557" cy="254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2272222" y="3488671"/>
            <a:ext cx="150424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포상금 심사결과 목록 조회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stCxn id="36" idx="2"/>
            <a:endCxn id="65" idx="0"/>
          </p:cNvCxnSpPr>
          <p:nvPr/>
        </p:nvCxnSpPr>
        <p:spPr>
          <a:xfrm>
            <a:off x="3024347" y="2902462"/>
            <a:ext cx="0" cy="586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B56A7E3-DD1B-4328-B968-68BFE9FE569D}"/>
              </a:ext>
            </a:extLst>
          </p:cNvPr>
          <p:cNvSpPr txBox="1"/>
          <p:nvPr/>
        </p:nvSpPr>
        <p:spPr>
          <a:xfrm>
            <a:off x="9763125" y="85725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</a:rPr>
              <a:t>차 신규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464502" y="5549318"/>
            <a:ext cx="2292913" cy="10368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개인정보 암호화</a:t>
            </a:r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계좌번호 암호화</a:t>
            </a:r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첨부서류 암호화</a:t>
            </a:r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신고접수번호별 작성</a:t>
            </a:r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포상금지급신청서접수자를 포상금담당자로 배정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45" name="원통 105">
            <a:extLst>
              <a:ext uri="{FF2B5EF4-FFF2-40B4-BE49-F238E27FC236}">
                <a16:creationId xmlns:a16="http://schemas.microsoft.com/office/drawing/2014/main" id="{95826D79-64B4-4C64-834C-C6F230C10349}"/>
              </a:ext>
            </a:extLst>
          </p:cNvPr>
          <p:cNvSpPr/>
          <p:nvPr/>
        </p:nvSpPr>
        <p:spPr bwMode="auto">
          <a:xfrm>
            <a:off x="8675349" y="5546022"/>
            <a:ext cx="1182176" cy="561701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포상금 지급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신청서 적재 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CD19F8B0-A919-4E6E-8EB1-1560D70D1ED6}"/>
              </a:ext>
            </a:extLst>
          </p:cNvPr>
          <p:cNvSpPr/>
          <p:nvPr/>
        </p:nvSpPr>
        <p:spPr bwMode="auto">
          <a:xfrm>
            <a:off x="2682992" y="4516776"/>
            <a:ext cx="68721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>
                <a:solidFill>
                  <a:srgbClr val="000000"/>
                </a:solidFill>
                <a:latin typeface="+mn-ea"/>
              </a:rPr>
              <a:t>신청인</a:t>
            </a:r>
            <a:endParaRPr lang="en-US" altLang="ko-KR" sz="80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>
                <a:solidFill>
                  <a:srgbClr val="000000"/>
                </a:solidFill>
                <a:latin typeface="+mn-ea"/>
              </a:rPr>
              <a:t>본인인증</a:t>
            </a:r>
            <a:endParaRPr lang="en-US" altLang="ko-KR" sz="80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800">
                <a:solidFill>
                  <a:srgbClr val="000000"/>
                </a:solidFill>
                <a:latin typeface="+mn-ea"/>
              </a:rPr>
              <a:t>휴대전화</a:t>
            </a:r>
            <a:r>
              <a:rPr lang="en-US" altLang="ko-KR" sz="800">
                <a:solidFill>
                  <a:srgbClr val="000000"/>
                </a:solidFill>
                <a:latin typeface="+mn-ea"/>
              </a:rPr>
              <a:t>)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48" name="순서도: 판단 47">
            <a:extLst>
              <a:ext uri="{FF2B5EF4-FFF2-40B4-BE49-F238E27FC236}">
                <a16:creationId xmlns:a16="http://schemas.microsoft.com/office/drawing/2014/main" id="{CA997FEB-2E15-45CC-820B-E715CE6ED17D}"/>
              </a:ext>
            </a:extLst>
          </p:cNvPr>
          <p:cNvSpPr/>
          <p:nvPr/>
        </p:nvSpPr>
        <p:spPr>
          <a:xfrm>
            <a:off x="2517751" y="5549320"/>
            <a:ext cx="1018980" cy="55784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  <a:latin typeface="+mn-ea"/>
              </a:rPr>
              <a:t>신청인</a:t>
            </a:r>
            <a:endParaRPr lang="en-US" altLang="ko-KR" sz="700" b="1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0" b="1">
                <a:solidFill>
                  <a:schemeClr val="tx1"/>
                </a:solidFill>
                <a:latin typeface="+mn-ea"/>
              </a:rPr>
              <a:t>본인인증 </a:t>
            </a:r>
            <a:endParaRPr lang="en-US" altLang="ko-KR" sz="700" b="1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0" b="1">
                <a:solidFill>
                  <a:schemeClr val="tx1"/>
                </a:solidFill>
                <a:latin typeface="+mn-ea"/>
              </a:rPr>
              <a:t>성공 여부</a:t>
            </a:r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A85A005E-82C0-4F3C-8F69-CB239E01BE98}"/>
              </a:ext>
            </a:extLst>
          </p:cNvPr>
          <p:cNvSpPr/>
          <p:nvPr/>
        </p:nvSpPr>
        <p:spPr bwMode="auto">
          <a:xfrm>
            <a:off x="4919827" y="5651226"/>
            <a:ext cx="1418224" cy="344833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>
                <a:solidFill>
                  <a:srgbClr val="000000"/>
                </a:solidFill>
                <a:latin typeface="+mn-ea"/>
              </a:rPr>
              <a:t>포상금지급신청서 대리 작성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51" name="직선 연결선 50"/>
          <p:cNvCxnSpPr>
            <a:stCxn id="49" idx="3"/>
            <a:endCxn id="45" idx="2"/>
          </p:cNvCxnSpPr>
          <p:nvPr/>
        </p:nvCxnSpPr>
        <p:spPr bwMode="auto">
          <a:xfrm>
            <a:off x="6338051" y="5823643"/>
            <a:ext cx="2337298" cy="323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96A64C1-5A7D-48EB-9420-8557058C4798}"/>
              </a:ext>
            </a:extLst>
          </p:cNvPr>
          <p:cNvSpPr txBox="1"/>
          <p:nvPr/>
        </p:nvSpPr>
        <p:spPr>
          <a:xfrm>
            <a:off x="3955088" y="5630590"/>
            <a:ext cx="3177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70C0"/>
                </a:solidFill>
                <a:latin typeface="+mn-ea"/>
              </a:rPr>
              <a:t> Y</a:t>
            </a:r>
            <a:endParaRPr lang="ko-KR" altLang="en-US" sz="7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6A64C1-5A7D-48EB-9420-8557058C4798}"/>
              </a:ext>
            </a:extLst>
          </p:cNvPr>
          <p:cNvSpPr txBox="1"/>
          <p:nvPr/>
        </p:nvSpPr>
        <p:spPr>
          <a:xfrm>
            <a:off x="2206340" y="5222068"/>
            <a:ext cx="3177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70C0"/>
                </a:solidFill>
                <a:latin typeface="+mn-ea"/>
              </a:rPr>
              <a:t> N</a:t>
            </a:r>
            <a:endParaRPr lang="ko-KR" altLang="en-US" sz="7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54" name="연결선: 꺾임 79">
            <a:extLst>
              <a:ext uri="{FF2B5EF4-FFF2-40B4-BE49-F238E27FC236}">
                <a16:creationId xmlns:a16="http://schemas.microsoft.com/office/drawing/2014/main" id="{2BCF041E-C476-4F76-9224-34F7DF14B580}"/>
              </a:ext>
            </a:extLst>
          </p:cNvPr>
          <p:cNvCxnSpPr>
            <a:cxnSpLocks/>
            <a:stCxn id="48" idx="1"/>
            <a:endCxn id="47" idx="1"/>
          </p:cNvCxnSpPr>
          <p:nvPr/>
        </p:nvCxnSpPr>
        <p:spPr bwMode="auto">
          <a:xfrm rot="10800000" flipH="1">
            <a:off x="2517750" y="4705796"/>
            <a:ext cx="165241" cy="1122446"/>
          </a:xfrm>
          <a:prstGeom prst="bentConnector3">
            <a:avLst>
              <a:gd name="adj1" fmla="val -138343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65" idx="2"/>
            <a:endCxn id="47" idx="0"/>
          </p:cNvCxnSpPr>
          <p:nvPr/>
        </p:nvCxnSpPr>
        <p:spPr bwMode="auto">
          <a:xfrm>
            <a:off x="3024347" y="3827877"/>
            <a:ext cx="2254" cy="688899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직선 연결선 55"/>
          <p:cNvCxnSpPr>
            <a:stCxn id="47" idx="2"/>
            <a:endCxn id="48" idx="0"/>
          </p:cNvCxnSpPr>
          <p:nvPr/>
        </p:nvCxnSpPr>
        <p:spPr bwMode="auto">
          <a:xfrm>
            <a:off x="3026601" y="4894816"/>
            <a:ext cx="640" cy="654504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직선 연결선 85"/>
          <p:cNvCxnSpPr>
            <a:stCxn id="48" idx="3"/>
            <a:endCxn id="49" idx="1"/>
          </p:cNvCxnSpPr>
          <p:nvPr/>
        </p:nvCxnSpPr>
        <p:spPr bwMode="auto">
          <a:xfrm flipV="1">
            <a:off x="3536731" y="5823643"/>
            <a:ext cx="1383096" cy="4599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96A64C1-5A7D-48EB-9420-8557058C4798}"/>
              </a:ext>
            </a:extLst>
          </p:cNvPr>
          <p:cNvSpPr txBox="1"/>
          <p:nvPr/>
        </p:nvSpPr>
        <p:spPr>
          <a:xfrm>
            <a:off x="1865639" y="1884355"/>
            <a:ext cx="681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>
                <a:solidFill>
                  <a:srgbClr val="0070C0"/>
                </a:solidFill>
                <a:latin typeface="+mn-ea"/>
              </a:rPr>
              <a:t>전화</a:t>
            </a:r>
            <a:endParaRPr lang="en-US" altLang="ko-KR" sz="700" b="1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ko-KR" altLang="en-US" sz="700" b="1">
                <a:solidFill>
                  <a:srgbClr val="0070C0"/>
                </a:solidFill>
                <a:latin typeface="+mn-ea"/>
              </a:rPr>
              <a:t>이메일</a:t>
            </a:r>
            <a:endParaRPr lang="en-US" altLang="ko-KR" sz="700" b="1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ko-KR" altLang="en-US" sz="700" b="1">
                <a:solidFill>
                  <a:srgbClr val="0070C0"/>
                </a:solidFill>
                <a:latin typeface="+mn-ea"/>
              </a:rPr>
              <a:t>우편</a:t>
            </a:r>
            <a:endParaRPr lang="en-US" altLang="ko-KR" sz="700" b="1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ko-KR" altLang="en-US" sz="700" b="1">
                <a:solidFill>
                  <a:srgbClr val="0070C0"/>
                </a:solidFill>
                <a:latin typeface="+mn-ea"/>
              </a:rPr>
              <a:t>기타 </a:t>
            </a:r>
            <a:endParaRPr lang="en-US" altLang="ko-KR" sz="7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9" name="순서도: 처리 88">
            <a:extLst>
              <a:ext uri="{FF2B5EF4-FFF2-40B4-BE49-F238E27FC236}">
                <a16:creationId xmlns:a16="http://schemas.microsoft.com/office/drawing/2014/main" id="{A85A005E-82C0-4F3C-8F69-CB239E01BE98}"/>
              </a:ext>
            </a:extLst>
          </p:cNvPr>
          <p:cNvSpPr/>
          <p:nvPr/>
        </p:nvSpPr>
        <p:spPr bwMode="auto">
          <a:xfrm>
            <a:off x="6893771" y="4364208"/>
            <a:ext cx="1225857" cy="360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>
                <a:solidFill>
                  <a:srgbClr val="000000"/>
                </a:solidFill>
                <a:latin typeface="+mn-ea"/>
              </a:rPr>
              <a:t>포상금 지급 신청서 접수 완료</a:t>
            </a:r>
            <a:endParaRPr kumimoji="1" lang="en-US" altLang="ko-KR" sz="70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00">
                <a:solidFill>
                  <a:srgbClr val="000000"/>
                </a:solidFill>
                <a:latin typeface="+mn-ea"/>
              </a:rPr>
              <a:t>SMS </a:t>
            </a:r>
            <a:r>
              <a:rPr kumimoji="1" lang="ko-KR" altLang="en-US" sz="700">
                <a:solidFill>
                  <a:srgbClr val="000000"/>
                </a:solidFill>
                <a:latin typeface="+mn-ea"/>
              </a:rPr>
              <a:t>발송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0" name="원통 105">
            <a:extLst>
              <a:ext uri="{FF2B5EF4-FFF2-40B4-BE49-F238E27FC236}">
                <a16:creationId xmlns:a16="http://schemas.microsoft.com/office/drawing/2014/main" id="{95826D79-64B4-4C64-834C-C6F230C10349}"/>
              </a:ext>
            </a:extLst>
          </p:cNvPr>
          <p:cNvSpPr/>
          <p:nvPr/>
        </p:nvSpPr>
        <p:spPr bwMode="auto">
          <a:xfrm>
            <a:off x="6879958" y="3331266"/>
            <a:ext cx="1257958" cy="542331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문자메시지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발송내역</a:t>
            </a:r>
            <a:endParaRPr kumimoji="1" lang="en-US" altLang="ko-KR" sz="7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92" name="연결선: 꺾임 79">
            <a:extLst>
              <a:ext uri="{FF2B5EF4-FFF2-40B4-BE49-F238E27FC236}">
                <a16:creationId xmlns:a16="http://schemas.microsoft.com/office/drawing/2014/main" id="{2BCF041E-C476-4F76-9224-34F7DF14B580}"/>
              </a:ext>
            </a:extLst>
          </p:cNvPr>
          <p:cNvCxnSpPr>
            <a:cxnSpLocks/>
            <a:stCxn id="49" idx="0"/>
            <a:endCxn id="89" idx="2"/>
          </p:cNvCxnSpPr>
          <p:nvPr/>
        </p:nvCxnSpPr>
        <p:spPr bwMode="auto">
          <a:xfrm rot="5400000" flipH="1" flipV="1">
            <a:off x="6104310" y="4248837"/>
            <a:ext cx="927018" cy="187776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89" idx="0"/>
            <a:endCxn id="90" idx="3"/>
          </p:cNvCxnSpPr>
          <p:nvPr/>
        </p:nvCxnSpPr>
        <p:spPr bwMode="auto">
          <a:xfrm flipV="1">
            <a:off x="7506700" y="3873597"/>
            <a:ext cx="2237" cy="490611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직사각형 1"/>
          <p:cNvSpPr/>
          <p:nvPr/>
        </p:nvSpPr>
        <p:spPr>
          <a:xfrm>
            <a:off x="5976952" y="4972273"/>
            <a:ext cx="1181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0070C0"/>
                </a:solidFill>
                <a:latin typeface="+mn-ea"/>
              </a:rPr>
              <a:t>감시원의 판단에 따라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736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/>
          <p:cNvSpPr/>
          <p:nvPr/>
        </p:nvSpPr>
        <p:spPr>
          <a:xfrm>
            <a:off x="1048816" y="4870851"/>
            <a:ext cx="3952952" cy="949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신고인별 사이트최대포상금액 활용 </a:t>
            </a:r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포상금 지급예정합계금액</a:t>
            </a:r>
            <a:r>
              <a:rPr lang="en-US" altLang="ko-KR" sz="700">
                <a:solidFill>
                  <a:schemeClr val="accent1"/>
                </a:solidFill>
                <a:latin typeface="+mn-ea"/>
              </a:rPr>
              <a:t>, </a:t>
            </a:r>
            <a:r>
              <a:rPr lang="ko-KR" altLang="en-US" sz="700">
                <a:solidFill>
                  <a:schemeClr val="accent1"/>
                </a:solidFill>
                <a:latin typeface="+mn-ea"/>
              </a:rPr>
              <a:t>포상금지급합계금액 초과 시 담당자 인지가능한 기능 구현 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>
                <a:latin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2" name="텍스트 개체 틀 47">
            <a:extLst>
              <a:ext uri="{FF2B5EF4-FFF2-40B4-BE49-F238E27FC236}">
                <a16:creationId xmlns:a16="http://schemas.microsoft.com/office/drawing/2014/main" id="{A31743F8-E7F9-40DD-9611-DD27AF3446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온라인 신고센터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PD-SVLS-0806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1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ko-KR" altLang="en-US" sz="1050">
                <a:latin typeface="+mn-ea"/>
                <a:ea typeface="+mn-ea"/>
              </a:rPr>
              <a:t>포상금 신고 접수기간 관리</a:t>
            </a:r>
            <a:endParaRPr lang="ko-KR" altLang="en-US" sz="1050" dirty="0">
              <a:latin typeface="+mn-ea"/>
              <a:ea typeface="+mn-ea"/>
            </a:endParaRPr>
          </a:p>
        </p:txBody>
      </p: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408CE77D-D06B-4F31-B01E-DE397A5C4320}"/>
              </a:ext>
            </a:extLst>
          </p:cNvPr>
          <p:cNvSpPr/>
          <p:nvPr/>
        </p:nvSpPr>
        <p:spPr>
          <a:xfrm>
            <a:off x="1119051" y="1343059"/>
            <a:ext cx="1706446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감시업무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시스템 로그인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2226502" y="2116343"/>
            <a:ext cx="1504249" cy="456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포상금 신고 </a:t>
            </a:r>
            <a:endParaRPr kumimoji="1" lang="en-US" altLang="ko-KR" sz="80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접수기간 관리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메뉴 이동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4" name="연결선: 꺾임 101">
            <a:extLst>
              <a:ext uri="{FF2B5EF4-FFF2-40B4-BE49-F238E27FC236}">
                <a16:creationId xmlns:a16="http://schemas.microsoft.com/office/drawing/2014/main" id="{0C871185-10DC-4389-BFFE-9F4FD931A422}"/>
              </a:ext>
            </a:extLst>
          </p:cNvPr>
          <p:cNvCxnSpPr>
            <a:cxnSpLocks/>
            <a:stCxn id="35" idx="2"/>
            <a:endCxn id="36" idx="1"/>
          </p:cNvCxnSpPr>
          <p:nvPr/>
        </p:nvCxnSpPr>
        <p:spPr>
          <a:xfrm rot="16200000" flipH="1">
            <a:off x="1762634" y="1880942"/>
            <a:ext cx="673509" cy="254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2226502" y="3132055"/>
            <a:ext cx="1504249" cy="648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포상 접수 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시작일자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종료일자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신고인별사이트최대포상금액 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stCxn id="36" idx="2"/>
            <a:endCxn id="65" idx="0"/>
          </p:cNvCxnSpPr>
          <p:nvPr/>
        </p:nvCxnSpPr>
        <p:spPr>
          <a:xfrm>
            <a:off x="2978627" y="2573278"/>
            <a:ext cx="0" cy="586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B56A7E3-DD1B-4328-B968-68BFE9FE569D}"/>
              </a:ext>
            </a:extLst>
          </p:cNvPr>
          <p:cNvSpPr txBox="1"/>
          <p:nvPr/>
        </p:nvSpPr>
        <p:spPr>
          <a:xfrm>
            <a:off x="9763125" y="85725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</a:rPr>
              <a:t>차 신규</a:t>
            </a:r>
          </a:p>
        </p:txBody>
      </p:sp>
      <p:sp>
        <p:nvSpPr>
          <p:cNvPr id="38" name="순서도: 수행의 시작/종료 37">
            <a:extLst>
              <a:ext uri="{FF2B5EF4-FFF2-40B4-BE49-F238E27FC236}">
                <a16:creationId xmlns:a16="http://schemas.microsoft.com/office/drawing/2014/main" id="{24C4AD98-4F5E-434B-BEA0-6AD01AFFFF27}"/>
              </a:ext>
            </a:extLst>
          </p:cNvPr>
          <p:cNvSpPr/>
          <p:nvPr/>
        </p:nvSpPr>
        <p:spPr>
          <a:xfrm>
            <a:off x="7016400" y="1972678"/>
            <a:ext cx="1218442" cy="37010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700">
                <a:solidFill>
                  <a:srgbClr val="000000"/>
                </a:solidFill>
                <a:latin typeface="+mn-ea"/>
              </a:rPr>
              <a:t>온라인신고센터 </a:t>
            </a:r>
            <a:endParaRPr lang="en-US" altLang="ko-KR" sz="70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700">
                <a:solidFill>
                  <a:srgbClr val="000000"/>
                </a:solidFill>
                <a:latin typeface="+mn-ea"/>
              </a:rPr>
              <a:t>로그인</a:t>
            </a:r>
            <a:endParaRPr kumimoji="1" lang="ko-KR" altLang="en-US" sz="7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639082" y="3180527"/>
            <a:ext cx="1984692" cy="5426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>
                <a:solidFill>
                  <a:schemeClr val="accent1"/>
                </a:solidFill>
                <a:latin typeface="+mn-ea"/>
              </a:rPr>
              <a:t>포상금신청여부동의 </a:t>
            </a:r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pPr algn="r"/>
            <a:r>
              <a:rPr lang="ko-KR" altLang="en-US" sz="700">
                <a:solidFill>
                  <a:schemeClr val="accent1"/>
                </a:solidFill>
                <a:latin typeface="+mn-ea"/>
              </a:rPr>
              <a:t>관련 항목 활성화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A85A005E-82C0-4F3C-8F69-CB239E01BE98}"/>
              </a:ext>
            </a:extLst>
          </p:cNvPr>
          <p:cNvSpPr/>
          <p:nvPr/>
        </p:nvSpPr>
        <p:spPr bwMode="auto">
          <a:xfrm>
            <a:off x="6712429" y="3254418"/>
            <a:ext cx="951422" cy="360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>
                <a:solidFill>
                  <a:srgbClr val="000000"/>
                </a:solidFill>
                <a:latin typeface="+mn-ea"/>
              </a:rPr>
              <a:t>신고하기</a:t>
            </a:r>
            <a:endParaRPr kumimoji="1" lang="en-US" altLang="ko-KR" sz="7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43" name="직선 연결선 42"/>
          <p:cNvCxnSpPr>
            <a:stCxn id="38" idx="2"/>
            <a:endCxn id="39" idx="0"/>
          </p:cNvCxnSpPr>
          <p:nvPr/>
        </p:nvCxnSpPr>
        <p:spPr bwMode="auto">
          <a:xfrm>
            <a:off x="7625621" y="2342787"/>
            <a:ext cx="5807" cy="83774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1226977" y="4972583"/>
            <a:ext cx="985871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마이페이지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사이트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포상관리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2437131" y="4972583"/>
            <a:ext cx="1074165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마이페이지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사이트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포상지급관리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3644139" y="4975841"/>
            <a:ext cx="1074165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사이트 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포상관리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0" name="연결선: 꺾임 101">
            <a:extLst>
              <a:ext uri="{FF2B5EF4-FFF2-40B4-BE49-F238E27FC236}">
                <a16:creationId xmlns:a16="http://schemas.microsoft.com/office/drawing/2014/main" id="{0C871185-10DC-4389-BFFE-9F4FD931A422}"/>
              </a:ext>
            </a:extLst>
          </p:cNvPr>
          <p:cNvCxnSpPr>
            <a:cxnSpLocks/>
            <a:stCxn id="65" idx="2"/>
            <a:endCxn id="57" idx="0"/>
          </p:cNvCxnSpPr>
          <p:nvPr/>
        </p:nvCxnSpPr>
        <p:spPr>
          <a:xfrm rot="5400000">
            <a:off x="1753130" y="3747086"/>
            <a:ext cx="1192280" cy="1258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연결선: 꺾임 101">
            <a:extLst>
              <a:ext uri="{FF2B5EF4-FFF2-40B4-BE49-F238E27FC236}">
                <a16:creationId xmlns:a16="http://schemas.microsoft.com/office/drawing/2014/main" id="{0C871185-10DC-4389-BFFE-9F4FD931A422}"/>
              </a:ext>
            </a:extLst>
          </p:cNvPr>
          <p:cNvCxnSpPr>
            <a:cxnSpLocks/>
            <a:stCxn id="65" idx="2"/>
            <a:endCxn id="59" idx="0"/>
          </p:cNvCxnSpPr>
          <p:nvPr/>
        </p:nvCxnSpPr>
        <p:spPr>
          <a:xfrm rot="16200000" flipH="1">
            <a:off x="2982155" y="3776774"/>
            <a:ext cx="1195538" cy="12025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stCxn id="65" idx="2"/>
            <a:endCxn id="58" idx="0"/>
          </p:cNvCxnSpPr>
          <p:nvPr/>
        </p:nvCxnSpPr>
        <p:spPr>
          <a:xfrm flipH="1">
            <a:off x="2974214" y="3780303"/>
            <a:ext cx="4413" cy="119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stCxn id="39" idx="1"/>
            <a:endCxn id="65" idx="3"/>
          </p:cNvCxnSpPr>
          <p:nvPr/>
        </p:nvCxnSpPr>
        <p:spPr>
          <a:xfrm flipH="1">
            <a:off x="3730751" y="3451862"/>
            <a:ext cx="2908331" cy="4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322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PD-SVLS-0901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리포팅툴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SW</a:t>
            </a:r>
            <a:r>
              <a:rPr lang="ko-KR" altLang="en-US" dirty="0">
                <a:latin typeface="+mn-ea"/>
                <a:ea typeface="+mn-ea"/>
              </a:rPr>
              <a:t>를 이용하여 서식 전환</a:t>
            </a:r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212337" y="2423083"/>
            <a:ext cx="847725" cy="2389620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관리자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CB4B97C-CFFC-4F6F-92B4-630D912568D7}"/>
              </a:ext>
            </a:extLst>
          </p:cNvPr>
          <p:cNvSpPr/>
          <p:nvPr/>
        </p:nvSpPr>
        <p:spPr>
          <a:xfrm>
            <a:off x="4847238" y="3042564"/>
            <a:ext cx="1645376" cy="5195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리포팅툴 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SW 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활용 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전환서식 디자인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80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문서서식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, SQL) 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6722623-8C72-4057-8E98-00A80C768593}"/>
              </a:ext>
            </a:extLst>
          </p:cNvPr>
          <p:cNvCxnSpPr>
            <a:cxnSpLocks/>
            <a:stCxn id="22" idx="2"/>
            <a:endCxn id="17" idx="0"/>
          </p:cNvCxnSpPr>
          <p:nvPr/>
        </p:nvCxnSpPr>
        <p:spPr bwMode="auto">
          <a:xfrm>
            <a:off x="5657183" y="1807315"/>
            <a:ext cx="12743" cy="1235249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B4B97C-CFFC-4F6F-92B4-630D912568D7}"/>
              </a:ext>
            </a:extLst>
          </p:cNvPr>
          <p:cNvSpPr/>
          <p:nvPr/>
        </p:nvSpPr>
        <p:spPr>
          <a:xfrm>
            <a:off x="4973603" y="4473497"/>
            <a:ext cx="1392647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전환서식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관련 메뉴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리포팅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VIEWER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추가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6722623-8C72-4057-8E98-00A80C768593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 bwMode="auto">
          <a:xfrm>
            <a:off x="5669926" y="3562160"/>
            <a:ext cx="1" cy="911337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99818" y="1128633"/>
            <a:ext cx="847725" cy="129445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  감시원</a:t>
            </a:r>
          </a:p>
        </p:txBody>
      </p:sp>
      <p:sp>
        <p:nvSpPr>
          <p:cNvPr id="22" name="순서도: 수행의 시작/종료 21">
            <a:extLst>
              <a:ext uri="{FF2B5EF4-FFF2-40B4-BE49-F238E27FC236}">
                <a16:creationId xmlns:a16="http://schemas.microsoft.com/office/drawing/2014/main" id="{0CD8E38E-A5AE-47CE-A71D-5B6BDE987C17}"/>
              </a:ext>
            </a:extLst>
          </p:cNvPr>
          <p:cNvSpPr/>
          <p:nvPr/>
        </p:nvSpPr>
        <p:spPr>
          <a:xfrm>
            <a:off x="4798891" y="1411196"/>
            <a:ext cx="1716583" cy="39611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전환대상 서식 및 메뉴 도출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인터뷰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문서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A1B1767-9001-427D-9C40-486D593FF10E}"/>
              </a:ext>
            </a:extLst>
          </p:cNvPr>
          <p:cNvCxnSpPr>
            <a:cxnSpLocks/>
          </p:cNvCxnSpPr>
          <p:nvPr/>
        </p:nvCxnSpPr>
        <p:spPr>
          <a:xfrm flipV="1">
            <a:off x="213075" y="2339419"/>
            <a:ext cx="10272934" cy="836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텍스트 개체 틀 47">
            <a:extLst>
              <a:ext uri="{FF2B5EF4-FFF2-40B4-BE49-F238E27FC236}">
                <a16:creationId xmlns:a16="http://schemas.microsoft.com/office/drawing/2014/main" id="{A31743F8-E7F9-40DD-9611-DD27AF3446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2039" y="849691"/>
            <a:ext cx="9424699" cy="25400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감시업무시스템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56A7E3-DD1B-4328-B968-68BFE9FE569D}"/>
              </a:ext>
            </a:extLst>
          </p:cNvPr>
          <p:cNvSpPr txBox="1"/>
          <p:nvPr/>
        </p:nvSpPr>
        <p:spPr>
          <a:xfrm>
            <a:off x="9763125" y="85725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</a:rPr>
              <a:t>차 신규</a:t>
            </a:r>
          </a:p>
        </p:txBody>
      </p:sp>
    </p:spTree>
    <p:extLst>
      <p:ext uri="{BB962C8B-B14F-4D97-AF65-F5344CB8AC3E}">
        <p14:creationId xmlns:p14="http://schemas.microsoft.com/office/powerpoint/2010/main" val="944674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PD-SVLS-9000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방심위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URL </a:t>
            </a:r>
            <a:r>
              <a:rPr lang="ko-KR" altLang="en-US" dirty="0">
                <a:latin typeface="+mn-ea"/>
                <a:ea typeface="+mn-ea"/>
              </a:rPr>
              <a:t>중복 검사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59746B-021A-4642-8590-31C73220E821}"/>
              </a:ext>
            </a:extLst>
          </p:cNvPr>
          <p:cNvSpPr txBox="1"/>
          <p:nvPr/>
        </p:nvSpPr>
        <p:spPr>
          <a:xfrm>
            <a:off x="9763125" y="8572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변경 없음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5641809" y="5545211"/>
            <a:ext cx="1390260" cy="11355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03 :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중복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기차단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04: 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중복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심의중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ko-KR" sz="800">
                <a:solidFill>
                  <a:schemeClr val="tx1"/>
                </a:solidFill>
                <a:latin typeface="+mn-ea"/>
              </a:rPr>
              <a:t>09 : 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중복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기접수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ko-KR" sz="800">
                <a:solidFill>
                  <a:schemeClr val="tx1"/>
                </a:solidFill>
                <a:latin typeface="+mn-ea"/>
              </a:rPr>
              <a:t>99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중복없음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641808" y="1969657"/>
            <a:ext cx="1390260" cy="7143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99 :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중복없음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순서도: 수행의 시작/종료 74">
            <a:extLst>
              <a:ext uri="{FF2B5EF4-FFF2-40B4-BE49-F238E27FC236}">
                <a16:creationId xmlns:a16="http://schemas.microsoft.com/office/drawing/2014/main" id="{45ADA10E-E944-49C5-8217-50B621187271}"/>
              </a:ext>
            </a:extLst>
          </p:cNvPr>
          <p:cNvSpPr/>
          <p:nvPr/>
        </p:nvSpPr>
        <p:spPr bwMode="auto">
          <a:xfrm>
            <a:off x="7858805" y="6249156"/>
            <a:ext cx="1035343" cy="323268"/>
          </a:xfrm>
          <a:prstGeom prst="flowChartTerminator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방심위</a:t>
            </a:r>
            <a:r>
              <a:rPr lang="en-US" altLang="ko-KR" sz="800" dirty="0">
                <a:solidFill>
                  <a:srgbClr val="000000"/>
                </a:solidFill>
                <a:latin typeface="+mn-ea"/>
              </a:rPr>
              <a:t> URL </a:t>
            </a: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중복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검사 종료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1866124" y="2229285"/>
            <a:ext cx="1229412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프로토콜 제거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(http, https)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1866125" y="2782221"/>
            <a:ext cx="1229412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www.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제거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1866124" y="3428111"/>
            <a:ext cx="1229413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방심위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API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호출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1866124" y="4080078"/>
            <a:ext cx="1229412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방심위 정보 파싱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순서도: 수행의 시작/종료 79">
            <a:extLst>
              <a:ext uri="{FF2B5EF4-FFF2-40B4-BE49-F238E27FC236}">
                <a16:creationId xmlns:a16="http://schemas.microsoft.com/office/drawing/2014/main" id="{45ADA10E-E944-49C5-8217-50B621187271}"/>
              </a:ext>
            </a:extLst>
          </p:cNvPr>
          <p:cNvSpPr/>
          <p:nvPr/>
        </p:nvSpPr>
        <p:spPr bwMode="auto">
          <a:xfrm>
            <a:off x="3945831" y="932535"/>
            <a:ext cx="1035343" cy="323268"/>
          </a:xfrm>
          <a:prstGeom prst="flowChartTerminator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방심위</a:t>
            </a:r>
            <a:r>
              <a:rPr lang="en-US" altLang="ko-KR" sz="800" dirty="0">
                <a:solidFill>
                  <a:srgbClr val="000000"/>
                </a:solidFill>
                <a:latin typeface="+mn-ea"/>
              </a:rPr>
              <a:t> URL </a:t>
            </a: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중복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검사 시작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1" name="다이아몬드 80">
            <a:extLst>
              <a:ext uri="{FF2B5EF4-FFF2-40B4-BE49-F238E27FC236}">
                <a16:creationId xmlns:a16="http://schemas.microsoft.com/office/drawing/2014/main" id="{043A8035-C1F7-4A41-8F7E-48BD2A44D4FB}"/>
              </a:ext>
            </a:extLst>
          </p:cNvPr>
          <p:cNvSpPr/>
          <p:nvPr/>
        </p:nvSpPr>
        <p:spPr bwMode="auto">
          <a:xfrm>
            <a:off x="3703497" y="2108425"/>
            <a:ext cx="1524641" cy="575534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방심위 중복체크 사용여부</a:t>
            </a:r>
          </a:p>
        </p:txBody>
      </p:sp>
      <p:cxnSp>
        <p:nvCxnSpPr>
          <p:cNvPr id="82" name="직선 화살표 연결선 81"/>
          <p:cNvCxnSpPr>
            <a:stCxn id="81" idx="1"/>
            <a:endCxn id="76" idx="3"/>
          </p:cNvCxnSpPr>
          <p:nvPr/>
        </p:nvCxnSpPr>
        <p:spPr bwMode="auto">
          <a:xfrm flipH="1">
            <a:off x="3095536" y="2396192"/>
            <a:ext cx="607961" cy="2696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직선 화살표 연결선 82"/>
          <p:cNvCxnSpPr>
            <a:stCxn id="81" idx="3"/>
            <a:endCxn id="91" idx="2"/>
          </p:cNvCxnSpPr>
          <p:nvPr/>
        </p:nvCxnSpPr>
        <p:spPr bwMode="auto">
          <a:xfrm>
            <a:off x="5228138" y="2396192"/>
            <a:ext cx="636073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4" name="순서도: 수행의 시작/종료 83">
            <a:extLst>
              <a:ext uri="{FF2B5EF4-FFF2-40B4-BE49-F238E27FC236}">
                <a16:creationId xmlns:a16="http://schemas.microsoft.com/office/drawing/2014/main" id="{45ADA10E-E944-49C5-8217-50B621187271}"/>
              </a:ext>
            </a:extLst>
          </p:cNvPr>
          <p:cNvSpPr/>
          <p:nvPr/>
        </p:nvSpPr>
        <p:spPr bwMode="auto">
          <a:xfrm>
            <a:off x="7650231" y="2238616"/>
            <a:ext cx="1035343" cy="323268"/>
          </a:xfrm>
          <a:prstGeom prst="flowChartTerminator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방심위</a:t>
            </a:r>
            <a:r>
              <a:rPr lang="en-US" altLang="ko-KR" sz="800" dirty="0">
                <a:solidFill>
                  <a:srgbClr val="000000"/>
                </a:solidFill>
                <a:latin typeface="+mn-ea"/>
              </a:rPr>
              <a:t> URL </a:t>
            </a: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중복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검사 종료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85" name="직선 화살표 연결선 84"/>
          <p:cNvCxnSpPr>
            <a:stCxn id="91" idx="5"/>
            <a:endCxn id="84" idx="1"/>
          </p:cNvCxnSpPr>
          <p:nvPr/>
        </p:nvCxnSpPr>
        <p:spPr bwMode="auto">
          <a:xfrm>
            <a:off x="6809666" y="2396192"/>
            <a:ext cx="840565" cy="405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직선 화살표 연결선 85"/>
          <p:cNvCxnSpPr>
            <a:stCxn id="80" idx="2"/>
            <a:endCxn id="88" idx="1"/>
          </p:cNvCxnSpPr>
          <p:nvPr/>
        </p:nvCxnSpPr>
        <p:spPr bwMode="auto">
          <a:xfrm>
            <a:off x="4463503" y="1255803"/>
            <a:ext cx="1" cy="25993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직선 화살표 연결선 86"/>
          <p:cNvCxnSpPr>
            <a:stCxn id="88" idx="4"/>
            <a:endCxn id="81" idx="0"/>
          </p:cNvCxnSpPr>
          <p:nvPr/>
        </p:nvCxnSpPr>
        <p:spPr bwMode="auto">
          <a:xfrm>
            <a:off x="4463504" y="1830889"/>
            <a:ext cx="2314" cy="277536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순서도: 데이터 87"/>
          <p:cNvSpPr/>
          <p:nvPr/>
        </p:nvSpPr>
        <p:spPr>
          <a:xfrm>
            <a:off x="3872594" y="1515737"/>
            <a:ext cx="1181819" cy="31515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latin typeface="+mn-ea"/>
              </a:rPr>
              <a:t>중복검사 </a:t>
            </a:r>
            <a:r>
              <a:rPr lang="en-US" altLang="ko-KR" sz="800" b="1" dirty="0">
                <a:latin typeface="+mn-ea"/>
              </a:rPr>
              <a:t>URL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89" name="직선 화살표 연결선 88"/>
          <p:cNvCxnSpPr>
            <a:stCxn id="76" idx="2"/>
            <a:endCxn id="77" idx="0"/>
          </p:cNvCxnSpPr>
          <p:nvPr/>
        </p:nvCxnSpPr>
        <p:spPr bwMode="auto">
          <a:xfrm>
            <a:off x="2480830" y="2568491"/>
            <a:ext cx="1" cy="21373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직선 화살표 연결선 89"/>
          <p:cNvCxnSpPr>
            <a:stCxn id="77" idx="2"/>
            <a:endCxn id="78" idx="0"/>
          </p:cNvCxnSpPr>
          <p:nvPr/>
        </p:nvCxnSpPr>
        <p:spPr bwMode="auto">
          <a:xfrm>
            <a:off x="2480831" y="3121427"/>
            <a:ext cx="0" cy="30668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1" name="순서도: 데이터 90"/>
          <p:cNvSpPr/>
          <p:nvPr/>
        </p:nvSpPr>
        <p:spPr>
          <a:xfrm>
            <a:off x="5746029" y="2238616"/>
            <a:ext cx="1181819" cy="31515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+mn-ea"/>
              </a:rPr>
              <a:t>중복검사 </a:t>
            </a:r>
            <a:endParaRPr lang="en-US" altLang="ko-KR" sz="800" dirty="0">
              <a:latin typeface="+mn-ea"/>
            </a:endParaRPr>
          </a:p>
          <a:p>
            <a:pPr algn="ctr"/>
            <a:r>
              <a:rPr lang="ko-KR" altLang="en-US" sz="800" dirty="0">
                <a:latin typeface="+mn-ea"/>
              </a:rPr>
              <a:t>결과 값 </a:t>
            </a:r>
            <a:endParaRPr lang="en-US" altLang="ko-KR" sz="800" dirty="0">
              <a:latin typeface="+mn-ea"/>
            </a:endParaRPr>
          </a:p>
        </p:txBody>
      </p:sp>
      <p:cxnSp>
        <p:nvCxnSpPr>
          <p:cNvPr id="92" name="직선 화살표 연결선 91"/>
          <p:cNvCxnSpPr>
            <a:stCxn id="78" idx="2"/>
            <a:endCxn id="79" idx="0"/>
          </p:cNvCxnSpPr>
          <p:nvPr/>
        </p:nvCxnSpPr>
        <p:spPr bwMode="auto">
          <a:xfrm flipH="1">
            <a:off x="2480830" y="3767317"/>
            <a:ext cx="1" cy="31276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3" name="다이아몬드 92">
            <a:extLst>
              <a:ext uri="{FF2B5EF4-FFF2-40B4-BE49-F238E27FC236}">
                <a16:creationId xmlns:a16="http://schemas.microsoft.com/office/drawing/2014/main" id="{043A8035-C1F7-4A41-8F7E-48BD2A44D4FB}"/>
              </a:ext>
            </a:extLst>
          </p:cNvPr>
          <p:cNvSpPr/>
          <p:nvPr/>
        </p:nvSpPr>
        <p:spPr bwMode="auto">
          <a:xfrm>
            <a:off x="1866126" y="4742429"/>
            <a:ext cx="1229412" cy="474380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rmAutofit fontScale="92500"/>
          </a:bodyPr>
          <a:lstStyle/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URL 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동일여부</a:t>
            </a:r>
          </a:p>
        </p:txBody>
      </p:sp>
      <p:cxnSp>
        <p:nvCxnSpPr>
          <p:cNvPr id="94" name="직선 화살표 연결선 93"/>
          <p:cNvCxnSpPr>
            <a:stCxn id="79" idx="2"/>
            <a:endCxn id="93" idx="0"/>
          </p:cNvCxnSpPr>
          <p:nvPr/>
        </p:nvCxnSpPr>
        <p:spPr bwMode="auto">
          <a:xfrm>
            <a:off x="2480830" y="4419284"/>
            <a:ext cx="2" cy="323145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직선 화살표 연결선 94"/>
          <p:cNvCxnSpPr>
            <a:stCxn id="97" idx="5"/>
            <a:endCxn id="75" idx="1"/>
          </p:cNvCxnSpPr>
          <p:nvPr/>
        </p:nvCxnSpPr>
        <p:spPr bwMode="auto">
          <a:xfrm>
            <a:off x="6809666" y="6410272"/>
            <a:ext cx="1049139" cy="51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꺾인 연결선 95"/>
          <p:cNvCxnSpPr>
            <a:stCxn id="93" idx="3"/>
            <a:endCxn id="74" idx="2"/>
          </p:cNvCxnSpPr>
          <p:nvPr/>
        </p:nvCxnSpPr>
        <p:spPr bwMode="auto">
          <a:xfrm flipV="1">
            <a:off x="3095538" y="2683960"/>
            <a:ext cx="3241400" cy="2295659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7" name="순서도: 데이터 96"/>
          <p:cNvSpPr/>
          <p:nvPr/>
        </p:nvSpPr>
        <p:spPr>
          <a:xfrm>
            <a:off x="5746029" y="6252696"/>
            <a:ext cx="1181819" cy="31515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+mn-ea"/>
              </a:rPr>
              <a:t>중복검사 </a:t>
            </a:r>
            <a:endParaRPr lang="en-US" altLang="ko-KR" sz="800" dirty="0">
              <a:latin typeface="+mn-ea"/>
            </a:endParaRPr>
          </a:p>
          <a:p>
            <a:pPr algn="ctr"/>
            <a:r>
              <a:rPr lang="ko-KR" altLang="en-US" sz="800" dirty="0">
                <a:latin typeface="+mn-ea"/>
              </a:rPr>
              <a:t>결과 값 </a:t>
            </a:r>
            <a:endParaRPr lang="en-US" altLang="ko-KR" sz="800" dirty="0">
              <a:latin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9C99DC5-7FBA-4C9D-9BE9-2732C006B437}"/>
              </a:ext>
            </a:extLst>
          </p:cNvPr>
          <p:cNvSpPr txBox="1"/>
          <p:nvPr/>
        </p:nvSpPr>
        <p:spPr>
          <a:xfrm>
            <a:off x="3319765" y="2171373"/>
            <a:ext cx="23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  <a:latin typeface="+mn-ea"/>
              </a:rPr>
              <a:t>Y</a:t>
            </a:r>
            <a:endParaRPr lang="ko-KR" altLang="en-US" sz="9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9C99DC5-7FBA-4C9D-9BE9-2732C006B437}"/>
              </a:ext>
            </a:extLst>
          </p:cNvPr>
          <p:cNvSpPr txBox="1"/>
          <p:nvPr/>
        </p:nvSpPr>
        <p:spPr>
          <a:xfrm>
            <a:off x="5301960" y="2177387"/>
            <a:ext cx="23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  <a:latin typeface="+mn-ea"/>
              </a:rPr>
              <a:t>N</a:t>
            </a:r>
            <a:endParaRPr lang="ko-KR" altLang="en-US" sz="9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9C99DC5-7FBA-4C9D-9BE9-2732C006B437}"/>
              </a:ext>
            </a:extLst>
          </p:cNvPr>
          <p:cNvSpPr txBox="1"/>
          <p:nvPr/>
        </p:nvSpPr>
        <p:spPr>
          <a:xfrm>
            <a:off x="3199993" y="4742429"/>
            <a:ext cx="23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  <a:latin typeface="+mn-ea"/>
              </a:rPr>
              <a:t>N</a:t>
            </a:r>
            <a:endParaRPr lang="ko-KR" altLang="en-US" sz="9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01" name="직선 화살표 연결선 100"/>
          <p:cNvCxnSpPr>
            <a:stCxn id="93" idx="2"/>
            <a:endCxn id="105" idx="0"/>
          </p:cNvCxnSpPr>
          <p:nvPr/>
        </p:nvCxnSpPr>
        <p:spPr bwMode="auto">
          <a:xfrm flipH="1">
            <a:off x="2480831" y="5216809"/>
            <a:ext cx="1" cy="341843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9C99DC5-7FBA-4C9D-9BE9-2732C006B437}"/>
              </a:ext>
            </a:extLst>
          </p:cNvPr>
          <p:cNvSpPr txBox="1"/>
          <p:nvPr/>
        </p:nvSpPr>
        <p:spPr>
          <a:xfrm>
            <a:off x="2539504" y="5314379"/>
            <a:ext cx="23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  <a:latin typeface="+mn-ea"/>
              </a:rPr>
              <a:t>Y</a:t>
            </a:r>
            <a:endParaRPr lang="ko-KR" altLang="en-US" sz="9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1866123" y="6252696"/>
            <a:ext cx="1229413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방심위 처리결과 코드화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4" name="직선 화살표 연결선 103"/>
          <p:cNvCxnSpPr>
            <a:stCxn id="103" idx="3"/>
            <a:endCxn id="97" idx="2"/>
          </p:cNvCxnSpPr>
          <p:nvPr/>
        </p:nvCxnSpPr>
        <p:spPr bwMode="auto">
          <a:xfrm flipV="1">
            <a:off x="3095536" y="6410272"/>
            <a:ext cx="2768675" cy="12027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1866124" y="5558652"/>
            <a:ext cx="1229414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방심위 정보 처리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우선순위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최신일자 기준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cxnSp>
        <p:nvCxnSpPr>
          <p:cNvPr id="106" name="직선 화살표 연결선 105"/>
          <p:cNvCxnSpPr>
            <a:stCxn id="105" idx="2"/>
            <a:endCxn id="103" idx="0"/>
          </p:cNvCxnSpPr>
          <p:nvPr/>
        </p:nvCxnSpPr>
        <p:spPr bwMode="auto">
          <a:xfrm flipH="1">
            <a:off x="2480830" y="5897858"/>
            <a:ext cx="1" cy="35483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21771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그룹 352">
            <a:extLst>
              <a:ext uri="{FF2B5EF4-FFF2-40B4-BE49-F238E27FC236}">
                <a16:creationId xmlns:a16="http://schemas.microsoft.com/office/drawing/2014/main" id="{0135274D-E1E0-41FB-9602-5E9B0EB85890}"/>
              </a:ext>
            </a:extLst>
          </p:cNvPr>
          <p:cNvGrpSpPr/>
          <p:nvPr/>
        </p:nvGrpSpPr>
        <p:grpSpPr>
          <a:xfrm>
            <a:off x="6638561" y="1435206"/>
            <a:ext cx="2428902" cy="796355"/>
            <a:chOff x="8195094" y="3011750"/>
            <a:chExt cx="1848169" cy="1440282"/>
          </a:xfrm>
        </p:grpSpPr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0889A669-ABFC-4C22-94BD-5AB35D3FB4BD}"/>
                </a:ext>
              </a:extLst>
            </p:cNvPr>
            <p:cNvSpPr/>
            <p:nvPr/>
          </p:nvSpPr>
          <p:spPr>
            <a:xfrm>
              <a:off x="8195094" y="3011750"/>
              <a:ext cx="1848169" cy="11594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2FDD7290-7917-4AA9-8E97-AA6B62233821}"/>
                </a:ext>
              </a:extLst>
            </p:cNvPr>
            <p:cNvSpPr txBox="1"/>
            <p:nvPr/>
          </p:nvSpPr>
          <p:spPr>
            <a:xfrm>
              <a:off x="8229412" y="3171754"/>
              <a:ext cx="807710" cy="1280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* </a:t>
              </a:r>
              <a:r>
                <a:rPr lang="ko-KR" altLang="en-US" sz="800" b="1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알림서비스</a:t>
              </a:r>
              <a:endParaRPr lang="en-US" altLang="ko-KR" sz="8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  <a:p>
              <a:r>
                <a:rPr lang="en-US" altLang="ko-KR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(</a:t>
              </a:r>
              <a:r>
                <a:rPr lang="ko-KR" altLang="en-US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관련 프로세스</a:t>
              </a:r>
              <a:r>
                <a:rPr lang="en-US" altLang="ko-KR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ID: )</a:t>
              </a:r>
            </a:p>
            <a:p>
              <a:endParaRPr lang="en-US" altLang="ko-KR" sz="8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  <a:p>
              <a:endParaRPr lang="en-US" altLang="ko-KR" sz="8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  <a:p>
              <a:endParaRPr lang="en-US" altLang="ko-KR" sz="8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2CF0AFF5-310C-4A02-B13D-0FBC6B87C1DF}"/>
              </a:ext>
            </a:extLst>
          </p:cNvPr>
          <p:cNvGrpSpPr/>
          <p:nvPr/>
        </p:nvGrpSpPr>
        <p:grpSpPr>
          <a:xfrm>
            <a:off x="1808208" y="4397943"/>
            <a:ext cx="3524826" cy="1946699"/>
            <a:chOff x="4782097" y="2799069"/>
            <a:chExt cx="5524100" cy="1427802"/>
          </a:xfrm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CEB538EB-DC7C-4219-BC5B-6B07959870C9}"/>
                </a:ext>
              </a:extLst>
            </p:cNvPr>
            <p:cNvSpPr/>
            <p:nvPr/>
          </p:nvSpPr>
          <p:spPr>
            <a:xfrm>
              <a:off x="4782097" y="2799069"/>
              <a:ext cx="5524100" cy="14278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04152447-BB88-47DA-B9C2-1CA4E2670325}"/>
                </a:ext>
              </a:extLst>
            </p:cNvPr>
            <p:cNvSpPr txBox="1"/>
            <p:nvPr/>
          </p:nvSpPr>
          <p:spPr>
            <a:xfrm>
              <a:off x="4813863" y="2841642"/>
              <a:ext cx="1151101" cy="158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신고서 작성</a:t>
              </a:r>
              <a:endParaRPr lang="ko-KR" altLang="en-US" sz="9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804" y="1094167"/>
            <a:ext cx="849009" cy="606539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신고인</a:t>
            </a:r>
            <a:endParaRPr lang="en-US" altLang="ko-KR" sz="800" dirty="0">
              <a:latin typeface="+mn-ea"/>
              <a:ea typeface="+mn-ea"/>
            </a:endParaRP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7D9872D-256B-43C2-855F-5A69146A7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3951AF92-DC34-436F-8498-1259CE5C7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PD-SVLS-0100</a:t>
            </a:r>
            <a:endParaRPr lang="ko-KR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CD2D80A6-E905-43D4-9CD4-60AC0ADCDB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2813" y="842963"/>
            <a:ext cx="4461337" cy="251204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온라인신고센터 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화면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49" name="순서도: 수행의 시작/종료 148">
            <a:extLst>
              <a:ext uri="{FF2B5EF4-FFF2-40B4-BE49-F238E27FC236}">
                <a16:creationId xmlns:a16="http://schemas.microsoft.com/office/drawing/2014/main" id="{9E4C8A23-851F-4A8F-8184-0533B0267607}"/>
              </a:ext>
            </a:extLst>
          </p:cNvPr>
          <p:cNvSpPr/>
          <p:nvPr/>
        </p:nvSpPr>
        <p:spPr bwMode="auto">
          <a:xfrm>
            <a:off x="1181190" y="1235677"/>
            <a:ext cx="992595" cy="378042"/>
          </a:xfrm>
          <a:prstGeom prst="flowChartTerminator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온라인신고센터 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접속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55" name="꺾인 연결선 32">
            <a:extLst>
              <a:ext uri="{FF2B5EF4-FFF2-40B4-BE49-F238E27FC236}">
                <a16:creationId xmlns:a16="http://schemas.microsoft.com/office/drawing/2014/main" id="{FBEAF0AD-2A22-4132-B364-43DBEE3E3B38}"/>
              </a:ext>
            </a:extLst>
          </p:cNvPr>
          <p:cNvCxnSpPr>
            <a:cxnSpLocks/>
            <a:stCxn id="149" idx="2"/>
            <a:endCxn id="174" idx="1"/>
          </p:cNvCxnSpPr>
          <p:nvPr/>
        </p:nvCxnSpPr>
        <p:spPr bwMode="auto">
          <a:xfrm rot="16200000" flipH="1">
            <a:off x="1601514" y="1689692"/>
            <a:ext cx="344476" cy="192529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D523C5B6-D132-461C-8159-41E91ADB18D1}"/>
              </a:ext>
            </a:extLst>
          </p:cNvPr>
          <p:cNvCxnSpPr>
            <a:cxnSpLocks/>
            <a:stCxn id="151" idx="3"/>
            <a:endCxn id="177" idx="1"/>
          </p:cNvCxnSpPr>
          <p:nvPr/>
        </p:nvCxnSpPr>
        <p:spPr bwMode="auto">
          <a:xfrm flipV="1">
            <a:off x="3892727" y="1957599"/>
            <a:ext cx="324128" cy="596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F17C782-739A-499F-BA96-44BE22BB2C2D}"/>
              </a:ext>
            </a:extLst>
          </p:cNvPr>
          <p:cNvGrpSpPr/>
          <p:nvPr/>
        </p:nvGrpSpPr>
        <p:grpSpPr>
          <a:xfrm>
            <a:off x="2989799" y="1769175"/>
            <a:ext cx="1111202" cy="731811"/>
            <a:chOff x="3680447" y="2064515"/>
            <a:chExt cx="1111202" cy="731811"/>
          </a:xfrm>
        </p:grpSpPr>
        <p:sp>
          <p:nvSpPr>
            <p:cNvPr id="151" name="순서도: 처리 150">
              <a:extLst>
                <a:ext uri="{FF2B5EF4-FFF2-40B4-BE49-F238E27FC236}">
                  <a16:creationId xmlns:a16="http://schemas.microsoft.com/office/drawing/2014/main" id="{CD19F8B0-A919-4E6E-8EB1-1560D70D1ED6}"/>
                </a:ext>
              </a:extLst>
            </p:cNvPr>
            <p:cNvSpPr/>
            <p:nvPr/>
          </p:nvSpPr>
          <p:spPr bwMode="auto">
            <a:xfrm>
              <a:off x="3760427" y="2064515"/>
              <a:ext cx="822948" cy="378040"/>
            </a:xfrm>
            <a:prstGeom prst="flowChartProcess">
              <a:avLst/>
            </a:prstGeom>
            <a:noFill/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srgbClr val="000000"/>
                  </a:solidFill>
                  <a:latin typeface="+mn-ea"/>
                </a:rPr>
                <a:t>본인인증</a:t>
              </a:r>
              <a:endPara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3FC71C05-EA07-46DA-B99A-F4A1E18D2E74}"/>
                </a:ext>
              </a:extLst>
            </p:cNvPr>
            <p:cNvSpPr txBox="1"/>
            <p:nvPr/>
          </p:nvSpPr>
          <p:spPr>
            <a:xfrm>
              <a:off x="3680447" y="2457772"/>
              <a:ext cx="1111202" cy="33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+mn-ea"/>
                </a:rPr>
                <a:t>- </a:t>
              </a:r>
              <a:r>
                <a:rPr lang="ko-KR" altLang="en-US" sz="800" dirty="0">
                  <a:latin typeface="+mn-ea"/>
                </a:rPr>
                <a:t>휴대전화 인증</a:t>
              </a:r>
              <a:endParaRPr lang="en-US" altLang="ko-KR" sz="800" dirty="0">
                <a:latin typeface="+mn-ea"/>
              </a:endParaRPr>
            </a:p>
            <a:p>
              <a:r>
                <a:rPr lang="en-US" altLang="ko-KR" sz="800" dirty="0">
                  <a:latin typeface="+mn-ea"/>
                </a:rPr>
                <a:t>- </a:t>
              </a:r>
              <a:r>
                <a:rPr lang="ko-KR" altLang="en-US" sz="800" dirty="0">
                  <a:latin typeface="+mn-ea"/>
                </a:rPr>
                <a:t>아이핀</a:t>
              </a:r>
              <a:r>
                <a:rPr lang="en-US" altLang="ko-KR" sz="800" dirty="0">
                  <a:latin typeface="+mn-ea"/>
                </a:rPr>
                <a:t>(I-PIN) </a:t>
              </a:r>
              <a:r>
                <a:rPr lang="ko-KR" altLang="en-US" sz="800" dirty="0">
                  <a:latin typeface="+mn-ea"/>
                </a:rPr>
                <a:t>인증</a:t>
              </a:r>
            </a:p>
          </p:txBody>
        </p:sp>
      </p:grpSp>
      <p:sp>
        <p:nvSpPr>
          <p:cNvPr id="174" name="순서도: 처리 173">
            <a:extLst>
              <a:ext uri="{FF2B5EF4-FFF2-40B4-BE49-F238E27FC236}">
                <a16:creationId xmlns:a16="http://schemas.microsoft.com/office/drawing/2014/main" id="{496B0A5E-2C64-4351-96E0-E28E18980578}"/>
              </a:ext>
            </a:extLst>
          </p:cNvPr>
          <p:cNvSpPr/>
          <p:nvPr/>
        </p:nvSpPr>
        <p:spPr bwMode="auto">
          <a:xfrm>
            <a:off x="1870017" y="1769175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로그인 페이지 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이동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E25A1E21-D8AB-412A-847B-D12095A53412}"/>
              </a:ext>
            </a:extLst>
          </p:cNvPr>
          <p:cNvCxnSpPr>
            <a:cxnSpLocks/>
            <a:stCxn id="174" idx="3"/>
            <a:endCxn id="151" idx="1"/>
          </p:cNvCxnSpPr>
          <p:nvPr/>
        </p:nvCxnSpPr>
        <p:spPr bwMode="auto">
          <a:xfrm>
            <a:off x="2692965" y="1958195"/>
            <a:ext cx="376814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503A7DC5-11C2-4AAC-8547-4E837BE25AB4}"/>
              </a:ext>
            </a:extLst>
          </p:cNvPr>
          <p:cNvGrpSpPr/>
          <p:nvPr/>
        </p:nvGrpSpPr>
        <p:grpSpPr>
          <a:xfrm>
            <a:off x="4216855" y="1739136"/>
            <a:ext cx="1024441" cy="821098"/>
            <a:chOff x="1740176" y="2495512"/>
            <a:chExt cx="1024441" cy="821098"/>
          </a:xfrm>
        </p:grpSpPr>
        <p:sp>
          <p:nvSpPr>
            <p:cNvPr id="177" name="순서도: 판단 176">
              <a:extLst>
                <a:ext uri="{FF2B5EF4-FFF2-40B4-BE49-F238E27FC236}">
                  <a16:creationId xmlns:a16="http://schemas.microsoft.com/office/drawing/2014/main" id="{62E93CFD-192E-47DC-8348-0EE151E5481F}"/>
                </a:ext>
              </a:extLst>
            </p:cNvPr>
            <p:cNvSpPr/>
            <p:nvPr/>
          </p:nvSpPr>
          <p:spPr>
            <a:xfrm>
              <a:off x="1740176" y="2495512"/>
              <a:ext cx="849009" cy="436926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본인인증 성공 여부</a:t>
              </a:r>
            </a:p>
          </p:txBody>
        </p: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44720CB7-05E1-4C1F-93F5-D6A07AECE73B}"/>
                </a:ext>
              </a:extLst>
            </p:cNvPr>
            <p:cNvCxnSpPr>
              <a:cxnSpLocks/>
              <a:stCxn id="177" idx="2"/>
              <a:endCxn id="186" idx="0"/>
            </p:cNvCxnSpPr>
            <p:nvPr/>
          </p:nvCxnSpPr>
          <p:spPr>
            <a:xfrm flipH="1">
              <a:off x="2164680" y="2932438"/>
              <a:ext cx="1" cy="3841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E79E0E39-8D67-4CA7-98DA-EEE2204348BC}"/>
                </a:ext>
              </a:extLst>
            </p:cNvPr>
            <p:cNvSpPr txBox="1"/>
            <p:nvPr/>
          </p:nvSpPr>
          <p:spPr>
            <a:xfrm>
              <a:off x="2125130" y="2952094"/>
              <a:ext cx="2395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0070C0"/>
                  </a:solidFill>
                  <a:latin typeface="+mn-ea"/>
                </a:rPr>
                <a:t>Y</a:t>
              </a:r>
              <a:endParaRPr lang="ko-KR" altLang="en-US" sz="800" b="1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E8066D5-977B-4E86-A135-BA014DBC54BA}"/>
                </a:ext>
              </a:extLst>
            </p:cNvPr>
            <p:cNvSpPr txBox="1"/>
            <p:nvPr/>
          </p:nvSpPr>
          <p:spPr>
            <a:xfrm>
              <a:off x="2525073" y="2537133"/>
              <a:ext cx="2395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N</a:t>
              </a:r>
              <a:endPara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86" name="순서도: 처리 185">
            <a:extLst>
              <a:ext uri="{FF2B5EF4-FFF2-40B4-BE49-F238E27FC236}">
                <a16:creationId xmlns:a16="http://schemas.microsoft.com/office/drawing/2014/main" id="{946D7F9F-0799-4663-9F92-48FBDCC5BFAA}"/>
              </a:ext>
            </a:extLst>
          </p:cNvPr>
          <p:cNvSpPr/>
          <p:nvPr/>
        </p:nvSpPr>
        <p:spPr bwMode="auto">
          <a:xfrm>
            <a:off x="4229885" y="2560234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메인화면</a:t>
            </a: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이동</a:t>
            </a:r>
          </a:p>
        </p:txBody>
      </p:sp>
      <p:sp>
        <p:nvSpPr>
          <p:cNvPr id="195" name="순서도: 처리 194">
            <a:extLst>
              <a:ext uri="{FF2B5EF4-FFF2-40B4-BE49-F238E27FC236}">
                <a16:creationId xmlns:a16="http://schemas.microsoft.com/office/drawing/2014/main" id="{0A11FEB0-895E-447B-8B78-A2737A3DB8A6}"/>
              </a:ext>
            </a:extLst>
          </p:cNvPr>
          <p:cNvSpPr/>
          <p:nvPr/>
        </p:nvSpPr>
        <p:spPr bwMode="auto">
          <a:xfrm>
            <a:off x="4229885" y="3145774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신고하기 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화면 이동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E3EFF1E1-88E2-4437-B9DD-94566BF70AA9}"/>
              </a:ext>
            </a:extLst>
          </p:cNvPr>
          <p:cNvCxnSpPr>
            <a:cxnSpLocks/>
            <a:stCxn id="186" idx="2"/>
            <a:endCxn id="195" idx="0"/>
          </p:cNvCxnSpPr>
          <p:nvPr/>
        </p:nvCxnSpPr>
        <p:spPr bwMode="auto">
          <a:xfrm>
            <a:off x="4641359" y="2938274"/>
            <a:ext cx="0" cy="20750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C74F20C6-0C16-45CA-A4A4-0DC3E977888B}"/>
              </a:ext>
            </a:extLst>
          </p:cNvPr>
          <p:cNvSpPr txBox="1"/>
          <p:nvPr/>
        </p:nvSpPr>
        <p:spPr>
          <a:xfrm>
            <a:off x="4580499" y="2353210"/>
            <a:ext cx="697627" cy="21544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로그인상태</a:t>
            </a:r>
          </a:p>
        </p:txBody>
      </p:sp>
      <p:sp>
        <p:nvSpPr>
          <p:cNvPr id="212" name="순서도: 처리 211">
            <a:extLst>
              <a:ext uri="{FF2B5EF4-FFF2-40B4-BE49-F238E27FC236}">
                <a16:creationId xmlns:a16="http://schemas.microsoft.com/office/drawing/2014/main" id="{64E4A49F-47D3-4E76-B0B5-158C2AA1C0DA}"/>
              </a:ext>
            </a:extLst>
          </p:cNvPr>
          <p:cNvSpPr/>
          <p:nvPr/>
        </p:nvSpPr>
        <p:spPr bwMode="auto">
          <a:xfrm>
            <a:off x="4236701" y="4607667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신고인 정보 확인 및 입력</a:t>
            </a:r>
          </a:p>
        </p:txBody>
      </p: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CF52AF3D-C427-4B41-BEE2-85AD5180AA09}"/>
              </a:ext>
            </a:extLst>
          </p:cNvPr>
          <p:cNvCxnSpPr>
            <a:cxnSpLocks/>
            <a:stCxn id="195" idx="2"/>
            <a:endCxn id="299" idx="0"/>
          </p:cNvCxnSpPr>
          <p:nvPr/>
        </p:nvCxnSpPr>
        <p:spPr bwMode="auto">
          <a:xfrm>
            <a:off x="4641359" y="3523814"/>
            <a:ext cx="3370" cy="243737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9CC345EA-3649-46EE-B85E-0B959AE7BC07}"/>
              </a:ext>
            </a:extLst>
          </p:cNvPr>
          <p:cNvCxnSpPr>
            <a:cxnSpLocks/>
            <a:stCxn id="212" idx="2"/>
            <a:endCxn id="221" idx="0"/>
          </p:cNvCxnSpPr>
          <p:nvPr/>
        </p:nvCxnSpPr>
        <p:spPr bwMode="auto">
          <a:xfrm flipH="1">
            <a:off x="4647844" y="4985707"/>
            <a:ext cx="331" cy="27584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1" name="순서도: 처리 220">
            <a:extLst>
              <a:ext uri="{FF2B5EF4-FFF2-40B4-BE49-F238E27FC236}">
                <a16:creationId xmlns:a16="http://schemas.microsoft.com/office/drawing/2014/main" id="{8640CDA8-DF6B-4B23-B131-2716689B383B}"/>
              </a:ext>
            </a:extLst>
          </p:cNvPr>
          <p:cNvSpPr/>
          <p:nvPr/>
        </p:nvSpPr>
        <p:spPr bwMode="auto">
          <a:xfrm>
            <a:off x="4236370" y="5261549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신고분야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, 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신고영역 선택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225" name="순서도: 처리 224">
            <a:extLst>
              <a:ext uri="{FF2B5EF4-FFF2-40B4-BE49-F238E27FC236}">
                <a16:creationId xmlns:a16="http://schemas.microsoft.com/office/drawing/2014/main" id="{1DFE523C-0E5A-4421-826D-89BAD2E2BF07}"/>
              </a:ext>
            </a:extLst>
          </p:cNvPr>
          <p:cNvSpPr/>
          <p:nvPr/>
        </p:nvSpPr>
        <p:spPr bwMode="auto">
          <a:xfrm>
            <a:off x="4236701" y="5873704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신고서 작성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및 접수</a:t>
            </a:r>
          </a:p>
        </p:txBody>
      </p: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DB67FC37-D423-40F0-BF3A-F9D2FEA9E1A0}"/>
              </a:ext>
            </a:extLst>
          </p:cNvPr>
          <p:cNvCxnSpPr>
            <a:cxnSpLocks/>
            <a:stCxn id="221" idx="2"/>
            <a:endCxn id="225" idx="0"/>
          </p:cNvCxnSpPr>
          <p:nvPr/>
        </p:nvCxnSpPr>
        <p:spPr bwMode="auto">
          <a:xfrm>
            <a:off x="4647844" y="5639589"/>
            <a:ext cx="331" cy="234115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BCB71157-63BE-4B68-977A-671FEBD8A321}"/>
              </a:ext>
            </a:extLst>
          </p:cNvPr>
          <p:cNvGrpSpPr/>
          <p:nvPr/>
        </p:nvGrpSpPr>
        <p:grpSpPr>
          <a:xfrm>
            <a:off x="5601427" y="5468668"/>
            <a:ext cx="1190031" cy="1418287"/>
            <a:chOff x="1722391" y="1514151"/>
            <a:chExt cx="1190031" cy="1418287"/>
          </a:xfrm>
        </p:grpSpPr>
        <p:sp>
          <p:nvSpPr>
            <p:cNvPr id="230" name="순서도: 판단 229">
              <a:extLst>
                <a:ext uri="{FF2B5EF4-FFF2-40B4-BE49-F238E27FC236}">
                  <a16:creationId xmlns:a16="http://schemas.microsoft.com/office/drawing/2014/main" id="{F5DC6F5A-0BC2-4FC9-8C0B-5E3A5B3ADCF4}"/>
                </a:ext>
              </a:extLst>
            </p:cNvPr>
            <p:cNvSpPr/>
            <p:nvPr/>
          </p:nvSpPr>
          <p:spPr>
            <a:xfrm>
              <a:off x="1740176" y="2495512"/>
              <a:ext cx="849009" cy="436926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신고영역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EBD585F4-A478-47B9-87FA-51364FA0B747}"/>
                </a:ext>
              </a:extLst>
            </p:cNvPr>
            <p:cNvSpPr txBox="1"/>
            <p:nvPr/>
          </p:nvSpPr>
          <p:spPr>
            <a:xfrm>
              <a:off x="2512491" y="2501828"/>
              <a:ext cx="3999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solidFill>
                    <a:srgbClr val="0070C0"/>
                  </a:solidFill>
                  <a:latin typeface="+mn-ea"/>
                </a:rPr>
                <a:t>현장</a:t>
              </a:r>
            </a:p>
          </p:txBody>
        </p:sp>
        <p:cxnSp>
          <p:nvCxnSpPr>
            <p:cNvPr id="233" name="직선 화살표 연결선 232">
              <a:extLst>
                <a:ext uri="{FF2B5EF4-FFF2-40B4-BE49-F238E27FC236}">
                  <a16:creationId xmlns:a16="http://schemas.microsoft.com/office/drawing/2014/main" id="{0A2DDF60-D79D-4F9E-84D1-27501450A80B}"/>
                </a:ext>
              </a:extLst>
            </p:cNvPr>
            <p:cNvCxnSpPr>
              <a:cxnSpLocks/>
              <a:stCxn id="230" idx="0"/>
              <a:endCxn id="252" idx="2"/>
            </p:cNvCxnSpPr>
            <p:nvPr/>
          </p:nvCxnSpPr>
          <p:spPr>
            <a:xfrm flipV="1">
              <a:off x="2164681" y="1514151"/>
              <a:ext cx="3465" cy="981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4FAA3993-333F-439F-BDC5-58B723CCCF1E}"/>
                </a:ext>
              </a:extLst>
            </p:cNvPr>
            <p:cNvSpPr txBox="1"/>
            <p:nvPr/>
          </p:nvSpPr>
          <p:spPr>
            <a:xfrm>
              <a:off x="1722391" y="2298618"/>
              <a:ext cx="5477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solidFill>
                    <a:srgbClr val="0070C0"/>
                  </a:solidFill>
                  <a:latin typeface="+mn-ea"/>
                </a:rPr>
                <a:t>사이트</a:t>
              </a:r>
            </a:p>
          </p:txBody>
        </p:sp>
      </p:grpSp>
      <p:sp>
        <p:nvSpPr>
          <p:cNvPr id="252" name="순서도: 처리 251">
            <a:extLst>
              <a:ext uri="{FF2B5EF4-FFF2-40B4-BE49-F238E27FC236}">
                <a16:creationId xmlns:a16="http://schemas.microsoft.com/office/drawing/2014/main" id="{35EC8177-E117-43C0-BFB7-8A088C51B7B6}"/>
              </a:ext>
            </a:extLst>
          </p:cNvPr>
          <p:cNvSpPr/>
          <p:nvPr/>
        </p:nvSpPr>
        <p:spPr bwMode="auto">
          <a:xfrm>
            <a:off x="5634982" y="5144668"/>
            <a:ext cx="824400" cy="324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담당자 배정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(</a:t>
            </a: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자동</a:t>
            </a: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)</a:t>
            </a:r>
          </a:p>
        </p:txBody>
      </p: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602C59C6-6B7E-43BF-BBEB-6B95C3836EC1}"/>
              </a:ext>
            </a:extLst>
          </p:cNvPr>
          <p:cNvCxnSpPr>
            <a:cxnSpLocks/>
            <a:stCxn id="254" idx="3"/>
            <a:endCxn id="252" idx="0"/>
          </p:cNvCxnSpPr>
          <p:nvPr/>
        </p:nvCxnSpPr>
        <p:spPr bwMode="auto">
          <a:xfrm flipH="1">
            <a:off x="6047182" y="4845143"/>
            <a:ext cx="484" cy="299525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4" name="원통 105">
            <a:extLst>
              <a:ext uri="{FF2B5EF4-FFF2-40B4-BE49-F238E27FC236}">
                <a16:creationId xmlns:a16="http://schemas.microsoft.com/office/drawing/2014/main" id="{F5F984E9-3B24-4F7E-83A9-61B15808326F}"/>
              </a:ext>
            </a:extLst>
          </p:cNvPr>
          <p:cNvSpPr/>
          <p:nvPr/>
        </p:nvSpPr>
        <p:spPr bwMode="auto">
          <a:xfrm>
            <a:off x="5620568" y="4500652"/>
            <a:ext cx="854195" cy="344491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담당자 순번 정보</a:t>
            </a:r>
          </a:p>
        </p:txBody>
      </p:sp>
      <p:cxnSp>
        <p:nvCxnSpPr>
          <p:cNvPr id="284" name="꺾인 연결선 32">
            <a:extLst>
              <a:ext uri="{FF2B5EF4-FFF2-40B4-BE49-F238E27FC236}">
                <a16:creationId xmlns:a16="http://schemas.microsoft.com/office/drawing/2014/main" id="{B00D9121-34C5-4D05-9B51-0E9568CC48D3}"/>
              </a:ext>
            </a:extLst>
          </p:cNvPr>
          <p:cNvCxnSpPr>
            <a:cxnSpLocks/>
            <a:stCxn id="230" idx="3"/>
            <a:endCxn id="16" idx="3"/>
          </p:cNvCxnSpPr>
          <p:nvPr/>
        </p:nvCxnSpPr>
        <p:spPr bwMode="auto">
          <a:xfrm flipV="1">
            <a:off x="6468221" y="5308792"/>
            <a:ext cx="2533873" cy="1359700"/>
          </a:xfrm>
          <a:prstGeom prst="bentConnector3">
            <a:avLst>
              <a:gd name="adj1" fmla="val 106470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4089D7CD-8EDC-4B50-B8C1-C3FCBCB3B468}"/>
              </a:ext>
            </a:extLst>
          </p:cNvPr>
          <p:cNvGrpSpPr/>
          <p:nvPr/>
        </p:nvGrpSpPr>
        <p:grpSpPr>
          <a:xfrm>
            <a:off x="6673223" y="4500652"/>
            <a:ext cx="1232421" cy="1159413"/>
            <a:chOff x="7471463" y="4335892"/>
            <a:chExt cx="1232421" cy="1400634"/>
          </a:xfrm>
        </p:grpSpPr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2B78A94B-2129-4B6C-A512-1B824E493820}"/>
                </a:ext>
              </a:extLst>
            </p:cNvPr>
            <p:cNvSpPr/>
            <p:nvPr/>
          </p:nvSpPr>
          <p:spPr>
            <a:xfrm>
              <a:off x="7471463" y="4335892"/>
              <a:ext cx="1193499" cy="14006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7A087559-E185-4DEE-BBCC-7C13E052FF59}"/>
                </a:ext>
              </a:extLst>
            </p:cNvPr>
            <p:cNvSpPr txBox="1"/>
            <p:nvPr/>
          </p:nvSpPr>
          <p:spPr>
            <a:xfrm>
              <a:off x="7485281" y="4418733"/>
              <a:ext cx="1218603" cy="557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* </a:t>
              </a:r>
              <a:r>
                <a:rPr lang="ko-KR" altLang="en-US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사이트</a:t>
              </a:r>
              <a:r>
                <a:rPr lang="en-US" altLang="ko-KR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URL </a:t>
              </a:r>
              <a:r>
                <a:rPr lang="ko-KR" altLang="en-US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중복검사</a:t>
              </a:r>
              <a:endParaRPr lang="en-US" altLang="ko-KR" sz="8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  <a:p>
              <a:r>
                <a:rPr lang="en-US" altLang="ko-KR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(</a:t>
              </a:r>
              <a:r>
                <a:rPr lang="ko-KR" altLang="en-US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관련 프로세스</a:t>
              </a:r>
              <a:r>
                <a:rPr lang="en-US" altLang="ko-KR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ID: </a:t>
              </a:r>
            </a:p>
            <a:p>
              <a:r>
                <a:rPr lang="en-US" altLang="ko-KR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en-US" altLang="ko-KR" sz="800" dirty="0">
                  <a:solidFill>
                    <a:schemeClr val="tx2">
                      <a:lumMod val="50000"/>
                    </a:schemeClr>
                  </a:solidFill>
                  <a:latin typeface="+mn-ea"/>
                  <a:hlinkClick r:id="" action="ppaction://noaction"/>
                </a:rPr>
                <a:t>PD-SVLS-0300</a:t>
              </a:r>
              <a:r>
                <a:rPr lang="en-US" altLang="ko-KR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)</a:t>
              </a:r>
              <a:endParaRPr lang="en-US" altLang="ko-KR" sz="8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269" name="순서도: 처리 268">
            <a:extLst>
              <a:ext uri="{FF2B5EF4-FFF2-40B4-BE49-F238E27FC236}">
                <a16:creationId xmlns:a16="http://schemas.microsoft.com/office/drawing/2014/main" id="{D6276FF7-4E30-49F7-B66D-73F9E1D78189}"/>
              </a:ext>
            </a:extLst>
          </p:cNvPr>
          <p:cNvSpPr/>
          <p:nvPr/>
        </p:nvSpPr>
        <p:spPr bwMode="auto">
          <a:xfrm>
            <a:off x="6859314" y="5144669"/>
            <a:ext cx="824400" cy="324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사이트</a:t>
            </a:r>
            <a:r>
              <a:rPr kumimoji="1" lang="en-US" altLang="ko-KR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URL 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중복체크</a:t>
            </a:r>
            <a:endParaRPr kumimoji="1" lang="en-US" altLang="ko-KR" sz="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66C04D02-5FC6-4071-9362-27455C0FA043}"/>
              </a:ext>
            </a:extLst>
          </p:cNvPr>
          <p:cNvCxnSpPr>
            <a:cxnSpLocks/>
            <a:stCxn id="252" idx="3"/>
            <a:endCxn id="269" idx="1"/>
          </p:cNvCxnSpPr>
          <p:nvPr/>
        </p:nvCxnSpPr>
        <p:spPr bwMode="auto">
          <a:xfrm>
            <a:off x="6459382" y="5306668"/>
            <a:ext cx="399932" cy="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69A91C9D-A8C0-4107-BD57-35BE0E1929A6}"/>
              </a:ext>
            </a:extLst>
          </p:cNvPr>
          <p:cNvCxnSpPr>
            <a:cxnSpLocks/>
            <a:stCxn id="269" idx="3"/>
            <a:endCxn id="51" idx="1"/>
          </p:cNvCxnSpPr>
          <p:nvPr/>
        </p:nvCxnSpPr>
        <p:spPr bwMode="auto">
          <a:xfrm flipV="1">
            <a:off x="7683714" y="5079592"/>
            <a:ext cx="391323" cy="227077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1701568F-9C66-4C27-95E5-ADAD3832C3D9}"/>
              </a:ext>
            </a:extLst>
          </p:cNvPr>
          <p:cNvGrpSpPr/>
          <p:nvPr/>
        </p:nvGrpSpPr>
        <p:grpSpPr>
          <a:xfrm>
            <a:off x="4004116" y="3767551"/>
            <a:ext cx="1065117" cy="646086"/>
            <a:chOff x="1524068" y="2495512"/>
            <a:chExt cx="1065117" cy="646086"/>
          </a:xfrm>
        </p:grpSpPr>
        <p:sp>
          <p:nvSpPr>
            <p:cNvPr id="299" name="순서도: 판단 298">
              <a:extLst>
                <a:ext uri="{FF2B5EF4-FFF2-40B4-BE49-F238E27FC236}">
                  <a16:creationId xmlns:a16="http://schemas.microsoft.com/office/drawing/2014/main" id="{80A403E8-D41B-4001-8A29-C99DBF5E3138}"/>
                </a:ext>
              </a:extLst>
            </p:cNvPr>
            <p:cNvSpPr/>
            <p:nvPr/>
          </p:nvSpPr>
          <p:spPr>
            <a:xfrm>
              <a:off x="1740176" y="2495512"/>
              <a:ext cx="849009" cy="436926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익명신고</a:t>
              </a:r>
              <a:endParaRPr lang="en-US" altLang="ko-KR" sz="7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여부</a:t>
              </a: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3841C8C6-C816-41F8-B6BC-13713B3B3009}"/>
                </a:ext>
              </a:extLst>
            </p:cNvPr>
            <p:cNvSpPr txBox="1"/>
            <p:nvPr/>
          </p:nvSpPr>
          <p:spPr>
            <a:xfrm>
              <a:off x="2125130" y="2926154"/>
              <a:ext cx="2395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N</a:t>
              </a:r>
              <a:endPara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F37ED9B9-85FC-4E94-AF58-3ED7A66B95BD}"/>
                </a:ext>
              </a:extLst>
            </p:cNvPr>
            <p:cNvSpPr txBox="1"/>
            <p:nvPr/>
          </p:nvSpPr>
          <p:spPr>
            <a:xfrm>
              <a:off x="1524068" y="2511863"/>
              <a:ext cx="2395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0070C0"/>
                  </a:solidFill>
                  <a:latin typeface="+mn-ea"/>
                </a:rPr>
                <a:t>Y</a:t>
              </a:r>
              <a:endParaRPr lang="ko-KR" altLang="en-US" sz="800" b="1" dirty="0">
                <a:solidFill>
                  <a:srgbClr val="0070C0"/>
                </a:solidFill>
                <a:latin typeface="+mn-ea"/>
              </a:endParaRPr>
            </a:p>
          </p:txBody>
        </p:sp>
      </p:grpSp>
      <p:cxnSp>
        <p:nvCxnSpPr>
          <p:cNvPr id="306" name="직선 화살표 연결선 305">
            <a:extLst>
              <a:ext uri="{FF2B5EF4-FFF2-40B4-BE49-F238E27FC236}">
                <a16:creationId xmlns:a16="http://schemas.microsoft.com/office/drawing/2014/main" id="{B23BA769-F84E-4FFE-AE12-88CFCE660FE8}"/>
              </a:ext>
            </a:extLst>
          </p:cNvPr>
          <p:cNvCxnSpPr>
            <a:cxnSpLocks/>
            <a:stCxn id="299" idx="2"/>
            <a:endCxn id="212" idx="0"/>
          </p:cNvCxnSpPr>
          <p:nvPr/>
        </p:nvCxnSpPr>
        <p:spPr bwMode="auto">
          <a:xfrm>
            <a:off x="4644729" y="4204477"/>
            <a:ext cx="3446" cy="40319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9" name="순서도: 처리 308">
            <a:extLst>
              <a:ext uri="{FF2B5EF4-FFF2-40B4-BE49-F238E27FC236}">
                <a16:creationId xmlns:a16="http://schemas.microsoft.com/office/drawing/2014/main" id="{959155B9-A8D9-43EA-A6B3-39CB0832C3B7}"/>
              </a:ext>
            </a:extLst>
          </p:cNvPr>
          <p:cNvSpPr/>
          <p:nvPr/>
        </p:nvSpPr>
        <p:spPr bwMode="auto">
          <a:xfrm>
            <a:off x="2518916" y="3794846"/>
            <a:ext cx="119349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익명신고 설명문 메시지 및 본인인증정보 제거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316" name="직선 화살표 연결선 315">
            <a:extLst>
              <a:ext uri="{FF2B5EF4-FFF2-40B4-BE49-F238E27FC236}">
                <a16:creationId xmlns:a16="http://schemas.microsoft.com/office/drawing/2014/main" id="{6AD8047B-2704-4442-8FD6-541CD721A169}"/>
              </a:ext>
            </a:extLst>
          </p:cNvPr>
          <p:cNvCxnSpPr>
            <a:cxnSpLocks/>
            <a:stCxn id="299" idx="1"/>
            <a:endCxn id="309" idx="3"/>
          </p:cNvCxnSpPr>
          <p:nvPr/>
        </p:nvCxnSpPr>
        <p:spPr bwMode="auto">
          <a:xfrm flipH="1" flipV="1">
            <a:off x="3712414" y="3983866"/>
            <a:ext cx="507810" cy="214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1" name="꺾인 연결선 32">
            <a:extLst>
              <a:ext uri="{FF2B5EF4-FFF2-40B4-BE49-F238E27FC236}">
                <a16:creationId xmlns:a16="http://schemas.microsoft.com/office/drawing/2014/main" id="{5941CD39-0D19-40CF-A289-4C6F6F34E526}"/>
              </a:ext>
            </a:extLst>
          </p:cNvPr>
          <p:cNvCxnSpPr>
            <a:cxnSpLocks/>
            <a:stCxn id="309" idx="2"/>
            <a:endCxn id="221" idx="1"/>
          </p:cNvCxnSpPr>
          <p:nvPr/>
        </p:nvCxnSpPr>
        <p:spPr bwMode="auto">
          <a:xfrm rot="16200000" flipH="1">
            <a:off x="3037176" y="4251374"/>
            <a:ext cx="1277683" cy="1120705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9" name="직선 화살표 연결선 328">
            <a:extLst>
              <a:ext uri="{FF2B5EF4-FFF2-40B4-BE49-F238E27FC236}">
                <a16:creationId xmlns:a16="http://schemas.microsoft.com/office/drawing/2014/main" id="{0370C145-ACAC-4C81-8E6E-A6632479973C}"/>
              </a:ext>
            </a:extLst>
          </p:cNvPr>
          <p:cNvCxnSpPr>
            <a:cxnSpLocks/>
            <a:stCxn id="167" idx="1"/>
            <a:endCxn id="348" idx="2"/>
          </p:cNvCxnSpPr>
          <p:nvPr/>
        </p:nvCxnSpPr>
        <p:spPr>
          <a:xfrm flipH="1" flipV="1">
            <a:off x="8496240" y="3651377"/>
            <a:ext cx="5043" cy="669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7" name="그룹 346">
            <a:extLst>
              <a:ext uri="{FF2B5EF4-FFF2-40B4-BE49-F238E27FC236}">
                <a16:creationId xmlns:a16="http://schemas.microsoft.com/office/drawing/2014/main" id="{8A1FBACA-2AA7-4C77-AF9E-7C6F484DB707}"/>
              </a:ext>
            </a:extLst>
          </p:cNvPr>
          <p:cNvGrpSpPr/>
          <p:nvPr/>
        </p:nvGrpSpPr>
        <p:grpSpPr>
          <a:xfrm>
            <a:off x="8071735" y="2785378"/>
            <a:ext cx="849009" cy="865999"/>
            <a:chOff x="1729277" y="636609"/>
            <a:chExt cx="849009" cy="846385"/>
          </a:xfrm>
        </p:grpSpPr>
        <p:sp>
          <p:nvSpPr>
            <p:cNvPr id="348" name="순서도: 판단 347">
              <a:extLst>
                <a:ext uri="{FF2B5EF4-FFF2-40B4-BE49-F238E27FC236}">
                  <a16:creationId xmlns:a16="http://schemas.microsoft.com/office/drawing/2014/main" id="{A9495751-C80A-4A49-8B59-76885BCDED96}"/>
                </a:ext>
              </a:extLst>
            </p:cNvPr>
            <p:cNvSpPr/>
            <p:nvPr/>
          </p:nvSpPr>
          <p:spPr>
            <a:xfrm>
              <a:off x="1729277" y="1046068"/>
              <a:ext cx="849009" cy="436926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정상 접수</a:t>
              </a:r>
              <a:endParaRPr lang="en-US" altLang="ko-KR" sz="7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여부</a:t>
              </a:r>
            </a:p>
          </p:txBody>
        </p:sp>
        <p:cxnSp>
          <p:nvCxnSpPr>
            <p:cNvPr id="350" name="직선 화살표 연결선 349">
              <a:extLst>
                <a:ext uri="{FF2B5EF4-FFF2-40B4-BE49-F238E27FC236}">
                  <a16:creationId xmlns:a16="http://schemas.microsoft.com/office/drawing/2014/main" id="{24435A2F-19FF-4577-8024-32D1EF8F1A10}"/>
                </a:ext>
              </a:extLst>
            </p:cNvPr>
            <p:cNvCxnSpPr>
              <a:cxnSpLocks/>
              <a:stCxn id="348" idx="0"/>
              <a:endCxn id="123" idx="2"/>
            </p:cNvCxnSpPr>
            <p:nvPr/>
          </p:nvCxnSpPr>
          <p:spPr>
            <a:xfrm flipH="1" flipV="1">
              <a:off x="2146472" y="636609"/>
              <a:ext cx="7310" cy="409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E12EE69B-807C-40AC-B008-C97966873FCA}"/>
                </a:ext>
              </a:extLst>
            </p:cNvPr>
            <p:cNvSpPr txBox="1"/>
            <p:nvPr/>
          </p:nvSpPr>
          <p:spPr>
            <a:xfrm>
              <a:off x="1961671" y="885616"/>
              <a:ext cx="5477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0070C0"/>
                  </a:solidFill>
                  <a:latin typeface="+mn-ea"/>
                </a:rPr>
                <a:t>Y</a:t>
              </a:r>
              <a:endParaRPr lang="ko-KR" altLang="en-US" sz="800" b="1" dirty="0">
                <a:solidFill>
                  <a:srgbClr val="0070C0"/>
                </a:solidFill>
                <a:latin typeface="+mn-ea"/>
              </a:endParaRPr>
            </a:p>
          </p:txBody>
        </p:sp>
      </p:grpSp>
      <p:sp>
        <p:nvSpPr>
          <p:cNvPr id="358" name="순서도: 처리 357">
            <a:extLst>
              <a:ext uri="{FF2B5EF4-FFF2-40B4-BE49-F238E27FC236}">
                <a16:creationId xmlns:a16="http://schemas.microsoft.com/office/drawing/2014/main" id="{BF5BED4C-E032-450C-8EB8-7EE77D530464}"/>
              </a:ext>
            </a:extLst>
          </p:cNvPr>
          <p:cNvSpPr/>
          <p:nvPr/>
        </p:nvSpPr>
        <p:spPr bwMode="auto">
          <a:xfrm>
            <a:off x="8072653" y="1655673"/>
            <a:ext cx="824400" cy="324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신고접수 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알림메시지</a:t>
            </a: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등록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81" name="원통 105">
            <a:extLst>
              <a:ext uri="{FF2B5EF4-FFF2-40B4-BE49-F238E27FC236}">
                <a16:creationId xmlns:a16="http://schemas.microsoft.com/office/drawing/2014/main" id="{751F6768-A082-4787-A887-53B464A0EB26}"/>
              </a:ext>
            </a:extLst>
          </p:cNvPr>
          <p:cNvSpPr/>
          <p:nvPr/>
        </p:nvSpPr>
        <p:spPr bwMode="auto">
          <a:xfrm>
            <a:off x="9439127" y="4784998"/>
            <a:ext cx="664050" cy="447800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문자메시지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발송내역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32E4A5DC-2C73-4FA6-9FB9-AB8A953794B8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9769914" y="5232798"/>
            <a:ext cx="1238" cy="425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08CC6D5-C7E9-45B2-8754-5DDB80703543}"/>
              </a:ext>
            </a:extLst>
          </p:cNvPr>
          <p:cNvSpPr/>
          <p:nvPr/>
        </p:nvSpPr>
        <p:spPr>
          <a:xfrm>
            <a:off x="9394795" y="5658530"/>
            <a:ext cx="750238" cy="3537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접수완료 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문자발송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9DBC81A-FFDC-436B-BD5A-D841B6AD6064}"/>
              </a:ext>
            </a:extLst>
          </p:cNvPr>
          <p:cNvSpPr txBox="1"/>
          <p:nvPr/>
        </p:nvSpPr>
        <p:spPr>
          <a:xfrm>
            <a:off x="9212403" y="6045277"/>
            <a:ext cx="11839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문자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발송 서버 처리</a:t>
            </a:r>
          </a:p>
        </p:txBody>
      </p:sp>
      <p:sp>
        <p:nvSpPr>
          <p:cNvPr id="90" name="순서도: 수행의 시작/종료 89">
            <a:extLst>
              <a:ext uri="{FF2B5EF4-FFF2-40B4-BE49-F238E27FC236}">
                <a16:creationId xmlns:a16="http://schemas.microsoft.com/office/drawing/2014/main" id="{6C848F50-797A-4280-A72A-AEBC323BDD25}"/>
              </a:ext>
            </a:extLst>
          </p:cNvPr>
          <p:cNvSpPr/>
          <p:nvPr/>
        </p:nvSpPr>
        <p:spPr bwMode="auto">
          <a:xfrm>
            <a:off x="9274854" y="6366432"/>
            <a:ext cx="992595" cy="378042"/>
          </a:xfrm>
          <a:prstGeom prst="flowChartTerminator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접수완료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69F45C13-F1C6-4B74-85BF-C22E68F26726}"/>
              </a:ext>
            </a:extLst>
          </p:cNvPr>
          <p:cNvGrpSpPr/>
          <p:nvPr/>
        </p:nvGrpSpPr>
        <p:grpSpPr>
          <a:xfrm>
            <a:off x="8064425" y="1979673"/>
            <a:ext cx="1160695" cy="805705"/>
            <a:chOff x="1740176" y="842887"/>
            <a:chExt cx="1160695" cy="805705"/>
          </a:xfrm>
        </p:grpSpPr>
        <p:sp>
          <p:nvSpPr>
            <p:cNvPr id="123" name="순서도: 판단 122">
              <a:extLst>
                <a:ext uri="{FF2B5EF4-FFF2-40B4-BE49-F238E27FC236}">
                  <a16:creationId xmlns:a16="http://schemas.microsoft.com/office/drawing/2014/main" id="{2270CB6E-B25E-4769-AC95-059776C2DEB3}"/>
                </a:ext>
              </a:extLst>
            </p:cNvPr>
            <p:cNvSpPr/>
            <p:nvPr/>
          </p:nvSpPr>
          <p:spPr>
            <a:xfrm>
              <a:off x="1740176" y="1211666"/>
              <a:ext cx="849009" cy="436926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담당자 </a:t>
              </a:r>
              <a:endParaRPr lang="en-US" altLang="ko-KR" sz="7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배정 여부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4D896B4-50EA-48E4-BC00-913A68162697}"/>
                </a:ext>
              </a:extLst>
            </p:cNvPr>
            <p:cNvSpPr txBox="1"/>
            <p:nvPr/>
          </p:nvSpPr>
          <p:spPr>
            <a:xfrm>
              <a:off x="2500940" y="1224668"/>
              <a:ext cx="3999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N</a:t>
              </a:r>
              <a:endPara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5210AF76-FA2A-4175-8F3A-C59BEFE79D97}"/>
                </a:ext>
              </a:extLst>
            </p:cNvPr>
            <p:cNvCxnSpPr>
              <a:cxnSpLocks/>
              <a:stCxn id="123" idx="0"/>
              <a:endCxn id="358" idx="2"/>
            </p:cNvCxnSpPr>
            <p:nvPr/>
          </p:nvCxnSpPr>
          <p:spPr>
            <a:xfrm flipV="1">
              <a:off x="2164681" y="842887"/>
              <a:ext cx="5159" cy="368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2204B86-D64F-470C-86DB-922AA0E72546}"/>
                </a:ext>
              </a:extLst>
            </p:cNvPr>
            <p:cNvSpPr txBox="1"/>
            <p:nvPr/>
          </p:nvSpPr>
          <p:spPr>
            <a:xfrm>
              <a:off x="1961885" y="1044548"/>
              <a:ext cx="5477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0070C0"/>
                  </a:solidFill>
                  <a:latin typeface="+mn-ea"/>
                </a:rPr>
                <a:t>Y</a:t>
              </a:r>
              <a:endParaRPr lang="ko-KR" altLang="en-US" sz="800" b="1" dirty="0">
                <a:solidFill>
                  <a:srgbClr val="0070C0"/>
                </a:solidFill>
                <a:latin typeface="+mn-ea"/>
              </a:endParaRPr>
            </a:p>
          </p:txBody>
        </p:sp>
      </p:grp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628495AC-644E-4703-889D-88C0A0681538}"/>
              </a:ext>
            </a:extLst>
          </p:cNvPr>
          <p:cNvCxnSpPr>
            <a:cxnSpLocks/>
            <a:stCxn id="83" idx="2"/>
            <a:endCxn id="90" idx="0"/>
          </p:cNvCxnSpPr>
          <p:nvPr/>
        </p:nvCxnSpPr>
        <p:spPr>
          <a:xfrm>
            <a:off x="9769914" y="6012317"/>
            <a:ext cx="1238" cy="35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꺾인 연결선 32">
            <a:extLst>
              <a:ext uri="{FF2B5EF4-FFF2-40B4-BE49-F238E27FC236}">
                <a16:creationId xmlns:a16="http://schemas.microsoft.com/office/drawing/2014/main" id="{3F54290A-1182-4599-A84B-E540162D747D}"/>
              </a:ext>
            </a:extLst>
          </p:cNvPr>
          <p:cNvCxnSpPr>
            <a:cxnSpLocks/>
            <a:stCxn id="177" idx="3"/>
            <a:endCxn id="174" idx="0"/>
          </p:cNvCxnSpPr>
          <p:nvPr/>
        </p:nvCxnSpPr>
        <p:spPr bwMode="auto">
          <a:xfrm flipH="1" flipV="1">
            <a:off x="2281491" y="1769175"/>
            <a:ext cx="2784373" cy="188424"/>
          </a:xfrm>
          <a:prstGeom prst="bentConnector4">
            <a:avLst>
              <a:gd name="adj1" fmla="val -10662"/>
              <a:gd name="adj2" fmla="val 277287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8" name="꺾인 연결선 32">
            <a:extLst>
              <a:ext uri="{FF2B5EF4-FFF2-40B4-BE49-F238E27FC236}">
                <a16:creationId xmlns:a16="http://schemas.microsoft.com/office/drawing/2014/main" id="{D4D322B3-7D33-41EF-9DE5-B13FE3FE71FE}"/>
              </a:ext>
            </a:extLst>
          </p:cNvPr>
          <p:cNvCxnSpPr>
            <a:cxnSpLocks/>
            <a:stCxn id="123" idx="3"/>
            <a:endCxn id="204" idx="1"/>
          </p:cNvCxnSpPr>
          <p:nvPr/>
        </p:nvCxnSpPr>
        <p:spPr bwMode="auto">
          <a:xfrm flipV="1">
            <a:off x="8913434" y="1749044"/>
            <a:ext cx="436795" cy="81787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ECE43D92-51B0-4C79-9B0B-1D309FB5C87F}"/>
              </a:ext>
            </a:extLst>
          </p:cNvPr>
          <p:cNvGrpSpPr/>
          <p:nvPr/>
        </p:nvGrpSpPr>
        <p:grpSpPr>
          <a:xfrm>
            <a:off x="9350229" y="1530581"/>
            <a:ext cx="993197" cy="646086"/>
            <a:chOff x="1740176" y="2495512"/>
            <a:chExt cx="993197" cy="646086"/>
          </a:xfrm>
        </p:grpSpPr>
        <p:sp>
          <p:nvSpPr>
            <p:cNvPr id="204" name="순서도: 판단 203">
              <a:extLst>
                <a:ext uri="{FF2B5EF4-FFF2-40B4-BE49-F238E27FC236}">
                  <a16:creationId xmlns:a16="http://schemas.microsoft.com/office/drawing/2014/main" id="{188CCD51-D75C-4F18-ABAB-D9E0A9BCEF08}"/>
                </a:ext>
              </a:extLst>
            </p:cNvPr>
            <p:cNvSpPr/>
            <p:nvPr/>
          </p:nvSpPr>
          <p:spPr>
            <a:xfrm>
              <a:off x="1740176" y="2495512"/>
              <a:ext cx="849009" cy="436926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익명신고</a:t>
              </a:r>
              <a:endParaRPr lang="en-US" altLang="ko-KR" sz="7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여부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03B1E563-5F49-4C64-88DA-C2E0D1976AEA}"/>
                </a:ext>
              </a:extLst>
            </p:cNvPr>
            <p:cNvSpPr txBox="1"/>
            <p:nvPr/>
          </p:nvSpPr>
          <p:spPr>
            <a:xfrm flipH="1">
              <a:off x="1960411" y="2926153"/>
              <a:ext cx="126619" cy="21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N</a:t>
              </a:r>
              <a:endPara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7B69C229-6785-4540-B061-B45BD0D3DACA}"/>
                </a:ext>
              </a:extLst>
            </p:cNvPr>
            <p:cNvSpPr txBox="1"/>
            <p:nvPr/>
          </p:nvSpPr>
          <p:spPr>
            <a:xfrm>
              <a:off x="2493829" y="2530241"/>
              <a:ext cx="2395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0070C0"/>
                  </a:solidFill>
                  <a:latin typeface="+mn-ea"/>
                </a:rPr>
                <a:t>Y</a:t>
              </a:r>
              <a:endParaRPr lang="ko-KR" altLang="en-US" sz="800" b="1" dirty="0">
                <a:solidFill>
                  <a:srgbClr val="0070C0"/>
                </a:solidFill>
                <a:latin typeface="+mn-ea"/>
              </a:endParaRPr>
            </a:p>
          </p:txBody>
        </p:sp>
      </p:grpSp>
      <p:cxnSp>
        <p:nvCxnSpPr>
          <p:cNvPr id="209" name="꺾인 연결선 32">
            <a:extLst>
              <a:ext uri="{FF2B5EF4-FFF2-40B4-BE49-F238E27FC236}">
                <a16:creationId xmlns:a16="http://schemas.microsoft.com/office/drawing/2014/main" id="{6B217EFC-4CEA-4D63-9CF3-D59A7AF3DF9E}"/>
              </a:ext>
            </a:extLst>
          </p:cNvPr>
          <p:cNvCxnSpPr>
            <a:cxnSpLocks/>
            <a:stCxn id="358" idx="0"/>
            <a:endCxn id="204" idx="0"/>
          </p:cNvCxnSpPr>
          <p:nvPr/>
        </p:nvCxnSpPr>
        <p:spPr bwMode="auto">
          <a:xfrm rot="5400000" flipH="1" flipV="1">
            <a:off x="9067247" y="948187"/>
            <a:ext cx="125092" cy="1289881"/>
          </a:xfrm>
          <a:prstGeom prst="bentConnector3">
            <a:avLst>
              <a:gd name="adj1" fmla="val 282745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DCD90706-7258-4254-BC16-F79E4E5BEB46}"/>
              </a:ext>
            </a:extLst>
          </p:cNvPr>
          <p:cNvCxnSpPr>
            <a:cxnSpLocks/>
            <a:stCxn id="204" idx="2"/>
            <a:endCxn id="81" idx="1"/>
          </p:cNvCxnSpPr>
          <p:nvPr/>
        </p:nvCxnSpPr>
        <p:spPr bwMode="auto">
          <a:xfrm flipH="1">
            <a:off x="9771152" y="1967507"/>
            <a:ext cx="3582" cy="281749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8" name="꺾인 연결선 32">
            <a:extLst>
              <a:ext uri="{FF2B5EF4-FFF2-40B4-BE49-F238E27FC236}">
                <a16:creationId xmlns:a16="http://schemas.microsoft.com/office/drawing/2014/main" id="{7ED77E5C-84EC-4086-9CF2-26C2597BB3BD}"/>
              </a:ext>
            </a:extLst>
          </p:cNvPr>
          <p:cNvCxnSpPr>
            <a:cxnSpLocks/>
            <a:stCxn id="204" idx="3"/>
            <a:endCxn id="90" idx="3"/>
          </p:cNvCxnSpPr>
          <p:nvPr/>
        </p:nvCxnSpPr>
        <p:spPr bwMode="auto">
          <a:xfrm>
            <a:off x="10199238" y="1749044"/>
            <a:ext cx="68211" cy="4806409"/>
          </a:xfrm>
          <a:prstGeom prst="bentConnector3">
            <a:avLst>
              <a:gd name="adj1" fmla="val 353892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꺾인 연결선 32">
            <a:extLst>
              <a:ext uri="{FF2B5EF4-FFF2-40B4-BE49-F238E27FC236}">
                <a16:creationId xmlns:a16="http://schemas.microsoft.com/office/drawing/2014/main" id="{9B884B7E-E48C-40D0-83A1-F7F743785C89}"/>
              </a:ext>
            </a:extLst>
          </p:cNvPr>
          <p:cNvCxnSpPr>
            <a:cxnSpLocks/>
            <a:stCxn id="225" idx="2"/>
            <a:endCxn id="230" idx="1"/>
          </p:cNvCxnSpPr>
          <p:nvPr/>
        </p:nvCxnSpPr>
        <p:spPr bwMode="auto">
          <a:xfrm rot="16200000" flipH="1">
            <a:off x="4925319" y="5974599"/>
            <a:ext cx="416748" cy="971037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71685E3-0312-4658-86D9-1F1C160B2B00}"/>
              </a:ext>
            </a:extLst>
          </p:cNvPr>
          <p:cNvCxnSpPr/>
          <p:nvPr/>
        </p:nvCxnSpPr>
        <p:spPr>
          <a:xfrm>
            <a:off x="5499831" y="842963"/>
            <a:ext cx="0" cy="6316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텍스트 개체 틀 20">
            <a:extLst>
              <a:ext uri="{FF2B5EF4-FFF2-40B4-BE49-F238E27FC236}">
                <a16:creationId xmlns:a16="http://schemas.microsoft.com/office/drawing/2014/main" id="{892D1CC3-062D-4D68-9E6B-F92E2E26AF53}"/>
              </a:ext>
            </a:extLst>
          </p:cNvPr>
          <p:cNvSpPr txBox="1">
            <a:spLocks/>
          </p:cNvSpPr>
          <p:nvPr/>
        </p:nvSpPr>
        <p:spPr>
          <a:xfrm>
            <a:off x="5499831" y="842963"/>
            <a:ext cx="4986907" cy="251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8126" rtl="0" eaLnBrk="1" latinLnBrk="1" hangingPunct="1">
              <a:lnSpc>
                <a:spcPct val="90000"/>
              </a:lnSpc>
              <a:spcBef>
                <a:spcPts val="1103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04063" indent="0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126" indent="0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2189" indent="0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6252" indent="0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2347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410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80473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4536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+mn-ea"/>
                <a:ea typeface="+mn-ea"/>
              </a:rPr>
              <a:t>시스템처리 영역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2" name="텍스트 개체 틀 14">
            <a:extLst>
              <a:ext uri="{FF2B5EF4-FFF2-40B4-BE49-F238E27FC236}">
                <a16:creationId xmlns:a16="http://schemas.microsoft.com/office/drawing/2014/main" id="{43023BCA-EF27-4DBB-9364-CCBEF9BAC2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3850" y="339725"/>
            <a:ext cx="2871788" cy="31591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신고사건접수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온라인신고센터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127" name="꺾인 연결선 32">
            <a:extLst>
              <a:ext uri="{FF2B5EF4-FFF2-40B4-BE49-F238E27FC236}">
                <a16:creationId xmlns:a16="http://schemas.microsoft.com/office/drawing/2014/main" id="{E04EFF9B-0F8D-427D-8518-1900513842CB}"/>
              </a:ext>
            </a:extLst>
          </p:cNvPr>
          <p:cNvCxnSpPr>
            <a:cxnSpLocks/>
            <a:stCxn id="123" idx="1"/>
            <a:endCxn id="128" idx="3"/>
          </p:cNvCxnSpPr>
          <p:nvPr/>
        </p:nvCxnSpPr>
        <p:spPr bwMode="auto">
          <a:xfrm rot="10800000" flipV="1">
            <a:off x="7287651" y="2566915"/>
            <a:ext cx="776775" cy="39938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8" name="순서도: 처리 127">
            <a:extLst>
              <a:ext uri="{FF2B5EF4-FFF2-40B4-BE49-F238E27FC236}">
                <a16:creationId xmlns:a16="http://schemas.microsoft.com/office/drawing/2014/main" id="{D75A2756-5974-42B1-81B2-F066411F2F01}"/>
              </a:ext>
            </a:extLst>
          </p:cNvPr>
          <p:cNvSpPr/>
          <p:nvPr/>
        </p:nvSpPr>
        <p:spPr bwMode="auto">
          <a:xfrm>
            <a:off x="6349045" y="2777275"/>
            <a:ext cx="938605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접수 중 오류 발생 관련 처리</a:t>
            </a:r>
          </a:p>
        </p:txBody>
      </p:sp>
      <p:sp>
        <p:nvSpPr>
          <p:cNvPr id="129" name="순서도: 수행의 시작/종료 128">
            <a:extLst>
              <a:ext uri="{FF2B5EF4-FFF2-40B4-BE49-F238E27FC236}">
                <a16:creationId xmlns:a16="http://schemas.microsoft.com/office/drawing/2014/main" id="{61DE2D6A-4B0C-40D5-B97D-064A9768B91C}"/>
              </a:ext>
            </a:extLst>
          </p:cNvPr>
          <p:cNvSpPr/>
          <p:nvPr/>
        </p:nvSpPr>
        <p:spPr bwMode="auto">
          <a:xfrm>
            <a:off x="6322575" y="3471995"/>
            <a:ext cx="992595" cy="378042"/>
          </a:xfrm>
          <a:prstGeom prst="flowChartTerminator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오류로 인한 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접수완료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9E84733-39F0-4D5F-9534-1C3D033DCFD0}"/>
              </a:ext>
            </a:extLst>
          </p:cNvPr>
          <p:cNvSpPr txBox="1"/>
          <p:nvPr/>
        </p:nvSpPr>
        <p:spPr>
          <a:xfrm>
            <a:off x="7835091" y="2359003"/>
            <a:ext cx="399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N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155F386A-3FB5-407A-8A73-22B69ED8C198}"/>
              </a:ext>
            </a:extLst>
          </p:cNvPr>
          <p:cNvCxnSpPr>
            <a:cxnSpLocks/>
            <a:stCxn id="128" idx="2"/>
            <a:endCxn id="129" idx="0"/>
          </p:cNvCxnSpPr>
          <p:nvPr/>
        </p:nvCxnSpPr>
        <p:spPr>
          <a:xfrm>
            <a:off x="6818348" y="3155315"/>
            <a:ext cx="525" cy="31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E717220-AC5D-40A6-84FB-A281B03FF978}"/>
              </a:ext>
            </a:extLst>
          </p:cNvPr>
          <p:cNvGrpSpPr/>
          <p:nvPr/>
        </p:nvGrpSpPr>
        <p:grpSpPr>
          <a:xfrm>
            <a:off x="8075037" y="4320881"/>
            <a:ext cx="937189" cy="1881337"/>
            <a:chOff x="8185869" y="4320881"/>
            <a:chExt cx="937189" cy="1881337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EF3FE86-8647-43C4-AE07-E236145D943B}"/>
                </a:ext>
              </a:extLst>
            </p:cNvPr>
            <p:cNvGrpSpPr/>
            <p:nvPr/>
          </p:nvGrpSpPr>
          <p:grpSpPr>
            <a:xfrm>
              <a:off x="8192995" y="4320881"/>
              <a:ext cx="930063" cy="1881337"/>
              <a:chOff x="11351817" y="5033958"/>
              <a:chExt cx="930063" cy="1881337"/>
            </a:xfrm>
          </p:grpSpPr>
          <p:sp>
            <p:nvSpPr>
              <p:cNvPr id="167" name="원통 105">
                <a:extLst>
                  <a:ext uri="{FF2B5EF4-FFF2-40B4-BE49-F238E27FC236}">
                    <a16:creationId xmlns:a16="http://schemas.microsoft.com/office/drawing/2014/main" id="{10706DAC-7350-4276-B201-CE8935238D59}"/>
                  </a:ext>
                </a:extLst>
              </p:cNvPr>
              <p:cNvSpPr/>
              <p:nvPr/>
            </p:nvSpPr>
            <p:spPr bwMode="auto">
              <a:xfrm>
                <a:off x="11446326" y="5033958"/>
                <a:ext cx="649221" cy="325554"/>
              </a:xfrm>
              <a:prstGeom prst="ca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신고마스터</a:t>
                </a:r>
                <a:endParaRPr lang="en-US" altLang="ko-KR" sz="800" b="1" dirty="0">
                  <a:solidFill>
                    <a:schemeClr val="accent6">
                      <a:lumMod val="50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9AD48052-2C51-4BE5-B636-18E8452C100A}"/>
                  </a:ext>
                </a:extLst>
              </p:cNvPr>
              <p:cNvGrpSpPr/>
              <p:nvPr/>
            </p:nvGrpSpPr>
            <p:grpSpPr>
              <a:xfrm>
                <a:off x="11370539" y="5599610"/>
                <a:ext cx="901209" cy="529981"/>
                <a:chOff x="8285225" y="4571914"/>
                <a:chExt cx="901209" cy="529981"/>
              </a:xfrm>
            </p:grpSpPr>
            <p:sp>
              <p:nvSpPr>
                <p:cNvPr id="94" name="원통 105">
                  <a:extLst>
                    <a:ext uri="{FF2B5EF4-FFF2-40B4-BE49-F238E27FC236}">
                      <a16:creationId xmlns:a16="http://schemas.microsoft.com/office/drawing/2014/main" id="{785B9D7B-215C-45B4-8C80-2D1F325378A6}"/>
                    </a:ext>
                  </a:extLst>
                </p:cNvPr>
                <p:cNvSpPr/>
                <p:nvPr/>
              </p:nvSpPr>
              <p:spPr bwMode="auto">
                <a:xfrm>
                  <a:off x="8369449" y="4571914"/>
                  <a:ext cx="640784" cy="320463"/>
                </a:xfrm>
                <a:prstGeom prst="can">
                  <a:avLst/>
                </a:prstGeom>
                <a:noFill/>
                <a:ln w="9525" cap="flat" cmpd="sng" algn="ctr">
                  <a:solidFill>
                    <a:schemeClr val="tx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ko-KR" altLang="en-US" sz="80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+mn-ea"/>
                    </a:rPr>
                    <a:t>신고처리정보</a:t>
                  </a:r>
                  <a:endParaRPr lang="en-US" altLang="ko-KR" sz="800" b="1" dirty="0">
                    <a:solidFill>
                      <a:schemeClr val="accent6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B5CDB0A-B5E7-4047-9AC4-553BF5D8AA99}"/>
                    </a:ext>
                  </a:extLst>
                </p:cNvPr>
                <p:cNvSpPr/>
                <p:nvPr/>
              </p:nvSpPr>
              <p:spPr>
                <a:xfrm>
                  <a:off x="8285225" y="4886451"/>
                  <a:ext cx="901209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ko-KR" altLang="en-US" sz="800" b="1" dirty="0">
                      <a:solidFill>
                        <a:schemeClr val="accent6">
                          <a:lumMod val="50000"/>
                        </a:schemeClr>
                      </a:solidFill>
                      <a:latin typeface="+mn-ea"/>
                    </a:rPr>
                    <a:t>처리상태 </a:t>
                  </a:r>
                  <a:r>
                    <a:rPr lang="en-US" altLang="ko-KR" sz="800" b="1" dirty="0">
                      <a:solidFill>
                        <a:schemeClr val="accent6">
                          <a:lumMod val="50000"/>
                        </a:schemeClr>
                      </a:solidFill>
                      <a:latin typeface="+mn-ea"/>
                    </a:rPr>
                    <a:t>: </a:t>
                  </a:r>
                  <a:r>
                    <a:rPr lang="ko-KR" altLang="en-US" sz="800" b="1" dirty="0">
                      <a:solidFill>
                        <a:schemeClr val="accent6">
                          <a:lumMod val="50000"/>
                        </a:schemeClr>
                      </a:solidFill>
                      <a:latin typeface="+mn-ea"/>
                    </a:rPr>
                    <a:t>접수</a:t>
                  </a:r>
                </a:p>
              </p:txBody>
            </p:sp>
          </p:grp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85E155F1-14DE-488A-A9D9-CED16A48154F}"/>
                  </a:ext>
                </a:extLst>
              </p:cNvPr>
              <p:cNvSpPr/>
              <p:nvPr/>
            </p:nvSpPr>
            <p:spPr>
              <a:xfrm>
                <a:off x="11351817" y="5344038"/>
                <a:ext cx="930063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800" b="1" dirty="0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접수구분</a:t>
                </a:r>
                <a:r>
                  <a:rPr lang="en-US" altLang="ko-KR" sz="800" b="1" dirty="0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:</a:t>
                </a:r>
                <a:r>
                  <a:rPr lang="ko-KR" altLang="en-US" sz="800" b="1" dirty="0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인터넷</a:t>
                </a:r>
              </a:p>
            </p:txBody>
          </p:sp>
          <p:sp>
            <p:nvSpPr>
              <p:cNvPr id="146" name="원통 105">
                <a:extLst>
                  <a:ext uri="{FF2B5EF4-FFF2-40B4-BE49-F238E27FC236}">
                    <a16:creationId xmlns:a16="http://schemas.microsoft.com/office/drawing/2014/main" id="{DC94109B-CC2F-46DE-B1F7-8C995D9192AB}"/>
                  </a:ext>
                </a:extLst>
              </p:cNvPr>
              <p:cNvSpPr/>
              <p:nvPr/>
            </p:nvSpPr>
            <p:spPr bwMode="auto">
              <a:xfrm>
                <a:off x="11462541" y="6539067"/>
                <a:ext cx="640785" cy="376228"/>
              </a:xfrm>
              <a:prstGeom prst="ca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신고현장</a:t>
                </a:r>
                <a:endParaRPr kumimoji="1" lang="en-US" altLang="ko-KR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마스터</a:t>
                </a:r>
                <a:endParaRPr lang="en-US" altLang="ko-KR" sz="800" b="1" dirty="0">
                  <a:solidFill>
                    <a:schemeClr val="accent6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48" name="원통 105">
                <a:extLst>
                  <a:ext uri="{FF2B5EF4-FFF2-40B4-BE49-F238E27FC236}">
                    <a16:creationId xmlns:a16="http://schemas.microsoft.com/office/drawing/2014/main" id="{9649683F-03C8-4096-B9E9-83FCBAEC8C7D}"/>
                  </a:ext>
                </a:extLst>
              </p:cNvPr>
              <p:cNvSpPr/>
              <p:nvPr/>
            </p:nvSpPr>
            <p:spPr bwMode="auto">
              <a:xfrm>
                <a:off x="11466596" y="6163646"/>
                <a:ext cx="636729" cy="331314"/>
              </a:xfrm>
              <a:prstGeom prst="ca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신고사이트</a:t>
                </a:r>
                <a:endParaRPr kumimoji="1" lang="en-US" altLang="ko-KR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마스터</a:t>
                </a:r>
                <a:endParaRPr lang="en-US" altLang="ko-KR" sz="800" b="1" dirty="0">
                  <a:solidFill>
                    <a:schemeClr val="accent6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51" name="왼쪽 대괄호 50">
              <a:extLst>
                <a:ext uri="{FF2B5EF4-FFF2-40B4-BE49-F238E27FC236}">
                  <a16:creationId xmlns:a16="http://schemas.microsoft.com/office/drawing/2014/main" id="{292DA1B8-BAFB-49A6-B6DF-7D6EF7110302}"/>
                </a:ext>
              </a:extLst>
            </p:cNvPr>
            <p:cNvSpPr/>
            <p:nvPr/>
          </p:nvSpPr>
          <p:spPr>
            <a:xfrm>
              <a:off x="8185869" y="4500653"/>
              <a:ext cx="87883" cy="1157878"/>
            </a:xfrm>
            <a:prstGeom prst="leftBracket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52" name="오른쪽 대괄호 51">
              <a:extLst>
                <a:ext uri="{FF2B5EF4-FFF2-40B4-BE49-F238E27FC236}">
                  <a16:creationId xmlns:a16="http://schemas.microsoft.com/office/drawing/2014/main" id="{B84BDA3B-E671-456A-8F42-FE6A69938A50}"/>
                </a:ext>
              </a:extLst>
            </p:cNvPr>
            <p:cNvSpPr/>
            <p:nvPr/>
          </p:nvSpPr>
          <p:spPr>
            <a:xfrm>
              <a:off x="8961055" y="4500652"/>
              <a:ext cx="116701" cy="1544625"/>
            </a:xfrm>
            <a:prstGeom prst="righ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cxnSp>
        <p:nvCxnSpPr>
          <p:cNvPr id="104" name="꺾인 연결선 32">
            <a:extLst>
              <a:ext uri="{FF2B5EF4-FFF2-40B4-BE49-F238E27FC236}">
                <a16:creationId xmlns:a16="http://schemas.microsoft.com/office/drawing/2014/main" id="{2F6875D2-F640-4787-8628-0DDD17181341}"/>
              </a:ext>
            </a:extLst>
          </p:cNvPr>
          <p:cNvCxnSpPr>
            <a:cxnSpLocks/>
            <a:stCxn id="348" idx="1"/>
            <a:endCxn id="128" idx="3"/>
          </p:cNvCxnSpPr>
          <p:nvPr/>
        </p:nvCxnSpPr>
        <p:spPr bwMode="auto">
          <a:xfrm rot="10800000">
            <a:off x="7287651" y="2966296"/>
            <a:ext cx="784085" cy="46155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0FBC05E9-7849-4378-A99C-028D2D20DD18}"/>
              </a:ext>
            </a:extLst>
          </p:cNvPr>
          <p:cNvSpPr txBox="1"/>
          <p:nvPr/>
        </p:nvSpPr>
        <p:spPr>
          <a:xfrm>
            <a:off x="7835091" y="3180832"/>
            <a:ext cx="399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N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10" name="꺾인 연결선 32">
            <a:extLst>
              <a:ext uri="{FF2B5EF4-FFF2-40B4-BE49-F238E27FC236}">
                <a16:creationId xmlns:a16="http://schemas.microsoft.com/office/drawing/2014/main" id="{21829C63-4BEE-4A25-844E-B5FDF9FA7B87}"/>
              </a:ext>
            </a:extLst>
          </p:cNvPr>
          <p:cNvCxnSpPr>
            <a:cxnSpLocks/>
            <a:stCxn id="90" idx="2"/>
            <a:endCxn id="195" idx="1"/>
          </p:cNvCxnSpPr>
          <p:nvPr/>
        </p:nvCxnSpPr>
        <p:spPr bwMode="auto">
          <a:xfrm rot="5400000" flipH="1">
            <a:off x="5295679" y="2269001"/>
            <a:ext cx="3409680" cy="5541267"/>
          </a:xfrm>
          <a:prstGeom prst="bentConnector4">
            <a:avLst>
              <a:gd name="adj1" fmla="val -8600"/>
              <a:gd name="adj2" fmla="val 149796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A2692BD-BE04-421F-8732-80C13850E6B0}"/>
              </a:ext>
            </a:extLst>
          </p:cNvPr>
          <p:cNvSpPr txBox="1"/>
          <p:nvPr/>
        </p:nvSpPr>
        <p:spPr>
          <a:xfrm>
            <a:off x="9763125" y="8572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</a:rPr>
              <a:t>변경 없음</a:t>
            </a:r>
          </a:p>
        </p:txBody>
      </p:sp>
    </p:spTree>
    <p:extLst>
      <p:ext uri="{BB962C8B-B14F-4D97-AF65-F5344CB8AC3E}">
        <p14:creationId xmlns:p14="http://schemas.microsoft.com/office/powerpoint/2010/main" val="1710405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A4FF107-A9A5-4F36-9D8A-204ADB295FE4}"/>
              </a:ext>
            </a:extLst>
          </p:cNvPr>
          <p:cNvCxnSpPr>
            <a:cxnSpLocks/>
          </p:cNvCxnSpPr>
          <p:nvPr/>
        </p:nvCxnSpPr>
        <p:spPr>
          <a:xfrm>
            <a:off x="218851" y="1670309"/>
            <a:ext cx="102890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488376FA-45AD-47FB-8A6E-BDC9806DEE10}"/>
              </a:ext>
            </a:extLst>
          </p:cNvPr>
          <p:cNvGrpSpPr/>
          <p:nvPr/>
        </p:nvGrpSpPr>
        <p:grpSpPr>
          <a:xfrm>
            <a:off x="4195531" y="1182072"/>
            <a:ext cx="2887857" cy="2705919"/>
            <a:chOff x="4954977" y="2813059"/>
            <a:chExt cx="5430527" cy="1246420"/>
          </a:xfrm>
        </p:grpSpPr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EBD82099-0E8F-4397-B903-1DA80BC7DE25}"/>
                </a:ext>
              </a:extLst>
            </p:cNvPr>
            <p:cNvSpPr/>
            <p:nvPr/>
          </p:nvSpPr>
          <p:spPr>
            <a:xfrm>
              <a:off x="4954977" y="2813059"/>
              <a:ext cx="5332116" cy="12464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E1AB2A4F-70C8-4F52-B5DA-D6EA1A789758}"/>
                </a:ext>
              </a:extLst>
            </p:cNvPr>
            <p:cNvSpPr txBox="1"/>
            <p:nvPr/>
          </p:nvSpPr>
          <p:spPr>
            <a:xfrm>
              <a:off x="8461714" y="2826431"/>
              <a:ext cx="1923790" cy="992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* </a:t>
              </a:r>
              <a:r>
                <a:rPr lang="ko-KR" altLang="en-US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신고인 본인확인</a:t>
              </a:r>
              <a:endParaRPr lang="ko-KR" altLang="en-US" sz="9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804" y="1103692"/>
            <a:ext cx="849009" cy="656703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신고인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BB8F167A-C4F8-43A1-887A-BEC03EF137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313" y="1760395"/>
            <a:ext cx="847725" cy="5406978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감시원</a:t>
            </a:r>
          </a:p>
        </p:txBody>
      </p:sp>
      <p:sp>
        <p:nvSpPr>
          <p:cNvPr id="48" name="텍스트 개체 틀 47">
            <a:extLst>
              <a:ext uri="{FF2B5EF4-FFF2-40B4-BE49-F238E27FC236}">
                <a16:creationId xmlns:a16="http://schemas.microsoft.com/office/drawing/2014/main" id="{A31743F8-E7F9-40DD-9611-DD27AF3446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2039" y="849691"/>
            <a:ext cx="9424699" cy="25400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감시업무시스템</a:t>
            </a:r>
          </a:p>
        </p:txBody>
      </p:sp>
      <p:sp>
        <p:nvSpPr>
          <p:cNvPr id="77" name="텍스트 개체 틀 40">
            <a:extLst>
              <a:ext uri="{FF2B5EF4-FFF2-40B4-BE49-F238E27FC236}">
                <a16:creationId xmlns:a16="http://schemas.microsoft.com/office/drawing/2014/main" id="{9449DCBE-3667-4502-BFC1-BE7A78C56C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79" name="텍스트 개체 틀 41">
            <a:extLst>
              <a:ext uri="{FF2B5EF4-FFF2-40B4-BE49-F238E27FC236}">
                <a16:creationId xmlns:a16="http://schemas.microsoft.com/office/drawing/2014/main" id="{A26FCEAD-2F1B-49D0-ABF6-B973FAA07C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PD-SVLS-0101</a:t>
            </a:r>
            <a:endParaRPr lang="ko-KR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0" name="텍스트 개체 틀 14">
            <a:extLst>
              <a:ext uri="{FF2B5EF4-FFF2-40B4-BE49-F238E27FC236}">
                <a16:creationId xmlns:a16="http://schemas.microsoft.com/office/drawing/2014/main" id="{6578754F-431A-41ED-AE49-53C42CA4F3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신고사건접수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담당자접수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1" name="순서도: 수행의 시작/종료 80">
            <a:extLst>
              <a:ext uri="{FF2B5EF4-FFF2-40B4-BE49-F238E27FC236}">
                <a16:creationId xmlns:a16="http://schemas.microsoft.com/office/drawing/2014/main" id="{24C4AD98-4F5E-434B-BEA0-6AD01AFFFF27}"/>
              </a:ext>
            </a:extLst>
          </p:cNvPr>
          <p:cNvSpPr/>
          <p:nvPr/>
        </p:nvSpPr>
        <p:spPr>
          <a:xfrm>
            <a:off x="1213896" y="1965200"/>
            <a:ext cx="1002843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감시업무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시스템 로그인</a:t>
            </a:r>
          </a:p>
        </p:txBody>
      </p:sp>
      <p:sp>
        <p:nvSpPr>
          <p:cNvPr id="90" name="순서도: 처리 89">
            <a:extLst>
              <a:ext uri="{FF2B5EF4-FFF2-40B4-BE49-F238E27FC236}">
                <a16:creationId xmlns:a16="http://schemas.microsoft.com/office/drawing/2014/main" id="{421FC546-A45E-4741-8908-87E2C258FFC1}"/>
              </a:ext>
            </a:extLst>
          </p:cNvPr>
          <p:cNvSpPr/>
          <p:nvPr/>
        </p:nvSpPr>
        <p:spPr bwMode="auto">
          <a:xfrm>
            <a:off x="2406240" y="1944523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신고접수등록 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페이지 이동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D4C9F08A-8155-4D02-992E-3F56155B744E}"/>
              </a:ext>
            </a:extLst>
          </p:cNvPr>
          <p:cNvGrpSpPr/>
          <p:nvPr/>
        </p:nvGrpSpPr>
        <p:grpSpPr>
          <a:xfrm>
            <a:off x="3186344" y="2860072"/>
            <a:ext cx="1124493" cy="635760"/>
            <a:chOff x="1740176" y="2495512"/>
            <a:chExt cx="1124493" cy="635760"/>
          </a:xfrm>
        </p:grpSpPr>
        <p:sp>
          <p:nvSpPr>
            <p:cNvPr id="98" name="순서도: 판단 97">
              <a:extLst>
                <a:ext uri="{FF2B5EF4-FFF2-40B4-BE49-F238E27FC236}">
                  <a16:creationId xmlns:a16="http://schemas.microsoft.com/office/drawing/2014/main" id="{DA5B23F2-BBB2-43B6-A056-6CD718BDB8A8}"/>
                </a:ext>
              </a:extLst>
            </p:cNvPr>
            <p:cNvSpPr/>
            <p:nvPr/>
          </p:nvSpPr>
          <p:spPr>
            <a:xfrm>
              <a:off x="1740176" y="2495512"/>
              <a:ext cx="849009" cy="436926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신고인 </a:t>
              </a:r>
              <a:endParaRPr lang="en-US" altLang="ko-KR" sz="7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본인확인 진행</a:t>
              </a:r>
              <a:endParaRPr lang="ko-KR" altLang="en-US" sz="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C0A0DA7-74C3-4172-9916-2999302D5F81}"/>
                </a:ext>
              </a:extLst>
            </p:cNvPr>
            <p:cNvSpPr txBox="1"/>
            <p:nvPr/>
          </p:nvSpPr>
          <p:spPr>
            <a:xfrm>
              <a:off x="2545077" y="2525020"/>
              <a:ext cx="3195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0070C0"/>
                  </a:solidFill>
                  <a:latin typeface="+mn-ea"/>
                </a:rPr>
                <a:t>Y</a:t>
              </a:r>
              <a:endParaRPr lang="ko-KR" altLang="en-US" sz="800" b="1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CDE0B08-1666-4637-9C31-FFE2B99B5644}"/>
                </a:ext>
              </a:extLst>
            </p:cNvPr>
            <p:cNvSpPr txBox="1"/>
            <p:nvPr/>
          </p:nvSpPr>
          <p:spPr>
            <a:xfrm>
              <a:off x="2122743" y="2915828"/>
              <a:ext cx="7064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0070C0"/>
                  </a:solidFill>
                  <a:latin typeface="+mn-ea"/>
                </a:rPr>
                <a:t>N</a:t>
              </a:r>
              <a:endParaRPr lang="ko-KR" altLang="en-US" sz="800" b="1" dirty="0">
                <a:solidFill>
                  <a:srgbClr val="0070C0"/>
                </a:solidFill>
                <a:latin typeface="+mn-ea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D16A0B9-A67F-49BD-B1E1-BF9A5E4AA29A}"/>
              </a:ext>
            </a:extLst>
          </p:cNvPr>
          <p:cNvGrpSpPr/>
          <p:nvPr/>
        </p:nvGrpSpPr>
        <p:grpSpPr>
          <a:xfrm>
            <a:off x="1986055" y="2857341"/>
            <a:ext cx="1597445" cy="652370"/>
            <a:chOff x="1740176" y="2495512"/>
            <a:chExt cx="1597445" cy="652370"/>
          </a:xfrm>
        </p:grpSpPr>
        <p:sp>
          <p:nvSpPr>
            <p:cNvPr id="107" name="순서도: 판단 106">
              <a:extLst>
                <a:ext uri="{FF2B5EF4-FFF2-40B4-BE49-F238E27FC236}">
                  <a16:creationId xmlns:a16="http://schemas.microsoft.com/office/drawing/2014/main" id="{310961EE-BCF3-4690-BAF1-ACF7ED202CB9}"/>
                </a:ext>
              </a:extLst>
            </p:cNvPr>
            <p:cNvSpPr/>
            <p:nvPr/>
          </p:nvSpPr>
          <p:spPr>
            <a:xfrm>
              <a:off x="1740176" y="2495512"/>
              <a:ext cx="849009" cy="436926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접수분류</a:t>
              </a: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선택</a:t>
              </a:r>
              <a:endParaRPr lang="ko-KR" altLang="en-US" sz="7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0739D77-9291-4FA6-97A8-CB4DB8CCC059}"/>
                </a:ext>
              </a:extLst>
            </p:cNvPr>
            <p:cNvSpPr txBox="1"/>
            <p:nvPr/>
          </p:nvSpPr>
          <p:spPr>
            <a:xfrm>
              <a:off x="2489902" y="2517835"/>
              <a:ext cx="8477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solidFill>
                    <a:srgbClr val="0070C0"/>
                  </a:solidFill>
                  <a:latin typeface="+mn-ea"/>
                </a:rPr>
                <a:t>신고접수</a:t>
              </a:r>
            </a:p>
          </p:txBody>
        </p: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684E6D3E-2C82-4540-8936-8E3677F8C443}"/>
                </a:ext>
              </a:extLst>
            </p:cNvPr>
            <p:cNvCxnSpPr>
              <a:cxnSpLocks/>
              <a:stCxn id="107" idx="3"/>
              <a:endCxn id="98" idx="1"/>
            </p:cNvCxnSpPr>
            <p:nvPr/>
          </p:nvCxnSpPr>
          <p:spPr>
            <a:xfrm>
              <a:off x="2589185" y="2713975"/>
              <a:ext cx="351280" cy="27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4125AD1-7132-4B43-A311-4FBB8D8BDBA4}"/>
                </a:ext>
              </a:extLst>
            </p:cNvPr>
            <p:cNvSpPr txBox="1"/>
            <p:nvPr/>
          </p:nvSpPr>
          <p:spPr>
            <a:xfrm>
              <a:off x="2129720" y="2932438"/>
              <a:ext cx="7064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solidFill>
                    <a:srgbClr val="0070C0"/>
                  </a:solidFill>
                  <a:latin typeface="+mn-ea"/>
                </a:rPr>
                <a:t>자체감시</a:t>
              </a: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75FA5BE-C903-44B1-A350-6E6DCE1F4DD5}"/>
              </a:ext>
            </a:extLst>
          </p:cNvPr>
          <p:cNvGrpSpPr/>
          <p:nvPr/>
        </p:nvGrpSpPr>
        <p:grpSpPr>
          <a:xfrm>
            <a:off x="5473400" y="2800820"/>
            <a:ext cx="1448662" cy="777481"/>
            <a:chOff x="1274319" y="2386624"/>
            <a:chExt cx="1448662" cy="777481"/>
          </a:xfrm>
        </p:grpSpPr>
        <p:sp>
          <p:nvSpPr>
            <p:cNvPr id="117" name="순서도: 판단 116">
              <a:extLst>
                <a:ext uri="{FF2B5EF4-FFF2-40B4-BE49-F238E27FC236}">
                  <a16:creationId xmlns:a16="http://schemas.microsoft.com/office/drawing/2014/main" id="{EC2E29AD-6C23-4B97-995B-7C570C71D3A6}"/>
                </a:ext>
              </a:extLst>
            </p:cNvPr>
            <p:cNvSpPr/>
            <p:nvPr/>
          </p:nvSpPr>
          <p:spPr>
            <a:xfrm>
              <a:off x="1499759" y="2386624"/>
              <a:ext cx="896400" cy="556601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인증 성공</a:t>
              </a:r>
              <a:endParaRPr lang="en-US" altLang="ko-KR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96A64C1-5A7D-48EB-9420-8557058C4798}"/>
                </a:ext>
              </a:extLst>
            </p:cNvPr>
            <p:cNvSpPr txBox="1"/>
            <p:nvPr/>
          </p:nvSpPr>
          <p:spPr>
            <a:xfrm>
              <a:off x="1933466" y="2948661"/>
              <a:ext cx="7895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0070C0"/>
                  </a:solidFill>
                  <a:latin typeface="+mn-ea"/>
                </a:rPr>
                <a:t>Y</a:t>
              </a:r>
              <a:endParaRPr lang="ko-KR" altLang="en-US" sz="900" b="1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4229DE8-62F2-43FC-A3A2-30DA4532F7B4}"/>
                </a:ext>
              </a:extLst>
            </p:cNvPr>
            <p:cNvSpPr txBox="1"/>
            <p:nvPr/>
          </p:nvSpPr>
          <p:spPr>
            <a:xfrm>
              <a:off x="1274319" y="2470308"/>
              <a:ext cx="2254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0070C0"/>
                  </a:solidFill>
                  <a:latin typeface="+mn-ea"/>
                </a:rPr>
                <a:t>N</a:t>
              </a:r>
              <a:endParaRPr lang="ko-KR" altLang="en-US" sz="900" b="1" dirty="0">
                <a:solidFill>
                  <a:srgbClr val="0070C0"/>
                </a:solidFill>
                <a:latin typeface="+mn-ea"/>
              </a:endParaRP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181F075A-EF39-4CB5-A9B7-E800F03D6E80}"/>
              </a:ext>
            </a:extLst>
          </p:cNvPr>
          <p:cNvSpPr txBox="1"/>
          <p:nvPr/>
        </p:nvSpPr>
        <p:spPr>
          <a:xfrm>
            <a:off x="4417722" y="3252896"/>
            <a:ext cx="8471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latin typeface="+mn-ea"/>
              </a:rPr>
              <a:t>- </a:t>
            </a:r>
            <a:r>
              <a:rPr lang="ko-KR" altLang="en-US" sz="700" b="1" dirty="0">
                <a:latin typeface="+mn-ea"/>
              </a:rPr>
              <a:t>이름</a:t>
            </a:r>
            <a:endParaRPr lang="en-US" altLang="ko-KR" sz="700" b="1" dirty="0">
              <a:latin typeface="+mn-ea"/>
            </a:endParaRPr>
          </a:p>
          <a:p>
            <a:r>
              <a:rPr lang="en-US" altLang="ko-KR" sz="700" b="1" dirty="0">
                <a:latin typeface="+mn-ea"/>
              </a:rPr>
              <a:t>- </a:t>
            </a:r>
            <a:r>
              <a:rPr lang="ko-KR" altLang="en-US" sz="700" b="1" dirty="0">
                <a:latin typeface="+mn-ea"/>
              </a:rPr>
              <a:t>통신사</a:t>
            </a:r>
            <a:endParaRPr lang="en-US" altLang="ko-KR" sz="700" b="1" dirty="0">
              <a:latin typeface="+mn-ea"/>
            </a:endParaRPr>
          </a:p>
          <a:p>
            <a:r>
              <a:rPr lang="en-US" altLang="ko-KR" sz="700" b="1" dirty="0">
                <a:latin typeface="+mn-ea"/>
              </a:rPr>
              <a:t>- </a:t>
            </a:r>
            <a:r>
              <a:rPr lang="ko-KR" altLang="en-US" sz="700" b="1" dirty="0">
                <a:latin typeface="+mn-ea"/>
              </a:rPr>
              <a:t>휴대폰번호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9FF8DAB-3E1F-467A-9B9C-F63643709239}"/>
              </a:ext>
            </a:extLst>
          </p:cNvPr>
          <p:cNvSpPr/>
          <p:nvPr/>
        </p:nvSpPr>
        <p:spPr>
          <a:xfrm>
            <a:off x="4471014" y="2228636"/>
            <a:ext cx="849009" cy="323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인증번호 발송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0BA1D5AB-DE1A-4752-8E10-0035E2AC9FCC}"/>
              </a:ext>
            </a:extLst>
          </p:cNvPr>
          <p:cNvCxnSpPr>
            <a:cxnSpLocks/>
            <a:stCxn id="174" idx="0"/>
            <a:endCxn id="124" idx="2"/>
          </p:cNvCxnSpPr>
          <p:nvPr/>
        </p:nvCxnSpPr>
        <p:spPr>
          <a:xfrm flipV="1">
            <a:off x="4895519" y="2552486"/>
            <a:ext cx="0" cy="364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07FE615-B198-4F43-9F9D-79D10F5FAE1C}"/>
              </a:ext>
            </a:extLst>
          </p:cNvPr>
          <p:cNvSpPr/>
          <p:nvPr/>
        </p:nvSpPr>
        <p:spPr>
          <a:xfrm>
            <a:off x="4471014" y="1266557"/>
            <a:ext cx="849009" cy="378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본인인증 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인증번호 수신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DED7B94D-2950-4E6A-A23B-6A538BBBF0C4}"/>
              </a:ext>
            </a:extLst>
          </p:cNvPr>
          <p:cNvCxnSpPr>
            <a:cxnSpLocks/>
            <a:stCxn id="98" idx="3"/>
            <a:endCxn id="174" idx="1"/>
          </p:cNvCxnSpPr>
          <p:nvPr/>
        </p:nvCxnSpPr>
        <p:spPr>
          <a:xfrm flipV="1">
            <a:off x="4035353" y="3078415"/>
            <a:ext cx="435661" cy="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D2BAB366-97B6-44CB-A3B5-00E289315FDE}"/>
              </a:ext>
            </a:extLst>
          </p:cNvPr>
          <p:cNvSpPr/>
          <p:nvPr/>
        </p:nvSpPr>
        <p:spPr>
          <a:xfrm>
            <a:off x="4471014" y="2916490"/>
            <a:ext cx="849009" cy="323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신고인 본인확인 정보 확인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7B78341A-91B5-4869-ADF0-9EEA22A1AADB}"/>
              </a:ext>
            </a:extLst>
          </p:cNvPr>
          <p:cNvCxnSpPr>
            <a:cxnSpLocks/>
            <a:stCxn id="124" idx="0"/>
            <a:endCxn id="141" idx="2"/>
          </p:cNvCxnSpPr>
          <p:nvPr/>
        </p:nvCxnSpPr>
        <p:spPr>
          <a:xfrm flipV="1">
            <a:off x="4895519" y="1644593"/>
            <a:ext cx="0" cy="584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C31273AE-726C-4DBB-BA8D-6A37C2875B6C}"/>
              </a:ext>
            </a:extLst>
          </p:cNvPr>
          <p:cNvSpPr txBox="1"/>
          <p:nvPr/>
        </p:nvSpPr>
        <p:spPr>
          <a:xfrm>
            <a:off x="5345085" y="1217231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인증번호 제공</a:t>
            </a:r>
          </a:p>
        </p:txBody>
      </p:sp>
      <p:cxnSp>
        <p:nvCxnSpPr>
          <p:cNvPr id="197" name="꺾인 연결선 32">
            <a:extLst>
              <a:ext uri="{FF2B5EF4-FFF2-40B4-BE49-F238E27FC236}">
                <a16:creationId xmlns:a16="http://schemas.microsoft.com/office/drawing/2014/main" id="{517CD81D-19C3-4184-9564-91E85AAFCDC1}"/>
              </a:ext>
            </a:extLst>
          </p:cNvPr>
          <p:cNvCxnSpPr>
            <a:cxnSpLocks/>
            <a:stCxn id="141" idx="3"/>
            <a:endCxn id="202" idx="0"/>
          </p:cNvCxnSpPr>
          <p:nvPr/>
        </p:nvCxnSpPr>
        <p:spPr bwMode="auto">
          <a:xfrm>
            <a:off x="5320023" y="1455575"/>
            <a:ext cx="830202" cy="767797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2" name="순서도: 처리 201">
            <a:extLst>
              <a:ext uri="{FF2B5EF4-FFF2-40B4-BE49-F238E27FC236}">
                <a16:creationId xmlns:a16="http://schemas.microsoft.com/office/drawing/2014/main" id="{0D9430D3-9225-4920-B42B-B4E51CB5AEE2}"/>
              </a:ext>
            </a:extLst>
          </p:cNvPr>
          <p:cNvSpPr/>
          <p:nvPr/>
        </p:nvSpPr>
        <p:spPr bwMode="auto">
          <a:xfrm>
            <a:off x="5738751" y="2223372"/>
            <a:ext cx="822948" cy="323848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인증번호 입력</a:t>
            </a:r>
          </a:p>
        </p:txBody>
      </p: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C5924BAB-F463-4498-A2FF-6442869E8619}"/>
              </a:ext>
            </a:extLst>
          </p:cNvPr>
          <p:cNvCxnSpPr>
            <a:cxnSpLocks/>
            <a:stCxn id="202" idx="2"/>
            <a:endCxn id="117" idx="0"/>
          </p:cNvCxnSpPr>
          <p:nvPr/>
        </p:nvCxnSpPr>
        <p:spPr>
          <a:xfrm flipH="1">
            <a:off x="6147040" y="2547220"/>
            <a:ext cx="3185" cy="25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012C386B-1B96-4ED5-838B-6386FA50C6F0}"/>
              </a:ext>
            </a:extLst>
          </p:cNvPr>
          <p:cNvCxnSpPr>
            <a:cxnSpLocks/>
            <a:stCxn id="98" idx="2"/>
            <a:endCxn id="109" idx="0"/>
          </p:cNvCxnSpPr>
          <p:nvPr/>
        </p:nvCxnSpPr>
        <p:spPr>
          <a:xfrm>
            <a:off x="3610849" y="3296998"/>
            <a:ext cx="2879" cy="54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순서도: 처리 81">
            <a:extLst>
              <a:ext uri="{FF2B5EF4-FFF2-40B4-BE49-F238E27FC236}">
                <a16:creationId xmlns:a16="http://schemas.microsoft.com/office/drawing/2014/main" id="{2A744B23-C51F-44A1-9D81-F06E77CBC3E5}"/>
              </a:ext>
            </a:extLst>
          </p:cNvPr>
          <p:cNvSpPr/>
          <p:nvPr/>
        </p:nvSpPr>
        <p:spPr bwMode="auto">
          <a:xfrm>
            <a:off x="4757466" y="4077013"/>
            <a:ext cx="928777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신고인의 신고내역 목록 조회</a:t>
            </a: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</a:p>
        </p:txBody>
      </p:sp>
      <p:cxnSp>
        <p:nvCxnSpPr>
          <p:cNvPr id="84" name="꺾인 연결선 32">
            <a:extLst>
              <a:ext uri="{FF2B5EF4-FFF2-40B4-BE49-F238E27FC236}">
                <a16:creationId xmlns:a16="http://schemas.microsoft.com/office/drawing/2014/main" id="{13735BDF-5F20-42EF-A422-E619CFCC9A3B}"/>
              </a:ext>
            </a:extLst>
          </p:cNvPr>
          <p:cNvCxnSpPr>
            <a:cxnSpLocks/>
            <a:stCxn id="117" idx="1"/>
            <a:endCxn id="124" idx="3"/>
          </p:cNvCxnSpPr>
          <p:nvPr/>
        </p:nvCxnSpPr>
        <p:spPr bwMode="auto">
          <a:xfrm rot="10800000">
            <a:off x="5320024" y="2390561"/>
            <a:ext cx="378817" cy="68856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순서도: 처리 90">
            <a:extLst>
              <a:ext uri="{FF2B5EF4-FFF2-40B4-BE49-F238E27FC236}">
                <a16:creationId xmlns:a16="http://schemas.microsoft.com/office/drawing/2014/main" id="{1BC23FC6-D134-4E4C-A70B-45E2799F8D5A}"/>
              </a:ext>
            </a:extLst>
          </p:cNvPr>
          <p:cNvSpPr/>
          <p:nvPr/>
        </p:nvSpPr>
        <p:spPr bwMode="auto">
          <a:xfrm>
            <a:off x="4757466" y="4672591"/>
            <a:ext cx="928777" cy="435128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신고인 정보 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자동</a:t>
            </a: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입력 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이름</a:t>
            </a:r>
            <a:r>
              <a:rPr kumimoji="1" lang="en-US" altLang="ko-KR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휴대폰</a:t>
            </a:r>
            <a:r>
              <a:rPr kumimoji="1" lang="en-US" altLang="ko-KR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)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44BB5B53-2B77-4CF2-8E14-2940C1499331}"/>
              </a:ext>
            </a:extLst>
          </p:cNvPr>
          <p:cNvCxnSpPr>
            <a:cxnSpLocks/>
            <a:stCxn id="107" idx="2"/>
            <a:endCxn id="228" idx="0"/>
          </p:cNvCxnSpPr>
          <p:nvPr/>
        </p:nvCxnSpPr>
        <p:spPr bwMode="auto">
          <a:xfrm>
            <a:off x="2410560" y="3294267"/>
            <a:ext cx="4433" cy="45856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4C04E33E-0730-41BE-9416-3B918F1359FD}"/>
              </a:ext>
            </a:extLst>
          </p:cNvPr>
          <p:cNvCxnSpPr>
            <a:cxnSpLocks/>
            <a:stCxn id="82" idx="2"/>
            <a:endCxn id="91" idx="0"/>
          </p:cNvCxnSpPr>
          <p:nvPr/>
        </p:nvCxnSpPr>
        <p:spPr>
          <a:xfrm>
            <a:off x="5221855" y="4455053"/>
            <a:ext cx="0" cy="21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꺾인 연결선 32">
            <a:extLst>
              <a:ext uri="{FF2B5EF4-FFF2-40B4-BE49-F238E27FC236}">
                <a16:creationId xmlns:a16="http://schemas.microsoft.com/office/drawing/2014/main" id="{4A35C29B-1063-4E82-82E4-8F318FDC1AF8}"/>
              </a:ext>
            </a:extLst>
          </p:cNvPr>
          <p:cNvCxnSpPr>
            <a:cxnSpLocks/>
            <a:stCxn id="120" idx="2"/>
            <a:endCxn id="236" idx="1"/>
          </p:cNvCxnSpPr>
          <p:nvPr/>
        </p:nvCxnSpPr>
        <p:spPr bwMode="auto">
          <a:xfrm rot="16200000" flipH="1">
            <a:off x="3957058" y="4725146"/>
            <a:ext cx="457639" cy="1146995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8" name="순서도: 처리 227">
            <a:extLst>
              <a:ext uri="{FF2B5EF4-FFF2-40B4-BE49-F238E27FC236}">
                <a16:creationId xmlns:a16="http://schemas.microsoft.com/office/drawing/2014/main" id="{A85A005E-82C0-4F3C-8F69-CB239E01BE98}"/>
              </a:ext>
            </a:extLst>
          </p:cNvPr>
          <p:cNvSpPr/>
          <p:nvPr/>
        </p:nvSpPr>
        <p:spPr bwMode="auto">
          <a:xfrm>
            <a:off x="1986055" y="3752827"/>
            <a:ext cx="857875" cy="569509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본인 사건으로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자동배정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담당자 변경 가능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)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237" name="순서도: 처리 236">
            <a:extLst>
              <a:ext uri="{FF2B5EF4-FFF2-40B4-BE49-F238E27FC236}">
                <a16:creationId xmlns:a16="http://schemas.microsoft.com/office/drawing/2014/main" id="{0BF91D3F-11ED-44F1-9B52-A28D2AD24CBF}"/>
              </a:ext>
            </a:extLst>
          </p:cNvPr>
          <p:cNvSpPr/>
          <p:nvPr/>
        </p:nvSpPr>
        <p:spPr bwMode="auto">
          <a:xfrm>
            <a:off x="4759375" y="5914835"/>
            <a:ext cx="928776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신고서 작성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9F51A651-8B5E-43BC-929D-6E65EFA365C0}"/>
              </a:ext>
            </a:extLst>
          </p:cNvPr>
          <p:cNvCxnSpPr>
            <a:cxnSpLocks/>
            <a:stCxn id="236" idx="2"/>
            <a:endCxn id="237" idx="0"/>
          </p:cNvCxnSpPr>
          <p:nvPr/>
        </p:nvCxnSpPr>
        <p:spPr bwMode="auto">
          <a:xfrm>
            <a:off x="5223763" y="5716484"/>
            <a:ext cx="0" cy="19835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4" name="직선 화살표 연결선 293">
            <a:extLst>
              <a:ext uri="{FF2B5EF4-FFF2-40B4-BE49-F238E27FC236}">
                <a16:creationId xmlns:a16="http://schemas.microsoft.com/office/drawing/2014/main" id="{F4B69148-5A13-46F7-B1FD-D712BF94D1ED}"/>
              </a:ext>
            </a:extLst>
          </p:cNvPr>
          <p:cNvCxnSpPr>
            <a:cxnSpLocks/>
            <a:stCxn id="91" idx="2"/>
            <a:endCxn id="236" idx="0"/>
          </p:cNvCxnSpPr>
          <p:nvPr/>
        </p:nvCxnSpPr>
        <p:spPr bwMode="auto">
          <a:xfrm>
            <a:off x="5221855" y="5107719"/>
            <a:ext cx="1908" cy="230725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6" name="순서도: 처리 235">
            <a:extLst>
              <a:ext uri="{FF2B5EF4-FFF2-40B4-BE49-F238E27FC236}">
                <a16:creationId xmlns:a16="http://schemas.microsoft.com/office/drawing/2014/main" id="{2EEE4964-ECDC-4FEC-9660-949BA452BCBD}"/>
              </a:ext>
            </a:extLst>
          </p:cNvPr>
          <p:cNvSpPr/>
          <p:nvPr/>
        </p:nvSpPr>
        <p:spPr bwMode="auto">
          <a:xfrm>
            <a:off x="4759375" y="5338444"/>
            <a:ext cx="928776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신고영역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, 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신고분야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, 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접수구분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선택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299" name="꺾인 연결선 32">
            <a:extLst>
              <a:ext uri="{FF2B5EF4-FFF2-40B4-BE49-F238E27FC236}">
                <a16:creationId xmlns:a16="http://schemas.microsoft.com/office/drawing/2014/main" id="{B7ECCC93-F980-41A3-B399-FC45CF2FE832}"/>
              </a:ext>
            </a:extLst>
          </p:cNvPr>
          <p:cNvCxnSpPr>
            <a:cxnSpLocks/>
            <a:stCxn id="228" idx="2"/>
          </p:cNvCxnSpPr>
          <p:nvPr/>
        </p:nvCxnSpPr>
        <p:spPr bwMode="auto">
          <a:xfrm rot="16200000" flipH="1">
            <a:off x="2927289" y="3810040"/>
            <a:ext cx="1324455" cy="2349046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6" name="직선 화살표 연결선 305">
            <a:extLst>
              <a:ext uri="{FF2B5EF4-FFF2-40B4-BE49-F238E27FC236}">
                <a16:creationId xmlns:a16="http://schemas.microsoft.com/office/drawing/2014/main" id="{A7EA452E-232F-4D16-80EE-BBF06BA8F9FC}"/>
              </a:ext>
            </a:extLst>
          </p:cNvPr>
          <p:cNvCxnSpPr>
            <a:cxnSpLocks/>
            <a:stCxn id="382" idx="3"/>
            <a:endCxn id="385" idx="1"/>
          </p:cNvCxnSpPr>
          <p:nvPr/>
        </p:nvCxnSpPr>
        <p:spPr>
          <a:xfrm flipV="1">
            <a:off x="5688151" y="6683792"/>
            <a:ext cx="313715" cy="4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2" name="순서도: 처리 381">
            <a:extLst>
              <a:ext uri="{FF2B5EF4-FFF2-40B4-BE49-F238E27FC236}">
                <a16:creationId xmlns:a16="http://schemas.microsoft.com/office/drawing/2014/main" id="{00DEDD76-57A0-4299-8121-0D8A17E2F8E7}"/>
              </a:ext>
            </a:extLst>
          </p:cNvPr>
          <p:cNvSpPr/>
          <p:nvPr/>
        </p:nvSpPr>
        <p:spPr bwMode="auto">
          <a:xfrm>
            <a:off x="4759375" y="6499476"/>
            <a:ext cx="928776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접수완료 문자 발송 </a:t>
            </a:r>
            <a:r>
              <a:rPr kumimoji="1" lang="en-US" altLang="ko-KR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on-off </a:t>
            </a: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선택</a:t>
            </a:r>
            <a:r>
              <a:rPr kumimoji="1" lang="en-US" altLang="ko-KR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및 접수</a:t>
            </a:r>
          </a:p>
        </p:txBody>
      </p:sp>
      <p:cxnSp>
        <p:nvCxnSpPr>
          <p:cNvPr id="383" name="직선 화살표 연결선 382">
            <a:extLst>
              <a:ext uri="{FF2B5EF4-FFF2-40B4-BE49-F238E27FC236}">
                <a16:creationId xmlns:a16="http://schemas.microsoft.com/office/drawing/2014/main" id="{3082A380-E629-480C-B2C4-CF57F70E41C7}"/>
              </a:ext>
            </a:extLst>
          </p:cNvPr>
          <p:cNvCxnSpPr>
            <a:cxnSpLocks/>
            <a:stCxn id="237" idx="2"/>
            <a:endCxn id="382" idx="0"/>
          </p:cNvCxnSpPr>
          <p:nvPr/>
        </p:nvCxnSpPr>
        <p:spPr bwMode="auto">
          <a:xfrm>
            <a:off x="5223763" y="6292875"/>
            <a:ext cx="0" cy="20660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5" name="순서도: 판단 384">
            <a:extLst>
              <a:ext uri="{FF2B5EF4-FFF2-40B4-BE49-F238E27FC236}">
                <a16:creationId xmlns:a16="http://schemas.microsoft.com/office/drawing/2014/main" id="{EB3A9629-8C10-4A5B-A6A1-BF3D6B090F6A}"/>
              </a:ext>
            </a:extLst>
          </p:cNvPr>
          <p:cNvSpPr/>
          <p:nvPr/>
        </p:nvSpPr>
        <p:spPr>
          <a:xfrm>
            <a:off x="6001866" y="6384139"/>
            <a:ext cx="896400" cy="5993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신고영역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9BA46BA9-2171-4679-9585-251AE8AD25E7}"/>
              </a:ext>
            </a:extLst>
          </p:cNvPr>
          <p:cNvSpPr txBox="1"/>
          <p:nvPr/>
        </p:nvSpPr>
        <p:spPr>
          <a:xfrm>
            <a:off x="6810968" y="6469800"/>
            <a:ext cx="608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현장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B2CC7CCF-F993-4CCA-B53B-BBE19BC356FD}"/>
              </a:ext>
            </a:extLst>
          </p:cNvPr>
          <p:cNvSpPr txBox="1"/>
          <p:nvPr/>
        </p:nvSpPr>
        <p:spPr>
          <a:xfrm>
            <a:off x="6003614" y="6225212"/>
            <a:ext cx="5774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사이트</a:t>
            </a:r>
          </a:p>
        </p:txBody>
      </p:sp>
      <p:cxnSp>
        <p:nvCxnSpPr>
          <p:cNvPr id="401" name="직선 화살표 연결선 400">
            <a:extLst>
              <a:ext uri="{FF2B5EF4-FFF2-40B4-BE49-F238E27FC236}">
                <a16:creationId xmlns:a16="http://schemas.microsoft.com/office/drawing/2014/main" id="{C7EF79C0-97AD-4917-A267-45152A9830A9}"/>
              </a:ext>
            </a:extLst>
          </p:cNvPr>
          <p:cNvCxnSpPr>
            <a:cxnSpLocks/>
            <a:stCxn id="385" idx="3"/>
            <a:endCxn id="562" idx="2"/>
          </p:cNvCxnSpPr>
          <p:nvPr/>
        </p:nvCxnSpPr>
        <p:spPr>
          <a:xfrm>
            <a:off x="6898266" y="6683792"/>
            <a:ext cx="1488499" cy="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직선 화살표 연결선 404">
            <a:extLst>
              <a:ext uri="{FF2B5EF4-FFF2-40B4-BE49-F238E27FC236}">
                <a16:creationId xmlns:a16="http://schemas.microsoft.com/office/drawing/2014/main" id="{261ECE05-AC15-486D-A1E5-96A11B60BA02}"/>
              </a:ext>
            </a:extLst>
          </p:cNvPr>
          <p:cNvCxnSpPr>
            <a:cxnSpLocks/>
            <a:stCxn id="385" idx="0"/>
            <a:endCxn id="516" idx="2"/>
          </p:cNvCxnSpPr>
          <p:nvPr/>
        </p:nvCxnSpPr>
        <p:spPr>
          <a:xfrm flipV="1">
            <a:off x="6450066" y="6130289"/>
            <a:ext cx="4581" cy="25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꺾인 연결선 32">
            <a:extLst>
              <a:ext uri="{FF2B5EF4-FFF2-40B4-BE49-F238E27FC236}">
                <a16:creationId xmlns:a16="http://schemas.microsoft.com/office/drawing/2014/main" id="{DBFC8D75-AB2A-496D-A441-15BBBBBC6B4E}"/>
              </a:ext>
            </a:extLst>
          </p:cNvPr>
          <p:cNvCxnSpPr>
            <a:cxnSpLocks/>
            <a:stCxn id="117" idx="2"/>
            <a:endCxn id="82" idx="0"/>
          </p:cNvCxnSpPr>
          <p:nvPr/>
        </p:nvCxnSpPr>
        <p:spPr bwMode="auto">
          <a:xfrm rot="5400000">
            <a:off x="5324652" y="3254625"/>
            <a:ext cx="719592" cy="92518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6" name="순서도: 판단 515">
            <a:extLst>
              <a:ext uri="{FF2B5EF4-FFF2-40B4-BE49-F238E27FC236}">
                <a16:creationId xmlns:a16="http://schemas.microsoft.com/office/drawing/2014/main" id="{E29D5A75-01B8-4E2D-B70A-C13906B6548F}"/>
              </a:ext>
            </a:extLst>
          </p:cNvPr>
          <p:cNvSpPr/>
          <p:nvPr/>
        </p:nvSpPr>
        <p:spPr>
          <a:xfrm>
            <a:off x="6006447" y="5529089"/>
            <a:ext cx="896400" cy="6012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담당자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자동배정 선택여부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55F77455-836D-473D-9F92-C300364D2A97}"/>
              </a:ext>
            </a:extLst>
          </p:cNvPr>
          <p:cNvSpPr txBox="1"/>
          <p:nvPr/>
        </p:nvSpPr>
        <p:spPr>
          <a:xfrm>
            <a:off x="6251452" y="5346572"/>
            <a:ext cx="7504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Y</a:t>
            </a:r>
            <a:endParaRPr lang="ko-KR" altLang="en-US" sz="8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30" name="순서도: 처리 529">
            <a:extLst>
              <a:ext uri="{FF2B5EF4-FFF2-40B4-BE49-F238E27FC236}">
                <a16:creationId xmlns:a16="http://schemas.microsoft.com/office/drawing/2014/main" id="{F8DCFDCF-697F-4302-B16B-66A8D8B63C34}"/>
              </a:ext>
            </a:extLst>
          </p:cNvPr>
          <p:cNvSpPr/>
          <p:nvPr/>
        </p:nvSpPr>
        <p:spPr bwMode="auto">
          <a:xfrm>
            <a:off x="6037866" y="4672591"/>
            <a:ext cx="824400" cy="435128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담당자 배정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(</a:t>
            </a: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자동</a:t>
            </a: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)</a:t>
            </a:r>
          </a:p>
        </p:txBody>
      </p:sp>
      <p:sp>
        <p:nvSpPr>
          <p:cNvPr id="532" name="원통 105">
            <a:extLst>
              <a:ext uri="{FF2B5EF4-FFF2-40B4-BE49-F238E27FC236}">
                <a16:creationId xmlns:a16="http://schemas.microsoft.com/office/drawing/2014/main" id="{7C3ACE06-EAB4-4FD8-AB42-190AEB4FB180}"/>
              </a:ext>
            </a:extLst>
          </p:cNvPr>
          <p:cNvSpPr/>
          <p:nvPr/>
        </p:nvSpPr>
        <p:spPr bwMode="auto">
          <a:xfrm>
            <a:off x="6017107" y="4030808"/>
            <a:ext cx="854195" cy="344491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담당자 순번 정보</a:t>
            </a:r>
          </a:p>
        </p:txBody>
      </p:sp>
      <p:grpSp>
        <p:nvGrpSpPr>
          <p:cNvPr id="534" name="그룹 533">
            <a:extLst>
              <a:ext uri="{FF2B5EF4-FFF2-40B4-BE49-F238E27FC236}">
                <a16:creationId xmlns:a16="http://schemas.microsoft.com/office/drawing/2014/main" id="{85191210-3D17-475D-AFEF-9113D5629BA2}"/>
              </a:ext>
            </a:extLst>
          </p:cNvPr>
          <p:cNvGrpSpPr/>
          <p:nvPr/>
        </p:nvGrpSpPr>
        <p:grpSpPr>
          <a:xfrm>
            <a:off x="7108638" y="5022373"/>
            <a:ext cx="1218603" cy="1159413"/>
            <a:chOff x="7420261" y="4335892"/>
            <a:chExt cx="1218603" cy="1400634"/>
          </a:xfrm>
        </p:grpSpPr>
        <p:sp>
          <p:nvSpPr>
            <p:cNvPr id="535" name="직사각형 534">
              <a:extLst>
                <a:ext uri="{FF2B5EF4-FFF2-40B4-BE49-F238E27FC236}">
                  <a16:creationId xmlns:a16="http://schemas.microsoft.com/office/drawing/2014/main" id="{6F322D94-74FE-4497-9AAA-4C6BAF71C74B}"/>
                </a:ext>
              </a:extLst>
            </p:cNvPr>
            <p:cNvSpPr/>
            <p:nvPr/>
          </p:nvSpPr>
          <p:spPr>
            <a:xfrm>
              <a:off x="7484202" y="4335892"/>
              <a:ext cx="1067150" cy="14006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36" name="TextBox 535">
              <a:extLst>
                <a:ext uri="{FF2B5EF4-FFF2-40B4-BE49-F238E27FC236}">
                  <a16:creationId xmlns:a16="http://schemas.microsoft.com/office/drawing/2014/main" id="{B1ABA68E-EFAD-4EB1-AFA0-84A76CE1D4C9}"/>
                </a:ext>
              </a:extLst>
            </p:cNvPr>
            <p:cNvSpPr txBox="1"/>
            <p:nvPr/>
          </p:nvSpPr>
          <p:spPr>
            <a:xfrm>
              <a:off x="7420261" y="4363117"/>
              <a:ext cx="1218603" cy="40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* </a:t>
              </a:r>
              <a:r>
                <a:rPr lang="ko-KR" altLang="en-US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사이트</a:t>
              </a:r>
              <a:r>
                <a:rPr lang="en-US" altLang="ko-KR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URL </a:t>
              </a:r>
              <a:r>
                <a:rPr lang="ko-KR" altLang="en-US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중복체크</a:t>
              </a:r>
              <a:endParaRPr lang="en-US" altLang="ko-KR" sz="8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  <a:p>
              <a:r>
                <a:rPr lang="en-US" altLang="ko-KR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(</a:t>
              </a:r>
              <a:r>
                <a:rPr lang="ko-KR" altLang="en-US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관련 프로세스</a:t>
              </a:r>
              <a:r>
                <a:rPr lang="en-US" altLang="ko-KR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ID: )</a:t>
              </a:r>
              <a:endParaRPr lang="en-US" altLang="ko-KR" sz="8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537" name="순서도: 처리 536">
            <a:extLst>
              <a:ext uri="{FF2B5EF4-FFF2-40B4-BE49-F238E27FC236}">
                <a16:creationId xmlns:a16="http://schemas.microsoft.com/office/drawing/2014/main" id="{8CBAD6DE-E415-4B93-BB3E-FAF62D8996F8}"/>
              </a:ext>
            </a:extLst>
          </p:cNvPr>
          <p:cNvSpPr/>
          <p:nvPr/>
        </p:nvSpPr>
        <p:spPr bwMode="auto">
          <a:xfrm>
            <a:off x="7262807" y="5666390"/>
            <a:ext cx="824400" cy="324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사이트</a:t>
            </a:r>
            <a:r>
              <a:rPr kumimoji="1" lang="en-US" altLang="ko-KR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URL 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중복체크</a:t>
            </a:r>
            <a:endParaRPr kumimoji="1" lang="en-US" altLang="ko-KR" sz="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cxnSp>
        <p:nvCxnSpPr>
          <p:cNvPr id="539" name="직선 화살표 연결선 538">
            <a:extLst>
              <a:ext uri="{FF2B5EF4-FFF2-40B4-BE49-F238E27FC236}">
                <a16:creationId xmlns:a16="http://schemas.microsoft.com/office/drawing/2014/main" id="{7E0917F0-A670-42B3-99E1-B8411721031A}"/>
              </a:ext>
            </a:extLst>
          </p:cNvPr>
          <p:cNvCxnSpPr>
            <a:cxnSpLocks/>
            <a:stCxn id="516" idx="0"/>
            <a:endCxn id="530" idx="2"/>
          </p:cNvCxnSpPr>
          <p:nvPr/>
        </p:nvCxnSpPr>
        <p:spPr>
          <a:xfrm flipH="1" flipV="1">
            <a:off x="6450066" y="5107719"/>
            <a:ext cx="4581" cy="42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0" name="직선 화살표 연결선 549">
            <a:extLst>
              <a:ext uri="{FF2B5EF4-FFF2-40B4-BE49-F238E27FC236}">
                <a16:creationId xmlns:a16="http://schemas.microsoft.com/office/drawing/2014/main" id="{462EF373-FA52-4B51-9A5D-B89BEBB742FD}"/>
              </a:ext>
            </a:extLst>
          </p:cNvPr>
          <p:cNvCxnSpPr>
            <a:cxnSpLocks/>
            <a:stCxn id="532" idx="3"/>
            <a:endCxn id="530" idx="0"/>
          </p:cNvCxnSpPr>
          <p:nvPr/>
        </p:nvCxnSpPr>
        <p:spPr>
          <a:xfrm>
            <a:off x="6444205" y="4375299"/>
            <a:ext cx="5861" cy="297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9" name="그룹 558">
            <a:extLst>
              <a:ext uri="{FF2B5EF4-FFF2-40B4-BE49-F238E27FC236}">
                <a16:creationId xmlns:a16="http://schemas.microsoft.com/office/drawing/2014/main" id="{372204BA-FBDF-4AE0-A4CD-0099961BA90C}"/>
              </a:ext>
            </a:extLst>
          </p:cNvPr>
          <p:cNvGrpSpPr/>
          <p:nvPr/>
        </p:nvGrpSpPr>
        <p:grpSpPr>
          <a:xfrm>
            <a:off x="7268665" y="2404694"/>
            <a:ext cx="2091255" cy="856767"/>
            <a:chOff x="8204010" y="3125147"/>
            <a:chExt cx="1762896" cy="1549541"/>
          </a:xfrm>
        </p:grpSpPr>
        <p:sp>
          <p:nvSpPr>
            <p:cNvPr id="560" name="직사각형 559">
              <a:extLst>
                <a:ext uri="{FF2B5EF4-FFF2-40B4-BE49-F238E27FC236}">
                  <a16:creationId xmlns:a16="http://schemas.microsoft.com/office/drawing/2014/main" id="{354D6461-8E23-4530-8A85-17D403697B88}"/>
                </a:ext>
              </a:extLst>
            </p:cNvPr>
            <p:cNvSpPr/>
            <p:nvPr/>
          </p:nvSpPr>
          <p:spPr>
            <a:xfrm>
              <a:off x="8204010" y="3125147"/>
              <a:ext cx="1762896" cy="11594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61" name="TextBox 560">
              <a:extLst>
                <a:ext uri="{FF2B5EF4-FFF2-40B4-BE49-F238E27FC236}">
                  <a16:creationId xmlns:a16="http://schemas.microsoft.com/office/drawing/2014/main" id="{8866132A-302B-474B-82E1-F5A85DBACA33}"/>
                </a:ext>
              </a:extLst>
            </p:cNvPr>
            <p:cNvSpPr txBox="1"/>
            <p:nvPr/>
          </p:nvSpPr>
          <p:spPr>
            <a:xfrm>
              <a:off x="8229412" y="3171754"/>
              <a:ext cx="867810" cy="1502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* </a:t>
              </a:r>
              <a:r>
                <a:rPr lang="ko-KR" altLang="en-US" sz="800" b="1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알림서비스</a:t>
              </a:r>
              <a:endParaRPr lang="en-US" altLang="ko-KR" sz="8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  <a:p>
              <a:r>
                <a:rPr lang="en-US" altLang="ko-KR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(</a:t>
              </a:r>
              <a:r>
                <a:rPr lang="ko-KR" altLang="en-US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관련 프로세스</a:t>
              </a:r>
              <a:r>
                <a:rPr lang="en-US" altLang="ko-KR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ID: </a:t>
              </a:r>
            </a:p>
            <a:p>
              <a:r>
                <a:rPr lang="en-US" altLang="ko-KR" sz="800" dirty="0">
                  <a:solidFill>
                    <a:srgbClr val="000000"/>
                  </a:solidFill>
                  <a:latin typeface="+mn-ea"/>
                </a:rPr>
                <a:t>PD-SVLS-0600</a:t>
              </a:r>
              <a:r>
                <a:rPr lang="en-US" altLang="ko-KR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)</a:t>
              </a:r>
            </a:p>
            <a:p>
              <a:endParaRPr lang="en-US" altLang="ko-KR" sz="8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  <a:p>
              <a:endParaRPr lang="en-US" altLang="ko-KR" sz="8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  <a:p>
              <a:endParaRPr lang="en-US" altLang="ko-KR" sz="8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562" name="원통 105">
            <a:extLst>
              <a:ext uri="{FF2B5EF4-FFF2-40B4-BE49-F238E27FC236}">
                <a16:creationId xmlns:a16="http://schemas.microsoft.com/office/drawing/2014/main" id="{2E280871-B545-4127-9F61-8A5CD5CC2C0D}"/>
              </a:ext>
            </a:extLst>
          </p:cNvPr>
          <p:cNvSpPr/>
          <p:nvPr/>
        </p:nvSpPr>
        <p:spPr bwMode="auto">
          <a:xfrm>
            <a:off x="8386765" y="6373541"/>
            <a:ext cx="822948" cy="626310"/>
          </a:xfrm>
          <a:prstGeom prst="can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신고내역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800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처리상태 </a:t>
            </a:r>
            <a:r>
              <a:rPr lang="en-US" altLang="ko-KR" sz="800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접수</a:t>
            </a:r>
            <a:endParaRPr lang="en-US" altLang="ko-KR" sz="800" b="1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563" name="직선 화살표 연결선 562">
            <a:extLst>
              <a:ext uri="{FF2B5EF4-FFF2-40B4-BE49-F238E27FC236}">
                <a16:creationId xmlns:a16="http://schemas.microsoft.com/office/drawing/2014/main" id="{3EA2CE42-E9A9-411F-8026-26BBE93FCE25}"/>
              </a:ext>
            </a:extLst>
          </p:cNvPr>
          <p:cNvCxnSpPr>
            <a:cxnSpLocks/>
            <a:stCxn id="562" idx="1"/>
            <a:endCxn id="565" idx="2"/>
          </p:cNvCxnSpPr>
          <p:nvPr/>
        </p:nvCxnSpPr>
        <p:spPr>
          <a:xfrm flipH="1" flipV="1">
            <a:off x="8792568" y="6115640"/>
            <a:ext cx="5671" cy="25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4" name="그룹 563">
            <a:extLst>
              <a:ext uri="{FF2B5EF4-FFF2-40B4-BE49-F238E27FC236}">
                <a16:creationId xmlns:a16="http://schemas.microsoft.com/office/drawing/2014/main" id="{FBA1E672-6AFC-4E3B-9079-1CF11417002B}"/>
              </a:ext>
            </a:extLst>
          </p:cNvPr>
          <p:cNvGrpSpPr/>
          <p:nvPr/>
        </p:nvGrpSpPr>
        <p:grpSpPr>
          <a:xfrm>
            <a:off x="8368063" y="5365137"/>
            <a:ext cx="849009" cy="750503"/>
            <a:chOff x="1740176" y="2181935"/>
            <a:chExt cx="849009" cy="750503"/>
          </a:xfrm>
        </p:grpSpPr>
        <p:sp>
          <p:nvSpPr>
            <p:cNvPr id="565" name="순서도: 판단 564">
              <a:extLst>
                <a:ext uri="{FF2B5EF4-FFF2-40B4-BE49-F238E27FC236}">
                  <a16:creationId xmlns:a16="http://schemas.microsoft.com/office/drawing/2014/main" id="{C188BBC8-4125-426E-9AD5-8EFDAB618963}"/>
                </a:ext>
              </a:extLst>
            </p:cNvPr>
            <p:cNvSpPr/>
            <p:nvPr/>
          </p:nvSpPr>
          <p:spPr>
            <a:xfrm>
              <a:off x="1740176" y="2495512"/>
              <a:ext cx="849009" cy="436926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정상 접수</a:t>
              </a:r>
              <a:endParaRPr lang="en-US" altLang="ko-KR" sz="7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여부</a:t>
              </a:r>
            </a:p>
          </p:txBody>
        </p:sp>
        <p:cxnSp>
          <p:nvCxnSpPr>
            <p:cNvPr id="566" name="직선 화살표 연결선 565">
              <a:extLst>
                <a:ext uri="{FF2B5EF4-FFF2-40B4-BE49-F238E27FC236}">
                  <a16:creationId xmlns:a16="http://schemas.microsoft.com/office/drawing/2014/main" id="{8C34C1AA-9C43-4894-A85E-BC17D059E094}"/>
                </a:ext>
              </a:extLst>
            </p:cNvPr>
            <p:cNvCxnSpPr>
              <a:cxnSpLocks/>
              <a:stCxn id="565" idx="0"/>
              <a:endCxn id="574" idx="2"/>
            </p:cNvCxnSpPr>
            <p:nvPr/>
          </p:nvCxnSpPr>
          <p:spPr>
            <a:xfrm flipH="1" flipV="1">
              <a:off x="2164467" y="2181935"/>
              <a:ext cx="214" cy="3135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7" name="TextBox 566">
              <a:extLst>
                <a:ext uri="{FF2B5EF4-FFF2-40B4-BE49-F238E27FC236}">
                  <a16:creationId xmlns:a16="http://schemas.microsoft.com/office/drawing/2014/main" id="{BDFF2704-1F77-4179-8990-3E59942DA72F}"/>
                </a:ext>
              </a:extLst>
            </p:cNvPr>
            <p:cNvSpPr txBox="1"/>
            <p:nvPr/>
          </p:nvSpPr>
          <p:spPr>
            <a:xfrm>
              <a:off x="1964715" y="2297725"/>
              <a:ext cx="5477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0070C0"/>
                  </a:solidFill>
                  <a:latin typeface="+mn-ea"/>
                </a:rPr>
                <a:t>Y</a:t>
              </a:r>
              <a:endParaRPr lang="ko-KR" altLang="en-US" sz="800" b="1" dirty="0">
                <a:solidFill>
                  <a:srgbClr val="0070C0"/>
                </a:solidFill>
                <a:latin typeface="+mn-ea"/>
              </a:endParaRPr>
            </a:p>
          </p:txBody>
        </p:sp>
      </p:grpSp>
      <p:sp>
        <p:nvSpPr>
          <p:cNvPr id="568" name="순서도: 처리 567">
            <a:extLst>
              <a:ext uri="{FF2B5EF4-FFF2-40B4-BE49-F238E27FC236}">
                <a16:creationId xmlns:a16="http://schemas.microsoft.com/office/drawing/2014/main" id="{C41AAF75-3C62-4D9F-A3E6-9C05044C1C0B}"/>
              </a:ext>
            </a:extLst>
          </p:cNvPr>
          <p:cNvSpPr/>
          <p:nvPr/>
        </p:nvSpPr>
        <p:spPr bwMode="auto">
          <a:xfrm>
            <a:off x="8372411" y="2544512"/>
            <a:ext cx="824400" cy="324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신고접수 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알림메시지</a:t>
            </a: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등록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569" name="원통 105">
            <a:extLst>
              <a:ext uri="{FF2B5EF4-FFF2-40B4-BE49-F238E27FC236}">
                <a16:creationId xmlns:a16="http://schemas.microsoft.com/office/drawing/2014/main" id="{95826D79-64B4-4C64-834C-C6F230C10349}"/>
              </a:ext>
            </a:extLst>
          </p:cNvPr>
          <p:cNvSpPr/>
          <p:nvPr/>
        </p:nvSpPr>
        <p:spPr bwMode="auto">
          <a:xfrm>
            <a:off x="9576055" y="4099315"/>
            <a:ext cx="664050" cy="447800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문자메시지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발송내역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571" name="직사각형 570">
            <a:extLst>
              <a:ext uri="{FF2B5EF4-FFF2-40B4-BE49-F238E27FC236}">
                <a16:creationId xmlns:a16="http://schemas.microsoft.com/office/drawing/2014/main" id="{3D526153-F9B9-4DD5-ABDB-1C0453B5CA6A}"/>
              </a:ext>
            </a:extLst>
          </p:cNvPr>
          <p:cNvSpPr/>
          <p:nvPr/>
        </p:nvSpPr>
        <p:spPr>
          <a:xfrm>
            <a:off x="9536094" y="4923368"/>
            <a:ext cx="750238" cy="3537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접수완료 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문자발송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2" name="순서도: 수행의 시작/종료 571">
            <a:extLst>
              <a:ext uri="{FF2B5EF4-FFF2-40B4-BE49-F238E27FC236}">
                <a16:creationId xmlns:a16="http://schemas.microsoft.com/office/drawing/2014/main" id="{46580ABD-735A-4797-9C6F-2CFCE47C29C3}"/>
              </a:ext>
            </a:extLst>
          </p:cNvPr>
          <p:cNvSpPr/>
          <p:nvPr/>
        </p:nvSpPr>
        <p:spPr bwMode="auto">
          <a:xfrm>
            <a:off x="9541309" y="5853747"/>
            <a:ext cx="742691" cy="288014"/>
          </a:xfrm>
          <a:prstGeom prst="flowChartTerminator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접수완료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573" name="그룹 572">
            <a:extLst>
              <a:ext uri="{FF2B5EF4-FFF2-40B4-BE49-F238E27FC236}">
                <a16:creationId xmlns:a16="http://schemas.microsoft.com/office/drawing/2014/main" id="{86B25CA1-D4E0-47FC-ADE8-B7E45BFF46F6}"/>
              </a:ext>
            </a:extLst>
          </p:cNvPr>
          <p:cNvGrpSpPr/>
          <p:nvPr/>
        </p:nvGrpSpPr>
        <p:grpSpPr>
          <a:xfrm>
            <a:off x="8367849" y="4572330"/>
            <a:ext cx="1100271" cy="841755"/>
            <a:chOff x="1740176" y="2139631"/>
            <a:chExt cx="1100271" cy="841755"/>
          </a:xfrm>
        </p:grpSpPr>
        <p:sp>
          <p:nvSpPr>
            <p:cNvPr id="574" name="순서도: 판단 573">
              <a:extLst>
                <a:ext uri="{FF2B5EF4-FFF2-40B4-BE49-F238E27FC236}">
                  <a16:creationId xmlns:a16="http://schemas.microsoft.com/office/drawing/2014/main" id="{0159969D-D19E-4D92-AC72-D61538ABE54A}"/>
                </a:ext>
              </a:extLst>
            </p:cNvPr>
            <p:cNvSpPr/>
            <p:nvPr/>
          </p:nvSpPr>
          <p:spPr>
            <a:xfrm>
              <a:off x="1740176" y="2495512"/>
              <a:ext cx="849009" cy="436926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담당자 </a:t>
              </a:r>
              <a:endParaRPr lang="en-US" altLang="ko-KR" sz="7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배정 여부</a:t>
              </a:r>
            </a:p>
          </p:txBody>
        </p:sp>
        <p:sp>
          <p:nvSpPr>
            <p:cNvPr id="575" name="TextBox 574">
              <a:extLst>
                <a:ext uri="{FF2B5EF4-FFF2-40B4-BE49-F238E27FC236}">
                  <a16:creationId xmlns:a16="http://schemas.microsoft.com/office/drawing/2014/main" id="{6F43AB41-653E-4EFB-8DF0-DDC865A333F1}"/>
                </a:ext>
              </a:extLst>
            </p:cNvPr>
            <p:cNvSpPr txBox="1"/>
            <p:nvPr/>
          </p:nvSpPr>
          <p:spPr>
            <a:xfrm>
              <a:off x="2440516" y="2765942"/>
              <a:ext cx="3999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0070C0"/>
                  </a:solidFill>
                  <a:latin typeface="+mn-ea"/>
                </a:rPr>
                <a:t>N</a:t>
              </a:r>
              <a:endParaRPr lang="ko-KR" altLang="en-US" sz="800" b="1" dirty="0">
                <a:solidFill>
                  <a:srgbClr val="0070C0"/>
                </a:solidFill>
                <a:latin typeface="+mn-ea"/>
              </a:endParaRPr>
            </a:p>
          </p:txBody>
        </p:sp>
        <p:cxnSp>
          <p:nvCxnSpPr>
            <p:cNvPr id="576" name="직선 화살표 연결선 575">
              <a:extLst>
                <a:ext uri="{FF2B5EF4-FFF2-40B4-BE49-F238E27FC236}">
                  <a16:creationId xmlns:a16="http://schemas.microsoft.com/office/drawing/2014/main" id="{ACE18995-6772-48EC-9BDD-E86909CA33E4}"/>
                </a:ext>
              </a:extLst>
            </p:cNvPr>
            <p:cNvCxnSpPr>
              <a:cxnSpLocks/>
              <a:stCxn id="574" idx="0"/>
              <a:endCxn id="136" idx="2"/>
            </p:cNvCxnSpPr>
            <p:nvPr/>
          </p:nvCxnSpPr>
          <p:spPr>
            <a:xfrm flipH="1" flipV="1">
              <a:off x="2154863" y="2139631"/>
              <a:ext cx="9818" cy="3558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7" name="TextBox 576">
              <a:extLst>
                <a:ext uri="{FF2B5EF4-FFF2-40B4-BE49-F238E27FC236}">
                  <a16:creationId xmlns:a16="http://schemas.microsoft.com/office/drawing/2014/main" id="{5FB7B726-91BF-469F-956C-0DADBB2D53AE}"/>
                </a:ext>
              </a:extLst>
            </p:cNvPr>
            <p:cNvSpPr txBox="1"/>
            <p:nvPr/>
          </p:nvSpPr>
          <p:spPr>
            <a:xfrm>
              <a:off x="1964929" y="2295992"/>
              <a:ext cx="1927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0070C0"/>
                  </a:solidFill>
                  <a:latin typeface="+mn-ea"/>
                </a:rPr>
                <a:t>Y</a:t>
              </a:r>
              <a:endParaRPr lang="ko-KR" altLang="en-US" sz="800" b="1" dirty="0">
                <a:solidFill>
                  <a:srgbClr val="0070C0"/>
                </a:solidFill>
                <a:latin typeface="+mn-ea"/>
              </a:endParaRPr>
            </a:p>
          </p:txBody>
        </p:sp>
      </p:grpSp>
      <p:sp>
        <p:nvSpPr>
          <p:cNvPr id="578" name="원통 105">
            <a:extLst>
              <a:ext uri="{FF2B5EF4-FFF2-40B4-BE49-F238E27FC236}">
                <a16:creationId xmlns:a16="http://schemas.microsoft.com/office/drawing/2014/main" id="{3CA8C8A2-81BE-43AB-9374-CE2C61F9AAA3}"/>
              </a:ext>
            </a:extLst>
          </p:cNvPr>
          <p:cNvSpPr/>
          <p:nvPr/>
        </p:nvSpPr>
        <p:spPr bwMode="auto">
          <a:xfrm>
            <a:off x="8451092" y="3225465"/>
            <a:ext cx="664050" cy="447800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알림메시지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581" name="꺾인 연결선 32">
            <a:extLst>
              <a:ext uri="{FF2B5EF4-FFF2-40B4-BE49-F238E27FC236}">
                <a16:creationId xmlns:a16="http://schemas.microsoft.com/office/drawing/2014/main" id="{CFA75C66-FE28-44E5-8071-1634A5C35832}"/>
              </a:ext>
            </a:extLst>
          </p:cNvPr>
          <p:cNvCxnSpPr>
            <a:cxnSpLocks/>
            <a:stCxn id="583" idx="3"/>
            <a:endCxn id="572" idx="3"/>
          </p:cNvCxnSpPr>
          <p:nvPr/>
        </p:nvCxnSpPr>
        <p:spPr bwMode="auto">
          <a:xfrm flipH="1">
            <a:off x="10284000" y="2044492"/>
            <a:ext cx="45442" cy="3953262"/>
          </a:xfrm>
          <a:prstGeom prst="bentConnector3">
            <a:avLst>
              <a:gd name="adj1" fmla="val -238828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582" name="그룹 581">
            <a:extLst>
              <a:ext uri="{FF2B5EF4-FFF2-40B4-BE49-F238E27FC236}">
                <a16:creationId xmlns:a16="http://schemas.microsoft.com/office/drawing/2014/main" id="{A7D53038-5DF1-4FDF-A478-20655597FD8C}"/>
              </a:ext>
            </a:extLst>
          </p:cNvPr>
          <p:cNvGrpSpPr/>
          <p:nvPr/>
        </p:nvGrpSpPr>
        <p:grpSpPr>
          <a:xfrm>
            <a:off x="9480433" y="1767940"/>
            <a:ext cx="901646" cy="737384"/>
            <a:chOff x="1300393" y="2606475"/>
            <a:chExt cx="901646" cy="737384"/>
          </a:xfrm>
        </p:grpSpPr>
        <p:sp>
          <p:nvSpPr>
            <p:cNvPr id="583" name="순서도: 판단 582">
              <a:extLst>
                <a:ext uri="{FF2B5EF4-FFF2-40B4-BE49-F238E27FC236}">
                  <a16:creationId xmlns:a16="http://schemas.microsoft.com/office/drawing/2014/main" id="{154D6690-A2E1-4DF8-BB2E-5676B8973FD8}"/>
                </a:ext>
              </a:extLst>
            </p:cNvPr>
            <p:cNvSpPr/>
            <p:nvPr/>
          </p:nvSpPr>
          <p:spPr>
            <a:xfrm>
              <a:off x="1300393" y="2606475"/>
              <a:ext cx="849009" cy="553104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익명신고</a:t>
              </a:r>
              <a:endParaRPr lang="en-US" altLang="ko-KR" sz="7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84" name="TextBox 583">
              <a:extLst>
                <a:ext uri="{FF2B5EF4-FFF2-40B4-BE49-F238E27FC236}">
                  <a16:creationId xmlns:a16="http://schemas.microsoft.com/office/drawing/2014/main" id="{FE9A1132-1F85-4AD7-8DD5-D8A5FECECFFA}"/>
                </a:ext>
              </a:extLst>
            </p:cNvPr>
            <p:cNvSpPr txBox="1"/>
            <p:nvPr/>
          </p:nvSpPr>
          <p:spPr>
            <a:xfrm flipH="1">
              <a:off x="2075420" y="2697830"/>
              <a:ext cx="126619" cy="21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0070C0"/>
                  </a:solidFill>
                  <a:latin typeface="+mn-ea"/>
                </a:rPr>
                <a:t>Y</a:t>
              </a:r>
              <a:endParaRPr lang="ko-KR" altLang="en-US" sz="800" b="1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585" name="TextBox 584">
              <a:extLst>
                <a:ext uri="{FF2B5EF4-FFF2-40B4-BE49-F238E27FC236}">
                  <a16:creationId xmlns:a16="http://schemas.microsoft.com/office/drawing/2014/main" id="{E9508FB4-7B09-4CDB-8499-95D48BFE67F5}"/>
                </a:ext>
              </a:extLst>
            </p:cNvPr>
            <p:cNvSpPr txBox="1"/>
            <p:nvPr/>
          </p:nvSpPr>
          <p:spPr>
            <a:xfrm>
              <a:off x="1481054" y="3128415"/>
              <a:ext cx="2395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0070C0"/>
                  </a:solidFill>
                  <a:latin typeface="+mn-ea"/>
                </a:rPr>
                <a:t>N</a:t>
              </a:r>
              <a:endParaRPr lang="ko-KR" altLang="en-US" sz="800" b="1" dirty="0">
                <a:solidFill>
                  <a:srgbClr val="0070C0"/>
                </a:solidFill>
                <a:latin typeface="+mn-ea"/>
              </a:endParaRPr>
            </a:p>
          </p:txBody>
        </p:sp>
      </p:grpSp>
      <p:cxnSp>
        <p:nvCxnSpPr>
          <p:cNvPr id="587" name="직선 화살표 연결선 586">
            <a:extLst>
              <a:ext uri="{FF2B5EF4-FFF2-40B4-BE49-F238E27FC236}">
                <a16:creationId xmlns:a16="http://schemas.microsoft.com/office/drawing/2014/main" id="{24E0477B-4D5F-4602-B8B9-C6E840EECBA0}"/>
              </a:ext>
            </a:extLst>
          </p:cNvPr>
          <p:cNvCxnSpPr>
            <a:cxnSpLocks/>
            <a:stCxn id="583" idx="2"/>
            <a:endCxn id="143" idx="0"/>
          </p:cNvCxnSpPr>
          <p:nvPr/>
        </p:nvCxnSpPr>
        <p:spPr bwMode="auto">
          <a:xfrm>
            <a:off x="9904938" y="2321044"/>
            <a:ext cx="0" cy="43476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8" name="꺾인 연결선 32">
            <a:extLst>
              <a:ext uri="{FF2B5EF4-FFF2-40B4-BE49-F238E27FC236}">
                <a16:creationId xmlns:a16="http://schemas.microsoft.com/office/drawing/2014/main" id="{27C08EE1-4C37-4BDC-8563-16363767BCC2}"/>
              </a:ext>
            </a:extLst>
          </p:cNvPr>
          <p:cNvCxnSpPr>
            <a:cxnSpLocks/>
            <a:stCxn id="574" idx="3"/>
            <a:endCxn id="572" idx="1"/>
          </p:cNvCxnSpPr>
          <p:nvPr/>
        </p:nvCxnSpPr>
        <p:spPr bwMode="auto">
          <a:xfrm>
            <a:off x="9216858" y="5146674"/>
            <a:ext cx="324451" cy="85108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5" name="꺾인 연결선 32">
            <a:extLst>
              <a:ext uri="{FF2B5EF4-FFF2-40B4-BE49-F238E27FC236}">
                <a16:creationId xmlns:a16="http://schemas.microsoft.com/office/drawing/2014/main" id="{F4824EE2-E45A-425E-8243-C924CA9E5ADB}"/>
              </a:ext>
            </a:extLst>
          </p:cNvPr>
          <p:cNvCxnSpPr>
            <a:cxnSpLocks/>
            <a:stCxn id="537" idx="3"/>
            <a:endCxn id="562" idx="2"/>
          </p:cNvCxnSpPr>
          <p:nvPr/>
        </p:nvCxnSpPr>
        <p:spPr bwMode="auto">
          <a:xfrm>
            <a:off x="8087207" y="5828390"/>
            <a:ext cx="299558" cy="85830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8" name="직선 화살표 연결선 597">
            <a:extLst>
              <a:ext uri="{FF2B5EF4-FFF2-40B4-BE49-F238E27FC236}">
                <a16:creationId xmlns:a16="http://schemas.microsoft.com/office/drawing/2014/main" id="{EE69E52C-4C9B-419D-A124-4B9471F4AB33}"/>
              </a:ext>
            </a:extLst>
          </p:cNvPr>
          <p:cNvCxnSpPr>
            <a:cxnSpLocks/>
            <a:stCxn id="516" idx="3"/>
            <a:endCxn id="537" idx="1"/>
          </p:cNvCxnSpPr>
          <p:nvPr/>
        </p:nvCxnSpPr>
        <p:spPr bwMode="auto">
          <a:xfrm flipV="1">
            <a:off x="6902847" y="5828390"/>
            <a:ext cx="359960" cy="1299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2" name="꺾인 연결선 32">
            <a:extLst>
              <a:ext uri="{FF2B5EF4-FFF2-40B4-BE49-F238E27FC236}">
                <a16:creationId xmlns:a16="http://schemas.microsoft.com/office/drawing/2014/main" id="{E2EAD260-13F3-4601-B626-ADD93380A747}"/>
              </a:ext>
            </a:extLst>
          </p:cNvPr>
          <p:cNvCxnSpPr>
            <a:cxnSpLocks/>
            <a:stCxn id="530" idx="3"/>
            <a:endCxn id="537" idx="1"/>
          </p:cNvCxnSpPr>
          <p:nvPr/>
        </p:nvCxnSpPr>
        <p:spPr bwMode="auto">
          <a:xfrm>
            <a:off x="6862266" y="4890155"/>
            <a:ext cx="400541" cy="93823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6" name="TextBox 605">
            <a:extLst>
              <a:ext uri="{FF2B5EF4-FFF2-40B4-BE49-F238E27FC236}">
                <a16:creationId xmlns:a16="http://schemas.microsoft.com/office/drawing/2014/main" id="{39B58873-F1BB-41D0-9DDF-170695FD6824}"/>
              </a:ext>
            </a:extLst>
          </p:cNvPr>
          <p:cNvSpPr txBox="1"/>
          <p:nvPr/>
        </p:nvSpPr>
        <p:spPr>
          <a:xfrm>
            <a:off x="6792324" y="5648763"/>
            <a:ext cx="750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N</a:t>
            </a:r>
          </a:p>
          <a:p>
            <a:endParaRPr lang="ko-KR" altLang="en-US" sz="8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634" name="직선 화살표 연결선 633">
            <a:extLst>
              <a:ext uri="{FF2B5EF4-FFF2-40B4-BE49-F238E27FC236}">
                <a16:creationId xmlns:a16="http://schemas.microsoft.com/office/drawing/2014/main" id="{0AF8F04B-222A-44FB-8801-3CAB38C9744C}"/>
              </a:ext>
            </a:extLst>
          </p:cNvPr>
          <p:cNvCxnSpPr>
            <a:cxnSpLocks/>
            <a:stCxn id="81" idx="3"/>
            <a:endCxn id="90" idx="1"/>
          </p:cNvCxnSpPr>
          <p:nvPr/>
        </p:nvCxnSpPr>
        <p:spPr>
          <a:xfrm>
            <a:off x="2216739" y="2129322"/>
            <a:ext cx="189501" cy="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7" name="꺾인 연결선 32">
            <a:extLst>
              <a:ext uri="{FF2B5EF4-FFF2-40B4-BE49-F238E27FC236}">
                <a16:creationId xmlns:a16="http://schemas.microsoft.com/office/drawing/2014/main" id="{EF3F30F0-21E5-4741-82C9-622C1C8588F0}"/>
              </a:ext>
            </a:extLst>
          </p:cNvPr>
          <p:cNvCxnSpPr>
            <a:cxnSpLocks/>
            <a:stCxn id="90" idx="2"/>
            <a:endCxn id="107" idx="0"/>
          </p:cNvCxnSpPr>
          <p:nvPr/>
        </p:nvCxnSpPr>
        <p:spPr bwMode="auto">
          <a:xfrm rot="5400000">
            <a:off x="2346748" y="2386375"/>
            <a:ext cx="534778" cy="40715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0" name="TextBox 649">
            <a:extLst>
              <a:ext uri="{FF2B5EF4-FFF2-40B4-BE49-F238E27FC236}">
                <a16:creationId xmlns:a16="http://schemas.microsoft.com/office/drawing/2014/main" id="{E5CD7B50-E9E0-4E1C-A400-08965444C029}"/>
              </a:ext>
            </a:extLst>
          </p:cNvPr>
          <p:cNvSpPr txBox="1"/>
          <p:nvPr/>
        </p:nvSpPr>
        <p:spPr>
          <a:xfrm>
            <a:off x="9348331" y="5285448"/>
            <a:ext cx="1156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문자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발송 서버 처리</a:t>
            </a:r>
          </a:p>
        </p:txBody>
      </p:sp>
      <p:cxnSp>
        <p:nvCxnSpPr>
          <p:cNvPr id="661" name="직선 화살표 연결선 660">
            <a:extLst>
              <a:ext uri="{FF2B5EF4-FFF2-40B4-BE49-F238E27FC236}">
                <a16:creationId xmlns:a16="http://schemas.microsoft.com/office/drawing/2014/main" id="{4EF7A452-7827-4266-B2DE-A6780CD3BBE6}"/>
              </a:ext>
            </a:extLst>
          </p:cNvPr>
          <p:cNvCxnSpPr>
            <a:cxnSpLocks/>
            <a:stCxn id="571" idx="2"/>
            <a:endCxn id="572" idx="0"/>
          </p:cNvCxnSpPr>
          <p:nvPr/>
        </p:nvCxnSpPr>
        <p:spPr bwMode="auto">
          <a:xfrm>
            <a:off x="9911213" y="5277155"/>
            <a:ext cx="1442" cy="57659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E1E6A4FE-B8AD-40F1-B114-C5A26B392FAE}"/>
              </a:ext>
            </a:extLst>
          </p:cNvPr>
          <p:cNvGrpSpPr/>
          <p:nvPr/>
        </p:nvGrpSpPr>
        <p:grpSpPr>
          <a:xfrm>
            <a:off x="3189223" y="3839100"/>
            <a:ext cx="983159" cy="625946"/>
            <a:chOff x="1740176" y="2495512"/>
            <a:chExt cx="983159" cy="625946"/>
          </a:xfrm>
        </p:grpSpPr>
        <p:sp>
          <p:nvSpPr>
            <p:cNvPr id="109" name="순서도: 판단 108">
              <a:extLst>
                <a:ext uri="{FF2B5EF4-FFF2-40B4-BE49-F238E27FC236}">
                  <a16:creationId xmlns:a16="http://schemas.microsoft.com/office/drawing/2014/main" id="{CA997FEB-2E15-45CC-820B-E715CE6ED17D}"/>
                </a:ext>
              </a:extLst>
            </p:cNvPr>
            <p:cNvSpPr/>
            <p:nvPr/>
          </p:nvSpPr>
          <p:spPr>
            <a:xfrm>
              <a:off x="1740176" y="2495512"/>
              <a:ext cx="849009" cy="436926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익명신고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8B0D94B-280E-416D-B268-4BFD28089531}"/>
                </a:ext>
              </a:extLst>
            </p:cNvPr>
            <p:cNvSpPr txBox="1"/>
            <p:nvPr/>
          </p:nvSpPr>
          <p:spPr>
            <a:xfrm>
              <a:off x="2134387" y="2906014"/>
              <a:ext cx="2395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0070C0"/>
                  </a:solidFill>
                  <a:latin typeface="+mn-ea"/>
                </a:rPr>
                <a:t>N</a:t>
              </a:r>
              <a:endParaRPr lang="ko-KR" altLang="en-US" sz="800" b="1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CC6D9D7-2A60-4F28-8D3F-3A0A45FEF761}"/>
                </a:ext>
              </a:extLst>
            </p:cNvPr>
            <p:cNvSpPr txBox="1"/>
            <p:nvPr/>
          </p:nvSpPr>
          <p:spPr>
            <a:xfrm>
              <a:off x="2483791" y="2516048"/>
              <a:ext cx="2395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0070C0"/>
                  </a:solidFill>
                  <a:latin typeface="+mn-ea"/>
                </a:rPr>
                <a:t>Y</a:t>
              </a:r>
              <a:endParaRPr lang="ko-KR" altLang="en-US" sz="800" b="1" dirty="0">
                <a:solidFill>
                  <a:srgbClr val="0070C0"/>
                </a:solidFill>
                <a:latin typeface="+mn-ea"/>
              </a:endParaRPr>
            </a:p>
          </p:txBody>
        </p:sp>
      </p:grp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1653AA5-1730-4700-959E-2BFBDBF32B51}"/>
              </a:ext>
            </a:extLst>
          </p:cNvPr>
          <p:cNvCxnSpPr>
            <a:cxnSpLocks/>
            <a:stCxn id="109" idx="2"/>
            <a:endCxn id="120" idx="0"/>
          </p:cNvCxnSpPr>
          <p:nvPr/>
        </p:nvCxnSpPr>
        <p:spPr bwMode="auto">
          <a:xfrm flipH="1">
            <a:off x="3612380" y="4276026"/>
            <a:ext cx="1348" cy="415759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0" name="순서도: 처리 119">
            <a:extLst>
              <a:ext uri="{FF2B5EF4-FFF2-40B4-BE49-F238E27FC236}">
                <a16:creationId xmlns:a16="http://schemas.microsoft.com/office/drawing/2014/main" id="{F7A2BA28-BA2B-4DD4-B83D-1C75E2A51447}"/>
              </a:ext>
            </a:extLst>
          </p:cNvPr>
          <p:cNvSpPr/>
          <p:nvPr/>
        </p:nvSpPr>
        <p:spPr bwMode="auto">
          <a:xfrm>
            <a:off x="3200906" y="4691785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신고인 정보 입력</a:t>
            </a:r>
          </a:p>
        </p:txBody>
      </p:sp>
      <p:cxnSp>
        <p:nvCxnSpPr>
          <p:cNvPr id="122" name="꺾인 연결선 32">
            <a:extLst>
              <a:ext uri="{FF2B5EF4-FFF2-40B4-BE49-F238E27FC236}">
                <a16:creationId xmlns:a16="http://schemas.microsoft.com/office/drawing/2014/main" id="{D34105F7-6E8C-4862-B0C6-45ABAE3B598C}"/>
              </a:ext>
            </a:extLst>
          </p:cNvPr>
          <p:cNvCxnSpPr>
            <a:cxnSpLocks/>
            <a:stCxn id="109" idx="3"/>
            <a:endCxn id="236" idx="1"/>
          </p:cNvCxnSpPr>
          <p:nvPr/>
        </p:nvCxnSpPr>
        <p:spPr bwMode="auto">
          <a:xfrm>
            <a:off x="4038232" y="4057563"/>
            <a:ext cx="721143" cy="146990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692BC7FC-14C5-42DB-8720-A46C0ED11C08}"/>
              </a:ext>
            </a:extLst>
          </p:cNvPr>
          <p:cNvSpPr txBox="1"/>
          <p:nvPr/>
        </p:nvSpPr>
        <p:spPr>
          <a:xfrm>
            <a:off x="1170843" y="6877516"/>
            <a:ext cx="2984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※ 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접수구분 </a:t>
            </a:r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 </a:t>
            </a:r>
            <a:endParaRPr lang="ko-KR" altLang="en-US" sz="800" b="1" dirty="0">
              <a:solidFill>
                <a:srgbClr val="0070C0"/>
              </a:solidFill>
              <a:latin typeface="+mn-ea"/>
            </a:endParaRP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8A402437-6DFF-416E-811E-3C475A84B02C}"/>
              </a:ext>
            </a:extLst>
          </p:cNvPr>
          <p:cNvGrpSpPr/>
          <p:nvPr/>
        </p:nvGrpSpPr>
        <p:grpSpPr>
          <a:xfrm>
            <a:off x="8358031" y="3790109"/>
            <a:ext cx="913993" cy="782221"/>
            <a:chOff x="1263449" y="2394695"/>
            <a:chExt cx="913993" cy="764884"/>
          </a:xfrm>
        </p:grpSpPr>
        <p:sp>
          <p:nvSpPr>
            <p:cNvPr id="136" name="순서도: 판단 135">
              <a:extLst>
                <a:ext uri="{FF2B5EF4-FFF2-40B4-BE49-F238E27FC236}">
                  <a16:creationId xmlns:a16="http://schemas.microsoft.com/office/drawing/2014/main" id="{B3A661E5-0AC7-4232-8643-5A00AEE0DF3F}"/>
                </a:ext>
              </a:extLst>
            </p:cNvPr>
            <p:cNvSpPr/>
            <p:nvPr/>
          </p:nvSpPr>
          <p:spPr>
            <a:xfrm>
              <a:off x="1263449" y="2606475"/>
              <a:ext cx="849009" cy="553104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자체감시</a:t>
              </a:r>
              <a:endParaRPr lang="en-US" altLang="ko-KR" sz="7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FA65805-062C-4E98-8069-40030DA4183B}"/>
                </a:ext>
              </a:extLst>
            </p:cNvPr>
            <p:cNvSpPr txBox="1"/>
            <p:nvPr/>
          </p:nvSpPr>
          <p:spPr>
            <a:xfrm flipH="1">
              <a:off x="2050823" y="2676411"/>
              <a:ext cx="126619" cy="21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0070C0"/>
                  </a:solidFill>
                  <a:latin typeface="+mn-ea"/>
                </a:rPr>
                <a:t>Y</a:t>
              </a:r>
              <a:endParaRPr lang="ko-KR" altLang="en-US" sz="800" b="1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A6A6B48-5E44-4337-B84F-31F0B0742D87}"/>
                </a:ext>
              </a:extLst>
            </p:cNvPr>
            <p:cNvSpPr txBox="1"/>
            <p:nvPr/>
          </p:nvSpPr>
          <p:spPr>
            <a:xfrm>
              <a:off x="1448409" y="2394695"/>
              <a:ext cx="2395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0070C0"/>
                  </a:solidFill>
                  <a:latin typeface="+mn-ea"/>
                </a:rPr>
                <a:t>N</a:t>
              </a:r>
              <a:endParaRPr lang="ko-KR" altLang="en-US" sz="800" b="1" dirty="0">
                <a:solidFill>
                  <a:srgbClr val="0070C0"/>
                </a:solidFill>
                <a:latin typeface="+mn-ea"/>
              </a:endParaRPr>
            </a:p>
          </p:txBody>
        </p:sp>
      </p:grp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A510297B-BD51-460F-9782-CAC7A950F944}"/>
              </a:ext>
            </a:extLst>
          </p:cNvPr>
          <p:cNvCxnSpPr>
            <a:cxnSpLocks/>
            <a:stCxn id="136" idx="0"/>
            <a:endCxn id="578" idx="3"/>
          </p:cNvCxnSpPr>
          <p:nvPr/>
        </p:nvCxnSpPr>
        <p:spPr bwMode="auto">
          <a:xfrm flipV="1">
            <a:off x="8782536" y="3673265"/>
            <a:ext cx="581" cy="33342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4E9F88E0-A0F7-449C-92CA-E608130A4AF6}"/>
              </a:ext>
            </a:extLst>
          </p:cNvPr>
          <p:cNvCxnSpPr>
            <a:cxnSpLocks/>
            <a:stCxn id="569" idx="3"/>
            <a:endCxn id="571" idx="0"/>
          </p:cNvCxnSpPr>
          <p:nvPr/>
        </p:nvCxnSpPr>
        <p:spPr bwMode="auto">
          <a:xfrm>
            <a:off x="9908080" y="4547115"/>
            <a:ext cx="3133" cy="376253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5" name="꺾인 연결선 32">
            <a:extLst>
              <a:ext uri="{FF2B5EF4-FFF2-40B4-BE49-F238E27FC236}">
                <a16:creationId xmlns:a16="http://schemas.microsoft.com/office/drawing/2014/main" id="{9E3E7C8B-3AFE-4862-94B3-7E66677FCF8E}"/>
              </a:ext>
            </a:extLst>
          </p:cNvPr>
          <p:cNvCxnSpPr>
            <a:cxnSpLocks/>
            <a:stCxn id="136" idx="3"/>
            <a:endCxn id="572" idx="1"/>
          </p:cNvCxnSpPr>
          <p:nvPr/>
        </p:nvCxnSpPr>
        <p:spPr bwMode="auto">
          <a:xfrm>
            <a:off x="9207040" y="4289510"/>
            <a:ext cx="334269" cy="170824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CEB318E2-C450-476A-B80A-7A604B9B1112}"/>
              </a:ext>
            </a:extLst>
          </p:cNvPr>
          <p:cNvCxnSpPr>
            <a:cxnSpLocks/>
            <a:stCxn id="578" idx="1"/>
            <a:endCxn id="568" idx="2"/>
          </p:cNvCxnSpPr>
          <p:nvPr/>
        </p:nvCxnSpPr>
        <p:spPr bwMode="auto">
          <a:xfrm flipV="1">
            <a:off x="8783117" y="2868512"/>
            <a:ext cx="1494" cy="356953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5" name="꺾인 연결선 32">
            <a:extLst>
              <a:ext uri="{FF2B5EF4-FFF2-40B4-BE49-F238E27FC236}">
                <a16:creationId xmlns:a16="http://schemas.microsoft.com/office/drawing/2014/main" id="{4A8F4F04-3934-41CC-A0F4-4D2594DE4FB8}"/>
              </a:ext>
            </a:extLst>
          </p:cNvPr>
          <p:cNvCxnSpPr>
            <a:cxnSpLocks/>
            <a:stCxn id="568" idx="0"/>
            <a:endCxn id="583" idx="1"/>
          </p:cNvCxnSpPr>
          <p:nvPr/>
        </p:nvCxnSpPr>
        <p:spPr bwMode="auto">
          <a:xfrm rot="5400000" flipH="1" flipV="1">
            <a:off x="8882512" y="1946591"/>
            <a:ext cx="500020" cy="695822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78F180B1-D93A-4B17-AEBA-32C33EF5AA87}"/>
              </a:ext>
            </a:extLst>
          </p:cNvPr>
          <p:cNvGrpSpPr/>
          <p:nvPr/>
        </p:nvGrpSpPr>
        <p:grpSpPr>
          <a:xfrm>
            <a:off x="9480433" y="2755812"/>
            <a:ext cx="948063" cy="737384"/>
            <a:chOff x="1300393" y="2606475"/>
            <a:chExt cx="948063" cy="737384"/>
          </a:xfrm>
        </p:grpSpPr>
        <p:sp>
          <p:nvSpPr>
            <p:cNvPr id="143" name="순서도: 판단 142">
              <a:extLst>
                <a:ext uri="{FF2B5EF4-FFF2-40B4-BE49-F238E27FC236}">
                  <a16:creationId xmlns:a16="http://schemas.microsoft.com/office/drawing/2014/main" id="{A7A17166-4956-48A2-824D-4222AA121A56}"/>
                </a:ext>
              </a:extLst>
            </p:cNvPr>
            <p:cNvSpPr/>
            <p:nvPr/>
          </p:nvSpPr>
          <p:spPr>
            <a:xfrm>
              <a:off x="1300393" y="2606475"/>
              <a:ext cx="849009" cy="553104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접수완료 문자 자동 발송처리</a:t>
              </a:r>
              <a:endParaRPr lang="en-US" altLang="ko-KR" sz="7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280DEE7-15EA-4A55-8D27-7ECACFE2F344}"/>
                </a:ext>
              </a:extLst>
            </p:cNvPr>
            <p:cNvSpPr txBox="1"/>
            <p:nvPr/>
          </p:nvSpPr>
          <p:spPr>
            <a:xfrm flipH="1">
              <a:off x="1902383" y="2973902"/>
              <a:ext cx="3460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0070C0"/>
                  </a:solidFill>
                  <a:latin typeface="+mn-ea"/>
                </a:rPr>
                <a:t>off</a:t>
              </a:r>
              <a:endParaRPr lang="ko-KR" altLang="en-US" sz="800" b="1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493AD6C-319F-4770-8AC1-33AB283A0FC7}"/>
                </a:ext>
              </a:extLst>
            </p:cNvPr>
            <p:cNvSpPr txBox="1"/>
            <p:nvPr/>
          </p:nvSpPr>
          <p:spPr>
            <a:xfrm>
              <a:off x="1374526" y="3128415"/>
              <a:ext cx="3460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0070C0"/>
                  </a:solidFill>
                  <a:latin typeface="+mn-ea"/>
                </a:rPr>
                <a:t>on</a:t>
              </a:r>
              <a:endParaRPr lang="ko-KR" altLang="en-US" sz="800" b="1" dirty="0">
                <a:solidFill>
                  <a:srgbClr val="0070C0"/>
                </a:solidFill>
                <a:latin typeface="+mn-ea"/>
              </a:endParaRPr>
            </a:p>
          </p:txBody>
        </p:sp>
      </p:grp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E89C0600-1A17-4185-AE3C-8CECDD166A4C}"/>
              </a:ext>
            </a:extLst>
          </p:cNvPr>
          <p:cNvCxnSpPr>
            <a:cxnSpLocks/>
            <a:stCxn id="143" idx="2"/>
            <a:endCxn id="569" idx="1"/>
          </p:cNvCxnSpPr>
          <p:nvPr/>
        </p:nvCxnSpPr>
        <p:spPr bwMode="auto">
          <a:xfrm>
            <a:off x="9904938" y="3308916"/>
            <a:ext cx="3142" cy="790399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8" name="꺾인 연결선 32">
            <a:extLst>
              <a:ext uri="{FF2B5EF4-FFF2-40B4-BE49-F238E27FC236}">
                <a16:creationId xmlns:a16="http://schemas.microsoft.com/office/drawing/2014/main" id="{9DDE9796-13CE-417E-BD82-0AFAE9F53AF2}"/>
              </a:ext>
            </a:extLst>
          </p:cNvPr>
          <p:cNvCxnSpPr>
            <a:cxnSpLocks/>
            <a:stCxn id="143" idx="3"/>
            <a:endCxn id="572" idx="3"/>
          </p:cNvCxnSpPr>
          <p:nvPr/>
        </p:nvCxnSpPr>
        <p:spPr bwMode="auto">
          <a:xfrm flipH="1">
            <a:off x="10284000" y="3032364"/>
            <a:ext cx="45442" cy="2965390"/>
          </a:xfrm>
          <a:prstGeom prst="bentConnector3">
            <a:avLst>
              <a:gd name="adj1" fmla="val -238828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85031225-74A0-4B19-AD57-D8BD280BCBC1}"/>
              </a:ext>
            </a:extLst>
          </p:cNvPr>
          <p:cNvSpPr txBox="1"/>
          <p:nvPr/>
        </p:nvSpPr>
        <p:spPr>
          <a:xfrm>
            <a:off x="9763125" y="8572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변경 없음</a:t>
            </a:r>
          </a:p>
        </p:txBody>
      </p:sp>
    </p:spTree>
    <p:extLst>
      <p:ext uri="{BB962C8B-B14F-4D97-AF65-F5344CB8AC3E}">
        <p14:creationId xmlns:p14="http://schemas.microsoft.com/office/powerpoint/2010/main" val="314874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7D9872D-256B-43C2-855F-5A69146A7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3951AF92-DC34-436F-8498-1259CE5C7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PD-SVLS-0120</a:t>
            </a:r>
            <a:endParaRPr lang="ko-KR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자체모니터링 사이트 등록</a:t>
            </a:r>
          </a:p>
        </p:txBody>
      </p:sp>
      <p:sp>
        <p:nvSpPr>
          <p:cNvPr id="56" name="순서도: 수행의 시작/종료 55">
            <a:extLst>
              <a:ext uri="{FF2B5EF4-FFF2-40B4-BE49-F238E27FC236}">
                <a16:creationId xmlns:a16="http://schemas.microsoft.com/office/drawing/2014/main" id="{70E24FF7-8A65-48FE-A6A4-A16F63C8ADF0}"/>
              </a:ext>
            </a:extLst>
          </p:cNvPr>
          <p:cNvSpPr/>
          <p:nvPr/>
        </p:nvSpPr>
        <p:spPr bwMode="auto">
          <a:xfrm>
            <a:off x="327186" y="971936"/>
            <a:ext cx="1035343" cy="323268"/>
          </a:xfrm>
          <a:prstGeom prst="flowChartTerminator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감시업무시스템 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접속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098D360-5E56-4D9B-B894-204BB04C34A0}"/>
              </a:ext>
            </a:extLst>
          </p:cNvPr>
          <p:cNvSpPr/>
          <p:nvPr/>
        </p:nvSpPr>
        <p:spPr>
          <a:xfrm>
            <a:off x="1055278" y="1477332"/>
            <a:ext cx="1244413" cy="494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심의차단관리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자체모니터링 사이트 등록 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메뉴 이동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247470B-A1CA-4DEB-AF8A-14ABB2D668D4}"/>
              </a:ext>
            </a:extLst>
          </p:cNvPr>
          <p:cNvCxnSpPr>
            <a:cxnSpLocks/>
            <a:stCxn id="64" idx="2"/>
            <a:endCxn id="132" idx="0"/>
          </p:cNvCxnSpPr>
          <p:nvPr/>
        </p:nvCxnSpPr>
        <p:spPr bwMode="auto">
          <a:xfrm flipH="1">
            <a:off x="1677484" y="1971371"/>
            <a:ext cx="1" cy="16989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F7BC8CF-8B50-4F46-B28D-42484E0FCF11}"/>
              </a:ext>
            </a:extLst>
          </p:cNvPr>
          <p:cNvSpPr/>
          <p:nvPr/>
        </p:nvSpPr>
        <p:spPr>
          <a:xfrm>
            <a:off x="1055277" y="2141269"/>
            <a:ext cx="1244413" cy="375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자체모니터링 사이트 등록 버튼 클릭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BDEF58D-494E-48C1-8A3D-F3944C922507}"/>
              </a:ext>
            </a:extLst>
          </p:cNvPr>
          <p:cNvSpPr/>
          <p:nvPr/>
        </p:nvSpPr>
        <p:spPr>
          <a:xfrm>
            <a:off x="1055277" y="2706827"/>
            <a:ext cx="1244413" cy="375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엑셀 양식 다운로드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950039B6-898E-4B43-BFFD-ADA95CCB4ABB}"/>
              </a:ext>
            </a:extLst>
          </p:cNvPr>
          <p:cNvSpPr/>
          <p:nvPr/>
        </p:nvSpPr>
        <p:spPr>
          <a:xfrm>
            <a:off x="1055277" y="3290857"/>
            <a:ext cx="1244413" cy="375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엑셀 양식작성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1055277" y="3864346"/>
            <a:ext cx="1244413" cy="375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엑셀업로드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56" idx="2"/>
            <a:endCxn id="64" idx="1"/>
          </p:cNvCxnSpPr>
          <p:nvPr/>
        </p:nvCxnSpPr>
        <p:spPr bwMode="auto">
          <a:xfrm rot="16200000" flipH="1">
            <a:off x="735494" y="1404568"/>
            <a:ext cx="429148" cy="210420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06722623-8C72-4057-8E98-00A80C768593}"/>
              </a:ext>
            </a:extLst>
          </p:cNvPr>
          <p:cNvCxnSpPr>
            <a:cxnSpLocks/>
            <a:stCxn id="132" idx="2"/>
            <a:endCxn id="133" idx="0"/>
          </p:cNvCxnSpPr>
          <p:nvPr/>
        </p:nvCxnSpPr>
        <p:spPr bwMode="auto">
          <a:xfrm>
            <a:off x="1677484" y="2517011"/>
            <a:ext cx="0" cy="189816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6B017E9D-FAB6-4CCC-9333-3E51414F029E}"/>
              </a:ext>
            </a:extLst>
          </p:cNvPr>
          <p:cNvCxnSpPr>
            <a:cxnSpLocks/>
            <a:stCxn id="133" idx="2"/>
            <a:endCxn id="134" idx="0"/>
          </p:cNvCxnSpPr>
          <p:nvPr/>
        </p:nvCxnSpPr>
        <p:spPr bwMode="auto">
          <a:xfrm>
            <a:off x="1677484" y="3082569"/>
            <a:ext cx="0" cy="20828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CB306468-1C95-49EC-8616-A4A1D8C9A555}"/>
              </a:ext>
            </a:extLst>
          </p:cNvPr>
          <p:cNvCxnSpPr>
            <a:cxnSpLocks/>
            <a:stCxn id="134" idx="2"/>
            <a:endCxn id="136" idx="0"/>
          </p:cNvCxnSpPr>
          <p:nvPr/>
        </p:nvCxnSpPr>
        <p:spPr bwMode="auto">
          <a:xfrm>
            <a:off x="1677484" y="3666599"/>
            <a:ext cx="0" cy="197747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D574C9F8-DB75-4436-99E6-8235F7C398E4}"/>
              </a:ext>
            </a:extLst>
          </p:cNvPr>
          <p:cNvSpPr/>
          <p:nvPr/>
        </p:nvSpPr>
        <p:spPr>
          <a:xfrm>
            <a:off x="1055276" y="4489879"/>
            <a:ext cx="1244413" cy="375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중복체크 수행</a:t>
            </a: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E973B969-D275-4EA7-B88B-7D800CB7FB79}"/>
              </a:ext>
            </a:extLst>
          </p:cNvPr>
          <p:cNvCxnSpPr>
            <a:cxnSpLocks/>
            <a:stCxn id="136" idx="2"/>
            <a:endCxn id="143" idx="0"/>
          </p:cNvCxnSpPr>
          <p:nvPr/>
        </p:nvCxnSpPr>
        <p:spPr bwMode="auto">
          <a:xfrm flipH="1">
            <a:off x="1677483" y="4240088"/>
            <a:ext cx="1" cy="24979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D53B8DE1-C43F-4DA7-8583-F11411D5C5FA}"/>
              </a:ext>
            </a:extLst>
          </p:cNvPr>
          <p:cNvCxnSpPr>
            <a:cxnSpLocks/>
            <a:stCxn id="143" idx="3"/>
            <a:endCxn id="154" idx="1"/>
          </p:cNvCxnSpPr>
          <p:nvPr/>
        </p:nvCxnSpPr>
        <p:spPr bwMode="auto">
          <a:xfrm flipV="1">
            <a:off x="2299689" y="4676764"/>
            <a:ext cx="548537" cy="986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C29A2EFB-D8E8-43C5-81D5-486CDD851C17}"/>
              </a:ext>
            </a:extLst>
          </p:cNvPr>
          <p:cNvGrpSpPr/>
          <p:nvPr/>
        </p:nvGrpSpPr>
        <p:grpSpPr>
          <a:xfrm>
            <a:off x="2848226" y="4013204"/>
            <a:ext cx="1658695" cy="1327119"/>
            <a:chOff x="4954975" y="2813059"/>
            <a:chExt cx="6053451" cy="1246420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73C1B84A-140B-4970-A15A-7F4D158D39A1}"/>
                </a:ext>
              </a:extLst>
            </p:cNvPr>
            <p:cNvSpPr/>
            <p:nvPr/>
          </p:nvSpPr>
          <p:spPr>
            <a:xfrm>
              <a:off x="4954975" y="2813059"/>
              <a:ext cx="6053451" cy="12464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99781B90-D0E3-46A8-90AB-6CCFFE3A935A}"/>
                </a:ext>
              </a:extLst>
            </p:cNvPr>
            <p:cNvSpPr txBox="1"/>
            <p:nvPr/>
          </p:nvSpPr>
          <p:spPr>
            <a:xfrm>
              <a:off x="4954975" y="2825217"/>
              <a:ext cx="4447324" cy="448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* </a:t>
              </a:r>
              <a:r>
                <a:rPr lang="ko-KR" altLang="en-US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사이트</a:t>
              </a:r>
              <a:r>
                <a:rPr lang="en-US" altLang="ko-KR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URL </a:t>
              </a:r>
              <a:r>
                <a:rPr lang="ko-KR" altLang="en-US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중복검사</a:t>
              </a:r>
              <a:br>
                <a:rPr lang="en-US" altLang="ko-KR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</a:br>
              <a:r>
                <a:rPr lang="en-US" altLang="ko-KR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(</a:t>
              </a:r>
              <a:r>
                <a:rPr lang="ko-KR" altLang="en-US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상세프로세스</a:t>
              </a:r>
              <a:r>
                <a:rPr lang="en-US" altLang="ko-KR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ID: </a:t>
              </a:r>
            </a:p>
            <a:p>
              <a:r>
                <a:rPr lang="en-US" altLang="ko-KR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 </a:t>
              </a:r>
              <a:r>
                <a:rPr lang="en-US" altLang="ko-KR" sz="900" dirty="0">
                  <a:solidFill>
                    <a:srgbClr val="000000"/>
                  </a:solidFill>
                  <a:latin typeface="+mn-ea"/>
                  <a:hlinkClick r:id="rId2" action="ppaction://hlinksldjump"/>
                </a:rPr>
                <a:t>PD-SVLS-0300</a:t>
              </a:r>
              <a:r>
                <a:rPr lang="en-US" altLang="ko-KR" sz="9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)</a:t>
              </a:r>
              <a:endParaRPr lang="ko-KR" altLang="en-US" sz="9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31966F0B-E474-431E-8101-25C53E1666AF}"/>
              </a:ext>
            </a:extLst>
          </p:cNvPr>
          <p:cNvSpPr/>
          <p:nvPr/>
        </p:nvSpPr>
        <p:spPr>
          <a:xfrm>
            <a:off x="6633825" y="4482664"/>
            <a:ext cx="1244413" cy="393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자체모니터링 사이트 대상 목록에서 확인 </a:t>
            </a:r>
          </a:p>
        </p:txBody>
      </p:sp>
      <p:sp>
        <p:nvSpPr>
          <p:cNvPr id="160" name="다이아몬드 159">
            <a:extLst>
              <a:ext uri="{FF2B5EF4-FFF2-40B4-BE49-F238E27FC236}">
                <a16:creationId xmlns:a16="http://schemas.microsoft.com/office/drawing/2014/main" id="{357E2782-D0B0-462C-AC8B-B93AEEAC1CBE}"/>
              </a:ext>
            </a:extLst>
          </p:cNvPr>
          <p:cNvSpPr/>
          <p:nvPr/>
        </p:nvSpPr>
        <p:spPr bwMode="auto">
          <a:xfrm>
            <a:off x="4920914" y="4393873"/>
            <a:ext cx="1157350" cy="575534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92" dirty="0">
                <a:solidFill>
                  <a:srgbClr val="000000"/>
                </a:solidFill>
                <a:latin typeface="+mn-ea"/>
              </a:rPr>
              <a:t>중복대상</a:t>
            </a:r>
            <a:endParaRPr kumimoji="1" lang="en-US" altLang="ko-KR" sz="792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CD8BB3D-D889-44CA-A703-FD91F5107E6C}"/>
              </a:ext>
            </a:extLst>
          </p:cNvPr>
          <p:cNvSpPr txBox="1"/>
          <p:nvPr/>
        </p:nvSpPr>
        <p:spPr>
          <a:xfrm>
            <a:off x="6027858" y="4449975"/>
            <a:ext cx="29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7AE56F05-D768-4471-AC6B-499EDF26C768}"/>
              </a:ext>
            </a:extLst>
          </p:cNvPr>
          <p:cNvCxnSpPr>
            <a:cxnSpLocks/>
            <a:stCxn id="154" idx="3"/>
            <a:endCxn id="160" idx="1"/>
          </p:cNvCxnSpPr>
          <p:nvPr/>
        </p:nvCxnSpPr>
        <p:spPr bwMode="auto">
          <a:xfrm>
            <a:off x="4506921" y="4676764"/>
            <a:ext cx="413993" cy="4876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3B94C139-4533-4A99-BCFB-79B3E2C7ADB3}"/>
              </a:ext>
            </a:extLst>
          </p:cNvPr>
          <p:cNvCxnSpPr>
            <a:cxnSpLocks/>
            <a:stCxn id="160" idx="3"/>
            <a:endCxn id="159" idx="1"/>
          </p:cNvCxnSpPr>
          <p:nvPr/>
        </p:nvCxnSpPr>
        <p:spPr bwMode="auto">
          <a:xfrm flipV="1">
            <a:off x="6078264" y="4679459"/>
            <a:ext cx="555561" cy="218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71966CB1-7DA4-4E17-A949-2C6B59202468}"/>
              </a:ext>
            </a:extLst>
          </p:cNvPr>
          <p:cNvSpPr/>
          <p:nvPr/>
        </p:nvSpPr>
        <p:spPr>
          <a:xfrm>
            <a:off x="3057265" y="4598533"/>
            <a:ext cx="1244413" cy="393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사이트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URL 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중복체크</a:t>
            </a:r>
            <a:endParaRPr kumimoji="1" lang="en-US" altLang="ko-KR" sz="8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상세프로세스 생략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7" name="다이아몬드 176">
            <a:extLst>
              <a:ext uri="{FF2B5EF4-FFF2-40B4-BE49-F238E27FC236}">
                <a16:creationId xmlns:a16="http://schemas.microsoft.com/office/drawing/2014/main" id="{2E9464FF-E47C-4F4F-85AB-C637876E2236}"/>
              </a:ext>
            </a:extLst>
          </p:cNvPr>
          <p:cNvSpPr/>
          <p:nvPr/>
        </p:nvSpPr>
        <p:spPr bwMode="auto">
          <a:xfrm>
            <a:off x="8351431" y="4391814"/>
            <a:ext cx="1157350" cy="575534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자체모니터링 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 err="1">
                <a:solidFill>
                  <a:srgbClr val="000000"/>
                </a:solidFill>
                <a:latin typeface="+mn-ea"/>
              </a:rPr>
              <a:t>기등록</a:t>
            </a: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 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여부</a:t>
            </a:r>
          </a:p>
        </p:txBody>
      </p: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952AE230-AB82-4FD4-9758-4A4D8F132FF5}"/>
              </a:ext>
            </a:extLst>
          </p:cNvPr>
          <p:cNvCxnSpPr>
            <a:cxnSpLocks/>
            <a:stCxn id="177" idx="2"/>
            <a:endCxn id="57" idx="3"/>
          </p:cNvCxnSpPr>
          <p:nvPr/>
        </p:nvCxnSpPr>
        <p:spPr bwMode="auto">
          <a:xfrm rot="5400000">
            <a:off x="7128553" y="3959491"/>
            <a:ext cx="793696" cy="2809411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1B3AECA7-86F7-404D-9B38-724FED09E2A1}"/>
              </a:ext>
            </a:extLst>
          </p:cNvPr>
          <p:cNvSpPr txBox="1"/>
          <p:nvPr/>
        </p:nvSpPr>
        <p:spPr>
          <a:xfrm>
            <a:off x="5262516" y="4154120"/>
            <a:ext cx="29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Y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95" name="순서도: 수행의 시작/종료 194">
            <a:extLst>
              <a:ext uri="{FF2B5EF4-FFF2-40B4-BE49-F238E27FC236}">
                <a16:creationId xmlns:a16="http://schemas.microsoft.com/office/drawing/2014/main" id="{27C4987B-F9B4-465F-A440-9B5CE98FFC20}"/>
              </a:ext>
            </a:extLst>
          </p:cNvPr>
          <p:cNvSpPr/>
          <p:nvPr/>
        </p:nvSpPr>
        <p:spPr bwMode="auto">
          <a:xfrm>
            <a:off x="7866676" y="6326268"/>
            <a:ext cx="1318784" cy="323268"/>
          </a:xfrm>
          <a:prstGeom prst="flowChartTerminator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자체모니터링 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사이트 등록 완료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4876282" y="3424731"/>
            <a:ext cx="1244413" cy="393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중복사유로 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자체모니터링 사이트 등록 </a:t>
            </a:r>
            <a:r>
              <a:rPr lang="ko-KR" altLang="en-US" sz="800" dirty="0">
                <a:solidFill>
                  <a:srgbClr val="FF0000"/>
                </a:solidFill>
                <a:latin typeface="+mn-ea"/>
              </a:rPr>
              <a:t>불가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대상 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832770A-214B-4657-8067-27CA197CCF86}"/>
              </a:ext>
            </a:extLst>
          </p:cNvPr>
          <p:cNvCxnSpPr>
            <a:cxnSpLocks/>
            <a:stCxn id="160" idx="0"/>
            <a:endCxn id="37" idx="2"/>
          </p:cNvCxnSpPr>
          <p:nvPr/>
        </p:nvCxnSpPr>
        <p:spPr bwMode="auto">
          <a:xfrm flipH="1" flipV="1">
            <a:off x="5498489" y="3818321"/>
            <a:ext cx="1100" cy="57555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9F8F2C5-6D48-4A40-9A54-84408112435F}"/>
              </a:ext>
            </a:extLst>
          </p:cNvPr>
          <p:cNvCxnSpPr>
            <a:cxnSpLocks/>
            <a:stCxn id="159" idx="3"/>
            <a:endCxn id="177" idx="1"/>
          </p:cNvCxnSpPr>
          <p:nvPr/>
        </p:nvCxnSpPr>
        <p:spPr bwMode="auto">
          <a:xfrm>
            <a:off x="7878238" y="4679459"/>
            <a:ext cx="473193" cy="12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A6EA92E-056F-4A27-988F-E03BEA02E82E}"/>
              </a:ext>
            </a:extLst>
          </p:cNvPr>
          <p:cNvSpPr txBox="1"/>
          <p:nvPr/>
        </p:nvSpPr>
        <p:spPr>
          <a:xfrm>
            <a:off x="8675728" y="4927511"/>
            <a:ext cx="29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60FF625-3467-42EF-9005-F355291625A4}"/>
              </a:ext>
            </a:extLst>
          </p:cNvPr>
          <p:cNvSpPr txBox="1"/>
          <p:nvPr/>
        </p:nvSpPr>
        <p:spPr>
          <a:xfrm>
            <a:off x="8924580" y="4203754"/>
            <a:ext cx="29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Y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AB953010-ED73-4F2E-BC94-FB339AB918D2}"/>
              </a:ext>
            </a:extLst>
          </p:cNvPr>
          <p:cNvCxnSpPr>
            <a:cxnSpLocks/>
            <a:stCxn id="177" idx="0"/>
            <a:endCxn id="37" idx="3"/>
          </p:cNvCxnSpPr>
          <p:nvPr/>
        </p:nvCxnSpPr>
        <p:spPr bwMode="auto">
          <a:xfrm rot="16200000" flipV="1">
            <a:off x="7140257" y="2601964"/>
            <a:ext cx="770288" cy="2809411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004C446-F2E2-4A59-944A-89D5E120F6EF}"/>
              </a:ext>
            </a:extLst>
          </p:cNvPr>
          <p:cNvSpPr/>
          <p:nvPr/>
        </p:nvSpPr>
        <p:spPr>
          <a:xfrm>
            <a:off x="1055274" y="6023290"/>
            <a:ext cx="1244413" cy="375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자체모니터링 사이트 등록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2EBDEC87-7E06-4892-8176-0FC398151617}"/>
              </a:ext>
            </a:extLst>
          </p:cNvPr>
          <p:cNvCxnSpPr>
            <a:cxnSpLocks/>
            <a:stCxn id="143" idx="2"/>
            <a:endCxn id="77" idx="0"/>
          </p:cNvCxnSpPr>
          <p:nvPr/>
        </p:nvCxnSpPr>
        <p:spPr bwMode="auto">
          <a:xfrm flipH="1">
            <a:off x="1677481" y="4865621"/>
            <a:ext cx="2" cy="1157669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06D3BF6C-FB12-4929-8134-9930DC8FAFDB}"/>
              </a:ext>
            </a:extLst>
          </p:cNvPr>
          <p:cNvCxnSpPr>
            <a:cxnSpLocks/>
            <a:stCxn id="106" idx="4"/>
            <a:endCxn id="195" idx="1"/>
          </p:cNvCxnSpPr>
          <p:nvPr/>
        </p:nvCxnSpPr>
        <p:spPr bwMode="auto">
          <a:xfrm>
            <a:off x="7347097" y="6480575"/>
            <a:ext cx="519579" cy="7327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2" name="원통 105">
            <a:extLst>
              <a:ext uri="{FF2B5EF4-FFF2-40B4-BE49-F238E27FC236}">
                <a16:creationId xmlns:a16="http://schemas.microsoft.com/office/drawing/2014/main" id="{176EBCA6-5AFF-4AA1-8916-1FB20F62C7F9}"/>
              </a:ext>
            </a:extLst>
          </p:cNvPr>
          <p:cNvSpPr/>
          <p:nvPr/>
        </p:nvSpPr>
        <p:spPr bwMode="auto">
          <a:xfrm>
            <a:off x="2763974" y="6232682"/>
            <a:ext cx="822948" cy="503174"/>
          </a:xfrm>
          <a:prstGeom prst="can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자체모니터링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사이트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5F5CCF5-85D5-40FA-9923-2B0C126E0EE9}"/>
              </a:ext>
            </a:extLst>
          </p:cNvPr>
          <p:cNvSpPr/>
          <p:nvPr/>
        </p:nvSpPr>
        <p:spPr>
          <a:xfrm>
            <a:off x="4325419" y="6292704"/>
            <a:ext cx="1244413" cy="375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접수번호 생성</a:t>
            </a:r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7833F80D-18D4-46CC-9D39-3F2EEC82CD45}"/>
              </a:ext>
            </a:extLst>
          </p:cNvPr>
          <p:cNvCxnSpPr>
            <a:cxnSpLocks/>
            <a:stCxn id="77" idx="2"/>
            <a:endCxn id="92" idx="2"/>
          </p:cNvCxnSpPr>
          <p:nvPr/>
        </p:nvCxnSpPr>
        <p:spPr bwMode="auto">
          <a:xfrm rot="16200000" flipH="1">
            <a:off x="2178109" y="5898403"/>
            <a:ext cx="85237" cy="1086493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8FAE8B25-53F9-46AF-B996-42EF4EE880B7}"/>
              </a:ext>
            </a:extLst>
          </p:cNvPr>
          <p:cNvCxnSpPr>
            <a:cxnSpLocks/>
            <a:stCxn id="92" idx="4"/>
            <a:endCxn id="97" idx="1"/>
          </p:cNvCxnSpPr>
          <p:nvPr/>
        </p:nvCxnSpPr>
        <p:spPr bwMode="auto">
          <a:xfrm flipV="1">
            <a:off x="3586922" y="6480575"/>
            <a:ext cx="738497" cy="369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6" name="원통 105">
            <a:extLst>
              <a:ext uri="{FF2B5EF4-FFF2-40B4-BE49-F238E27FC236}">
                <a16:creationId xmlns:a16="http://schemas.microsoft.com/office/drawing/2014/main" id="{E4B8BC77-0A6A-4F2E-90D1-77AFD869A0C8}"/>
              </a:ext>
            </a:extLst>
          </p:cNvPr>
          <p:cNvSpPr/>
          <p:nvPr/>
        </p:nvSpPr>
        <p:spPr bwMode="auto">
          <a:xfrm>
            <a:off x="6317720" y="6167420"/>
            <a:ext cx="1029377" cy="626310"/>
          </a:xfrm>
          <a:prstGeom prst="can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신고내역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800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접수구분 </a:t>
            </a:r>
            <a:r>
              <a:rPr lang="en-US" altLang="ko-KR" sz="800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자체감시</a:t>
            </a:r>
            <a:endParaRPr lang="en-US" altLang="ko-KR" sz="800" b="1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800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처리상태 </a:t>
            </a:r>
            <a:r>
              <a:rPr lang="en-US" altLang="ko-KR" sz="800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접수</a:t>
            </a:r>
            <a:endParaRPr lang="en-US" altLang="ko-KR" sz="800" b="1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16594E7A-614D-4875-8A91-5B076A61BDEF}"/>
              </a:ext>
            </a:extLst>
          </p:cNvPr>
          <p:cNvCxnSpPr>
            <a:cxnSpLocks/>
            <a:stCxn id="97" idx="3"/>
            <a:endCxn id="106" idx="2"/>
          </p:cNvCxnSpPr>
          <p:nvPr/>
        </p:nvCxnSpPr>
        <p:spPr bwMode="auto">
          <a:xfrm>
            <a:off x="5569832" y="6480575"/>
            <a:ext cx="747888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8599B8F-CB72-48FF-A5B1-6F4197A487A8}"/>
              </a:ext>
            </a:extLst>
          </p:cNvPr>
          <p:cNvSpPr txBox="1"/>
          <p:nvPr/>
        </p:nvSpPr>
        <p:spPr>
          <a:xfrm>
            <a:off x="2573957" y="6816005"/>
            <a:ext cx="298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※ 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등록된 자체모니터링 사이트는 접수번호생성전 삭제 가능</a:t>
            </a:r>
            <a:endParaRPr lang="en-US" altLang="ko-KR" sz="800" b="1" dirty="0">
              <a:solidFill>
                <a:srgbClr val="0070C0"/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   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등록한 익일 </a:t>
            </a:r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00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시 삭제</a:t>
            </a:r>
            <a:endParaRPr lang="en-US" altLang="ko-KR" sz="8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6F5BBAD-0C60-495C-9A6D-5A63DC19C25E}"/>
              </a:ext>
            </a:extLst>
          </p:cNvPr>
          <p:cNvSpPr/>
          <p:nvPr/>
        </p:nvSpPr>
        <p:spPr>
          <a:xfrm>
            <a:off x="4876282" y="5564249"/>
            <a:ext cx="1244413" cy="393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자체모니터링 사이트 등록 </a:t>
            </a:r>
            <a:r>
              <a:rPr lang="ko-KR" altLang="en-US" sz="8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가능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대상</a:t>
            </a: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DC20C224-77CF-4142-8AB6-BBF46D50877F}"/>
              </a:ext>
            </a:extLst>
          </p:cNvPr>
          <p:cNvCxnSpPr>
            <a:cxnSpLocks/>
            <a:stCxn id="57" idx="1"/>
            <a:endCxn id="77" idx="0"/>
          </p:cNvCxnSpPr>
          <p:nvPr/>
        </p:nvCxnSpPr>
        <p:spPr bwMode="auto">
          <a:xfrm rot="10800000" flipV="1">
            <a:off x="1677482" y="5761044"/>
            <a:ext cx="3198801" cy="262246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AFA4FC2-72AA-41D5-87FC-14CDEBC274F7}"/>
              </a:ext>
            </a:extLst>
          </p:cNvPr>
          <p:cNvSpPr txBox="1"/>
          <p:nvPr/>
        </p:nvSpPr>
        <p:spPr>
          <a:xfrm>
            <a:off x="9763125" y="8572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</a:rPr>
              <a:t>변경 없음</a:t>
            </a:r>
          </a:p>
        </p:txBody>
      </p:sp>
    </p:spTree>
    <p:extLst>
      <p:ext uri="{BB962C8B-B14F-4D97-AF65-F5344CB8AC3E}">
        <p14:creationId xmlns:p14="http://schemas.microsoft.com/office/powerpoint/2010/main" val="3103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804" y="1103691"/>
            <a:ext cx="849009" cy="4992312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감시원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BB8F167A-C4F8-43A1-887A-BEC03EF137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313" y="6096003"/>
            <a:ext cx="847725" cy="1071369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신고인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7D9872D-256B-43C2-855F-5A69146A7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3951AF92-DC34-436F-8498-1259CE5C7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PD-SVLS-0200</a:t>
            </a:r>
            <a:endParaRPr lang="ko-KR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3" name="텍스트 개체 틀 42">
            <a:extLst>
              <a:ext uri="{FF2B5EF4-FFF2-40B4-BE49-F238E27FC236}">
                <a16:creationId xmlns:a16="http://schemas.microsoft.com/office/drawing/2014/main" id="{D52AA79A-4320-4886-8352-2B41FF3B4A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신고사건처리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사이트 사건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8" name="텍스트 개체 틀 47">
            <a:extLst>
              <a:ext uri="{FF2B5EF4-FFF2-40B4-BE49-F238E27FC236}">
                <a16:creationId xmlns:a16="http://schemas.microsoft.com/office/drawing/2014/main" id="{A31743F8-E7F9-40DD-9611-DD27AF3446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2039" y="849691"/>
            <a:ext cx="9424699" cy="25400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감시업무시스템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A4FF107-A9A5-4F36-9D8A-204ADB295FE4}"/>
              </a:ext>
            </a:extLst>
          </p:cNvPr>
          <p:cNvCxnSpPr>
            <a:cxnSpLocks/>
          </p:cNvCxnSpPr>
          <p:nvPr/>
        </p:nvCxnSpPr>
        <p:spPr>
          <a:xfrm>
            <a:off x="213804" y="6076346"/>
            <a:ext cx="102890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2EBFE19-BD58-44EA-9752-EFB01B31011E}"/>
              </a:ext>
            </a:extLst>
          </p:cNvPr>
          <p:cNvSpPr txBox="1"/>
          <p:nvPr/>
        </p:nvSpPr>
        <p:spPr>
          <a:xfrm>
            <a:off x="9763125" y="85725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latin typeface="+mn-ea"/>
              </a:rPr>
              <a:t>3</a:t>
            </a:r>
            <a:r>
              <a:rPr lang="ko-KR" altLang="en-US" sz="1200" b="1" dirty="0">
                <a:solidFill>
                  <a:schemeClr val="accent1"/>
                </a:solidFill>
                <a:latin typeface="+mn-ea"/>
              </a:rPr>
              <a:t>차 변경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2AAAB11-DAA7-43DB-A75E-E1E69ED218DB}"/>
              </a:ext>
            </a:extLst>
          </p:cNvPr>
          <p:cNvSpPr/>
          <p:nvPr/>
        </p:nvSpPr>
        <p:spPr>
          <a:xfrm>
            <a:off x="2917335" y="1736966"/>
            <a:ext cx="1805279" cy="12567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* 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방심위 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URL 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중복 검사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관련프로세스</a:t>
            </a:r>
            <a:r>
              <a:rPr lang="en-US" altLang="ko-KR" sz="8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ID): PD-SVLS-9000)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2F801336-FA6B-446D-8F28-8CC92C45AD62}"/>
              </a:ext>
            </a:extLst>
          </p:cNvPr>
          <p:cNvGrpSpPr/>
          <p:nvPr/>
        </p:nvGrpSpPr>
        <p:grpSpPr>
          <a:xfrm>
            <a:off x="1181185" y="1504949"/>
            <a:ext cx="9125012" cy="2952779"/>
            <a:chOff x="1181185" y="2375218"/>
            <a:chExt cx="9125012" cy="1851653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A2AAAB11-DAA7-43DB-A75E-E1E69ED218DB}"/>
                </a:ext>
              </a:extLst>
            </p:cNvPr>
            <p:cNvSpPr/>
            <p:nvPr/>
          </p:nvSpPr>
          <p:spPr>
            <a:xfrm>
              <a:off x="4959790" y="2375218"/>
              <a:ext cx="5346407" cy="1851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296FCDC-0F48-4F97-93B3-700DAF7D67D9}"/>
                </a:ext>
              </a:extLst>
            </p:cNvPr>
            <p:cNvSpPr txBox="1"/>
            <p:nvPr/>
          </p:nvSpPr>
          <p:spPr>
            <a:xfrm>
              <a:off x="5014708" y="2406825"/>
              <a:ext cx="2440092" cy="318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* </a:t>
              </a:r>
              <a:r>
                <a:rPr lang="ko-KR" altLang="en-US" sz="900" b="1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방심위</a:t>
              </a:r>
              <a:r>
                <a:rPr lang="ko-KR" altLang="en-US" sz="9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심의</a:t>
              </a:r>
              <a:endParaRPr lang="en-US" altLang="ko-KR" sz="9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  <a:p>
              <a:r>
                <a:rPr lang="en-US" altLang="ko-KR" sz="9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(</a:t>
              </a:r>
              <a:r>
                <a:rPr lang="ko-KR" altLang="en-US" sz="9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관련프로세스</a:t>
              </a:r>
              <a:r>
                <a:rPr lang="en-US" altLang="ko-KR" sz="9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ID(2</a:t>
              </a:r>
              <a:r>
                <a:rPr lang="ko-KR" altLang="en-US" sz="900" b="1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차구축</a:t>
              </a:r>
              <a:r>
                <a:rPr lang="en-US" altLang="ko-KR" sz="9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): PD-SVLS-0400)</a:t>
              </a:r>
            </a:p>
            <a:p>
              <a:endParaRPr lang="ko-KR" altLang="en-US" sz="9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6757BD1-989C-493B-9ACA-DF420E42C136}"/>
                </a:ext>
              </a:extLst>
            </p:cNvPr>
            <p:cNvSpPr txBox="1"/>
            <p:nvPr/>
          </p:nvSpPr>
          <p:spPr>
            <a:xfrm>
              <a:off x="1181185" y="3370591"/>
              <a:ext cx="631904" cy="13510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현업 업무</a:t>
              </a:r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BF4A4B1-1EAE-43F0-9A47-0DE5DA190B1E}"/>
              </a:ext>
            </a:extLst>
          </p:cNvPr>
          <p:cNvSpPr/>
          <p:nvPr/>
        </p:nvSpPr>
        <p:spPr>
          <a:xfrm>
            <a:off x="1718793" y="4762539"/>
            <a:ext cx="849009" cy="323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사건 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자체종결 처리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7" name="순서도: 수행의 시작/종료 96">
            <a:extLst>
              <a:ext uri="{FF2B5EF4-FFF2-40B4-BE49-F238E27FC236}">
                <a16:creationId xmlns:a16="http://schemas.microsoft.com/office/drawing/2014/main" id="{1CE55994-7500-46B7-8BFF-5235C2BB934C}"/>
              </a:ext>
            </a:extLst>
          </p:cNvPr>
          <p:cNvSpPr/>
          <p:nvPr/>
        </p:nvSpPr>
        <p:spPr>
          <a:xfrm>
            <a:off x="1083996" y="1257421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감시업무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시스템 접속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5DA63BF-2A5B-4E62-A445-609B8C8FA41D}"/>
              </a:ext>
            </a:extLst>
          </p:cNvPr>
          <p:cNvSpPr/>
          <p:nvPr/>
        </p:nvSpPr>
        <p:spPr>
          <a:xfrm>
            <a:off x="1720990" y="1718665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나의사건현황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메뉴 이동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9" name="연결선: 꺾임 4">
            <a:extLst>
              <a:ext uri="{FF2B5EF4-FFF2-40B4-BE49-F238E27FC236}">
                <a16:creationId xmlns:a16="http://schemas.microsoft.com/office/drawing/2014/main" id="{CF78A359-B936-4EF3-90B4-18E90B73FCAF}"/>
              </a:ext>
            </a:extLst>
          </p:cNvPr>
          <p:cNvCxnSpPr>
            <a:cxnSpLocks/>
            <a:stCxn id="97" idx="2"/>
            <a:endCxn id="98" idx="1"/>
          </p:cNvCxnSpPr>
          <p:nvPr/>
        </p:nvCxnSpPr>
        <p:spPr>
          <a:xfrm rot="16200000" flipH="1">
            <a:off x="1470823" y="1638101"/>
            <a:ext cx="302604" cy="197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DDB8163-8C85-4A11-AF19-2446347B8528}"/>
              </a:ext>
            </a:extLst>
          </p:cNvPr>
          <p:cNvSpPr/>
          <p:nvPr/>
        </p:nvSpPr>
        <p:spPr>
          <a:xfrm>
            <a:off x="1720989" y="2429590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사이트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사건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메뉴 이동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3D626A42-BC82-411D-AA29-E8D946F36F3A}"/>
              </a:ext>
            </a:extLst>
          </p:cNvPr>
          <p:cNvCxnSpPr>
            <a:cxnSpLocks/>
            <a:stCxn id="98" idx="2"/>
            <a:endCxn id="100" idx="0"/>
          </p:cNvCxnSpPr>
          <p:nvPr/>
        </p:nvCxnSpPr>
        <p:spPr>
          <a:xfrm flipH="1">
            <a:off x="2145494" y="2057871"/>
            <a:ext cx="1" cy="37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57830236-54B0-468B-9A49-2D0798F3E175}"/>
              </a:ext>
            </a:extLst>
          </p:cNvPr>
          <p:cNvGrpSpPr/>
          <p:nvPr/>
        </p:nvGrpSpPr>
        <p:grpSpPr>
          <a:xfrm>
            <a:off x="1718793" y="3174173"/>
            <a:ext cx="1622037" cy="1588366"/>
            <a:chOff x="1740176" y="2495512"/>
            <a:chExt cx="1622037" cy="1588366"/>
          </a:xfrm>
        </p:grpSpPr>
        <p:sp>
          <p:nvSpPr>
            <p:cNvPr id="103" name="순서도: 판단 102">
              <a:extLst>
                <a:ext uri="{FF2B5EF4-FFF2-40B4-BE49-F238E27FC236}">
                  <a16:creationId xmlns:a16="http://schemas.microsoft.com/office/drawing/2014/main" id="{297C7E3F-45B3-4111-8A17-4626D1310247}"/>
                </a:ext>
              </a:extLst>
            </p:cNvPr>
            <p:cNvSpPr/>
            <p:nvPr/>
          </p:nvSpPr>
          <p:spPr>
            <a:xfrm>
              <a:off x="1740176" y="2495512"/>
              <a:ext cx="849009" cy="436926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72000" rtlCol="0" anchor="ctr"/>
            <a:lstStyle/>
            <a:p>
              <a:pPr algn="ctr"/>
              <a:r>
                <a:rPr lang="ko-KR" altLang="en-US" sz="700" b="1" dirty="0" err="1">
                  <a:solidFill>
                    <a:schemeClr val="tx1"/>
                  </a:solidFill>
                  <a:latin typeface="+mn-ea"/>
                </a:rPr>
                <a:t>불법사행산업</a:t>
              </a:r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 여부</a:t>
              </a:r>
            </a:p>
          </p:txBody>
        </p: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04F05651-8B67-4252-96A8-BAF6E673174E}"/>
                </a:ext>
              </a:extLst>
            </p:cNvPr>
            <p:cNvCxnSpPr>
              <a:cxnSpLocks/>
              <a:stCxn id="103" idx="2"/>
              <a:endCxn id="93" idx="0"/>
            </p:cNvCxnSpPr>
            <p:nvPr/>
          </p:nvCxnSpPr>
          <p:spPr>
            <a:xfrm>
              <a:off x="2164681" y="2932438"/>
              <a:ext cx="0" cy="1151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0DAC408-5BE3-4F5D-900A-4A36ECE20FB5}"/>
                </a:ext>
              </a:extLst>
            </p:cNvPr>
            <p:cNvSpPr txBox="1"/>
            <p:nvPr/>
          </p:nvSpPr>
          <p:spPr>
            <a:xfrm>
              <a:off x="2116329" y="2849333"/>
              <a:ext cx="2395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rgbClr val="0070C0"/>
                  </a:solidFill>
                  <a:latin typeface="+mn-ea"/>
                </a:rPr>
                <a:t>N</a:t>
              </a:r>
              <a:endParaRPr lang="ko-KR" altLang="en-US" sz="900" b="1" dirty="0">
                <a:solidFill>
                  <a:srgbClr val="0070C0"/>
                </a:solidFill>
                <a:latin typeface="+mn-ea"/>
              </a:endParaRP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E4D067A5-1C67-4437-BDA5-A34FFF101042}"/>
                </a:ext>
              </a:extLst>
            </p:cNvPr>
            <p:cNvCxnSpPr>
              <a:cxnSpLocks/>
              <a:stCxn id="103" idx="3"/>
              <a:endCxn id="122" idx="1"/>
            </p:cNvCxnSpPr>
            <p:nvPr/>
          </p:nvCxnSpPr>
          <p:spPr>
            <a:xfrm>
              <a:off x="2589185" y="2713975"/>
              <a:ext cx="401522" cy="14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A602722-8CE8-4A5C-A79D-AC0BDD0FDBAC}"/>
                </a:ext>
              </a:extLst>
            </p:cNvPr>
            <p:cNvSpPr txBox="1"/>
            <p:nvPr/>
          </p:nvSpPr>
          <p:spPr>
            <a:xfrm>
              <a:off x="2525073" y="2537133"/>
              <a:ext cx="2395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rgbClr val="0070C0"/>
                  </a:solidFill>
                  <a:latin typeface="+mn-ea"/>
                </a:rPr>
                <a:t>Y</a:t>
              </a:r>
              <a:endParaRPr lang="ko-KR" altLang="en-US" sz="900" b="1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CD76D80-B6C1-4294-AB8B-E61A43802A64}"/>
                </a:ext>
              </a:extLst>
            </p:cNvPr>
            <p:cNvSpPr txBox="1"/>
            <p:nvPr/>
          </p:nvSpPr>
          <p:spPr>
            <a:xfrm>
              <a:off x="3122669" y="3382175"/>
              <a:ext cx="2395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rgbClr val="0070C0"/>
                  </a:solidFill>
                  <a:latin typeface="+mn-ea"/>
                </a:rPr>
                <a:t>N</a:t>
              </a:r>
              <a:endParaRPr lang="ko-KR" altLang="en-US" sz="900" b="1" dirty="0">
                <a:solidFill>
                  <a:srgbClr val="0070C0"/>
                </a:solidFill>
                <a:latin typeface="+mn-ea"/>
              </a:endParaRPr>
            </a:p>
          </p:txBody>
        </p:sp>
      </p:grp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BBDC6F22-A738-471C-BBFA-A655F4CB0228}"/>
              </a:ext>
            </a:extLst>
          </p:cNvPr>
          <p:cNvCxnSpPr>
            <a:cxnSpLocks/>
            <a:stCxn id="100" idx="2"/>
            <a:endCxn id="103" idx="0"/>
          </p:cNvCxnSpPr>
          <p:nvPr/>
        </p:nvCxnSpPr>
        <p:spPr>
          <a:xfrm flipH="1">
            <a:off x="2143298" y="2768796"/>
            <a:ext cx="2196" cy="405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원통 105">
            <a:extLst>
              <a:ext uri="{FF2B5EF4-FFF2-40B4-BE49-F238E27FC236}">
                <a16:creationId xmlns:a16="http://schemas.microsoft.com/office/drawing/2014/main" id="{B4D85C3C-D2A4-4279-A1D6-34BF18AA5EAF}"/>
              </a:ext>
            </a:extLst>
          </p:cNvPr>
          <p:cNvSpPr/>
          <p:nvPr/>
        </p:nvSpPr>
        <p:spPr bwMode="auto">
          <a:xfrm>
            <a:off x="4889120" y="4699349"/>
            <a:ext cx="664050" cy="447800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신고사건 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처리현황</a:t>
            </a: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1FBC2EE3-F996-4509-9835-D75811E64BB0}"/>
              </a:ext>
            </a:extLst>
          </p:cNvPr>
          <p:cNvCxnSpPr>
            <a:cxnSpLocks/>
            <a:stCxn id="93" idx="3"/>
            <a:endCxn id="112" idx="2"/>
          </p:cNvCxnSpPr>
          <p:nvPr/>
        </p:nvCxnSpPr>
        <p:spPr>
          <a:xfrm flipV="1">
            <a:off x="2567802" y="4923249"/>
            <a:ext cx="2321318" cy="1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14A2FC41-ACB7-4C41-9D2B-9CAB680696CE}"/>
              </a:ext>
            </a:extLst>
          </p:cNvPr>
          <p:cNvGrpSpPr/>
          <p:nvPr/>
        </p:nvGrpSpPr>
        <p:grpSpPr>
          <a:xfrm>
            <a:off x="4493289" y="5451806"/>
            <a:ext cx="1832092" cy="587262"/>
            <a:chOff x="2160776" y="2420844"/>
            <a:chExt cx="1061152" cy="587262"/>
          </a:xfrm>
        </p:grpSpPr>
        <p:sp>
          <p:nvSpPr>
            <p:cNvPr id="115" name="순서도: 판단 114">
              <a:extLst>
                <a:ext uri="{FF2B5EF4-FFF2-40B4-BE49-F238E27FC236}">
                  <a16:creationId xmlns:a16="http://schemas.microsoft.com/office/drawing/2014/main" id="{A1B149F0-500F-4374-984B-EBF205939EE2}"/>
                </a:ext>
              </a:extLst>
            </p:cNvPr>
            <p:cNvSpPr/>
            <p:nvPr/>
          </p:nvSpPr>
          <p:spPr>
            <a:xfrm>
              <a:off x="2160776" y="2420844"/>
              <a:ext cx="849009" cy="587262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처리상태별 </a:t>
              </a: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문자자동 발송 여부 </a:t>
              </a:r>
            </a:p>
          </p:txBody>
        </p: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C528A4C6-2918-456F-BA1C-87626BBF6353}"/>
                </a:ext>
              </a:extLst>
            </p:cNvPr>
            <p:cNvCxnSpPr>
              <a:cxnSpLocks/>
              <a:stCxn id="115" idx="3"/>
              <a:endCxn id="120" idx="2"/>
            </p:cNvCxnSpPr>
            <p:nvPr/>
          </p:nvCxnSpPr>
          <p:spPr>
            <a:xfrm flipV="1">
              <a:off x="3009785" y="2714421"/>
              <a:ext cx="212143" cy="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739471-3474-4A81-A28E-6B970B7B3E7E}"/>
                </a:ext>
              </a:extLst>
            </p:cNvPr>
            <p:cNvSpPr txBox="1"/>
            <p:nvPr/>
          </p:nvSpPr>
          <p:spPr>
            <a:xfrm>
              <a:off x="2966662" y="2502102"/>
              <a:ext cx="2395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rgbClr val="0070C0"/>
                  </a:solidFill>
                  <a:latin typeface="+mn-ea"/>
                </a:rPr>
                <a:t>Y</a:t>
              </a:r>
              <a:endParaRPr lang="ko-KR" altLang="en-US" sz="900" b="1" dirty="0">
                <a:solidFill>
                  <a:srgbClr val="0070C0"/>
                </a:solidFill>
                <a:latin typeface="+mn-ea"/>
              </a:endParaRPr>
            </a:p>
          </p:txBody>
        </p:sp>
      </p:grp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80A757EF-C15D-479A-997D-0DEE9E866C11}"/>
              </a:ext>
            </a:extLst>
          </p:cNvPr>
          <p:cNvCxnSpPr>
            <a:cxnSpLocks/>
            <a:stCxn id="112" idx="3"/>
            <a:endCxn id="115" idx="0"/>
          </p:cNvCxnSpPr>
          <p:nvPr/>
        </p:nvCxnSpPr>
        <p:spPr>
          <a:xfrm>
            <a:off x="5221145" y="5147149"/>
            <a:ext cx="5058" cy="304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원통 105">
            <a:extLst>
              <a:ext uri="{FF2B5EF4-FFF2-40B4-BE49-F238E27FC236}">
                <a16:creationId xmlns:a16="http://schemas.microsoft.com/office/drawing/2014/main" id="{B2014951-4B1D-41F6-A45A-166CE4A8FB75}"/>
              </a:ext>
            </a:extLst>
          </p:cNvPr>
          <p:cNvSpPr/>
          <p:nvPr/>
        </p:nvSpPr>
        <p:spPr bwMode="auto">
          <a:xfrm>
            <a:off x="6325383" y="5521483"/>
            <a:ext cx="664050" cy="447800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처리현황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문자발송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D10C807F-0496-4DEA-BE34-71560B7F07B1}"/>
              </a:ext>
            </a:extLst>
          </p:cNvPr>
          <p:cNvCxnSpPr>
            <a:cxnSpLocks/>
            <a:stCxn id="120" idx="4"/>
            <a:endCxn id="155" idx="1"/>
          </p:cNvCxnSpPr>
          <p:nvPr/>
        </p:nvCxnSpPr>
        <p:spPr>
          <a:xfrm>
            <a:off x="6989433" y="5745383"/>
            <a:ext cx="406683" cy="2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471D3A9-BDF7-4947-BB09-9469CED35856}"/>
              </a:ext>
            </a:extLst>
          </p:cNvPr>
          <p:cNvSpPr/>
          <p:nvPr/>
        </p:nvSpPr>
        <p:spPr>
          <a:xfrm>
            <a:off x="2969324" y="3271315"/>
            <a:ext cx="553204" cy="25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+mn-ea"/>
              </a:rPr>
              <a:t>채증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D4DF99B-88B0-4E71-AD15-F30DFBFB1C26}"/>
              </a:ext>
            </a:extLst>
          </p:cNvPr>
          <p:cNvSpPr/>
          <p:nvPr/>
        </p:nvSpPr>
        <p:spPr>
          <a:xfrm>
            <a:off x="5273066" y="2535957"/>
            <a:ext cx="786259" cy="25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심의요청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2E48917-BBC4-4D40-AFA4-466E6DE1956D}"/>
              </a:ext>
            </a:extLst>
          </p:cNvPr>
          <p:cNvSpPr txBox="1"/>
          <p:nvPr/>
        </p:nvSpPr>
        <p:spPr>
          <a:xfrm>
            <a:off x="7088702" y="2926068"/>
            <a:ext cx="1649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심의결과확인 배치 실행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) </a:t>
            </a:r>
            <a:b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</a:b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심의요청 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3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일 이후부터 자동 실행 처리상태가 </a:t>
            </a:r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심의의뢰건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 중 </a:t>
            </a:r>
            <a:r>
              <a: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접속차단</a:t>
            </a:r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, </a:t>
            </a:r>
            <a:r>
              <a: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이용해지</a:t>
            </a:r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, </a:t>
            </a:r>
            <a:r>
              <a: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각하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가 아닌 상태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endParaRPr lang="ko-KR" altLang="en-US" sz="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27" name="순서도: 처리 126">
            <a:extLst>
              <a:ext uri="{FF2B5EF4-FFF2-40B4-BE49-F238E27FC236}">
                <a16:creationId xmlns:a16="http://schemas.microsoft.com/office/drawing/2014/main" id="{7A893EFE-572B-4AFF-BE5D-F95ACD00F85E}"/>
              </a:ext>
            </a:extLst>
          </p:cNvPr>
          <p:cNvSpPr/>
          <p:nvPr/>
        </p:nvSpPr>
        <p:spPr bwMode="auto">
          <a:xfrm>
            <a:off x="7380134" y="2481311"/>
            <a:ext cx="1059372" cy="36519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심의결과확인</a:t>
            </a:r>
          </a:p>
        </p:txBody>
      </p:sp>
      <p:sp>
        <p:nvSpPr>
          <p:cNvPr id="129" name="원통 105">
            <a:extLst>
              <a:ext uri="{FF2B5EF4-FFF2-40B4-BE49-F238E27FC236}">
                <a16:creationId xmlns:a16="http://schemas.microsoft.com/office/drawing/2014/main" id="{CFFF8900-8168-4D26-8233-98B0EC9979D9}"/>
              </a:ext>
            </a:extLst>
          </p:cNvPr>
          <p:cNvSpPr/>
          <p:nvPr/>
        </p:nvSpPr>
        <p:spPr bwMode="auto">
          <a:xfrm>
            <a:off x="6350575" y="2473936"/>
            <a:ext cx="740458" cy="378042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심의관리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30" name="원통 105">
            <a:extLst>
              <a:ext uri="{FF2B5EF4-FFF2-40B4-BE49-F238E27FC236}">
                <a16:creationId xmlns:a16="http://schemas.microsoft.com/office/drawing/2014/main" id="{17624D16-8310-495A-994C-CAF2CED4E8E6}"/>
              </a:ext>
            </a:extLst>
          </p:cNvPr>
          <p:cNvSpPr/>
          <p:nvPr/>
        </p:nvSpPr>
        <p:spPr bwMode="auto">
          <a:xfrm>
            <a:off x="9223240" y="2473937"/>
            <a:ext cx="740457" cy="365194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72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심의처리결과</a:t>
            </a:r>
            <a:endParaRPr kumimoji="1" lang="ko-KR" altLang="en-US" sz="9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34" name="다이아몬드 133">
            <a:extLst>
              <a:ext uri="{FF2B5EF4-FFF2-40B4-BE49-F238E27FC236}">
                <a16:creationId xmlns:a16="http://schemas.microsoft.com/office/drawing/2014/main" id="{652194A7-10F7-42CA-A569-F9023F6B61AD}"/>
              </a:ext>
            </a:extLst>
          </p:cNvPr>
          <p:cNvSpPr/>
          <p:nvPr/>
        </p:nvSpPr>
        <p:spPr bwMode="auto">
          <a:xfrm>
            <a:off x="2917335" y="4028495"/>
            <a:ext cx="657181" cy="481061"/>
          </a:xfrm>
          <a:prstGeom prst="diamon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채증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완료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여부</a:t>
            </a:r>
            <a:endParaRPr kumimoji="1" lang="ko-KR" altLang="en-US" sz="7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AC86206D-7572-451B-BFC0-BE0B8C468DE3}"/>
              </a:ext>
            </a:extLst>
          </p:cNvPr>
          <p:cNvCxnSpPr>
            <a:cxnSpLocks/>
            <a:stCxn id="122" idx="2"/>
          </p:cNvCxnSpPr>
          <p:nvPr/>
        </p:nvCxnSpPr>
        <p:spPr>
          <a:xfrm>
            <a:off x="3245926" y="3523315"/>
            <a:ext cx="0" cy="50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연결선: 꺾임 115">
            <a:extLst>
              <a:ext uri="{FF2B5EF4-FFF2-40B4-BE49-F238E27FC236}">
                <a16:creationId xmlns:a16="http://schemas.microsoft.com/office/drawing/2014/main" id="{9FB0013F-88D5-41B3-843E-1E162B851D73}"/>
              </a:ext>
            </a:extLst>
          </p:cNvPr>
          <p:cNvCxnSpPr>
            <a:cxnSpLocks/>
            <a:stCxn id="134" idx="1"/>
            <a:endCxn id="122" idx="1"/>
          </p:cNvCxnSpPr>
          <p:nvPr/>
        </p:nvCxnSpPr>
        <p:spPr bwMode="auto">
          <a:xfrm rot="10800000" flipH="1">
            <a:off x="2917334" y="3397316"/>
            <a:ext cx="51989" cy="871711"/>
          </a:xfrm>
          <a:prstGeom prst="bentConnector3">
            <a:avLst>
              <a:gd name="adj1" fmla="val -349972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8C98296D-ABD2-4A0D-89F2-36208A0EB92E}"/>
              </a:ext>
            </a:extLst>
          </p:cNvPr>
          <p:cNvSpPr txBox="1"/>
          <p:nvPr/>
        </p:nvSpPr>
        <p:spPr>
          <a:xfrm>
            <a:off x="3599289" y="3795764"/>
            <a:ext cx="23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  <a:latin typeface="+mn-ea"/>
              </a:rPr>
              <a:t>Y</a:t>
            </a:r>
            <a:endParaRPr lang="ko-KR" altLang="en-US" sz="9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4B6E698C-407F-42E0-9CB0-41EC8FF0ABEA}"/>
              </a:ext>
            </a:extLst>
          </p:cNvPr>
          <p:cNvCxnSpPr>
            <a:cxnSpLocks/>
            <a:stCxn id="123" idx="3"/>
            <a:endCxn id="129" idx="2"/>
          </p:cNvCxnSpPr>
          <p:nvPr/>
        </p:nvCxnSpPr>
        <p:spPr>
          <a:xfrm>
            <a:off x="6059325" y="2662957"/>
            <a:ext cx="291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18F3E88F-7A80-4A24-B3B1-C8B26E497C74}"/>
              </a:ext>
            </a:extLst>
          </p:cNvPr>
          <p:cNvCxnSpPr>
            <a:cxnSpLocks/>
            <a:stCxn id="129" idx="4"/>
            <a:endCxn id="127" idx="1"/>
          </p:cNvCxnSpPr>
          <p:nvPr/>
        </p:nvCxnSpPr>
        <p:spPr>
          <a:xfrm>
            <a:off x="7091033" y="2662957"/>
            <a:ext cx="289101" cy="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4EFBCC24-6D7D-4F31-89FB-A53D9BFB5EA5}"/>
              </a:ext>
            </a:extLst>
          </p:cNvPr>
          <p:cNvCxnSpPr>
            <a:cxnSpLocks/>
            <a:stCxn id="127" idx="3"/>
            <a:endCxn id="130" idx="2"/>
          </p:cNvCxnSpPr>
          <p:nvPr/>
        </p:nvCxnSpPr>
        <p:spPr>
          <a:xfrm flipV="1">
            <a:off x="8439506" y="2656534"/>
            <a:ext cx="783734" cy="7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1" name="표 140">
            <a:extLst>
              <a:ext uri="{FF2B5EF4-FFF2-40B4-BE49-F238E27FC236}">
                <a16:creationId xmlns:a16="http://schemas.microsoft.com/office/drawing/2014/main" id="{F242D04C-5943-46CD-A374-0391B6C75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077817"/>
              </p:ext>
            </p:extLst>
          </p:nvPr>
        </p:nvGraphicFramePr>
        <p:xfrm>
          <a:off x="8313040" y="4039795"/>
          <a:ext cx="2070181" cy="8281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1463">
                  <a:extLst>
                    <a:ext uri="{9D8B030D-6E8A-4147-A177-3AD203B41FA5}">
                      <a16:colId xmlns:a16="http://schemas.microsoft.com/office/drawing/2014/main" val="2898386570"/>
                    </a:ext>
                  </a:extLst>
                </a:gridCol>
                <a:gridCol w="1218718">
                  <a:extLst>
                    <a:ext uri="{9D8B030D-6E8A-4147-A177-3AD203B41FA5}">
                      <a16:colId xmlns:a16="http://schemas.microsoft.com/office/drawing/2014/main" val="2109521481"/>
                    </a:ext>
                  </a:extLst>
                </a:gridCol>
              </a:tblGrid>
              <a:tr h="151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방심위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처리결과</a:t>
                      </a:r>
                    </a:p>
                  </a:txBody>
                  <a:tcPr marL="36000" marR="36000" marT="36000" marB="3600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사감위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처리결과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321398"/>
                  </a:ext>
                </a:extLst>
              </a:tr>
              <a:tr h="21649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처리완료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각하</a:t>
                      </a:r>
                    </a:p>
                  </a:txBody>
                  <a:tcPr marL="36000" marR="36000" marT="36000" marB="3600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처리완료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심의의뢰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각하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004275"/>
                  </a:ext>
                </a:extLst>
              </a:tr>
              <a:tr h="21649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처리완료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접속차단</a:t>
                      </a:r>
                    </a:p>
                  </a:txBody>
                  <a:tcPr marL="36000" marR="36000" marT="36000" marB="3600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처리완료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심의의뢰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접속차단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810674"/>
                  </a:ext>
                </a:extLst>
              </a:tr>
              <a:tr h="21649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처리완료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이용해지</a:t>
                      </a:r>
                    </a:p>
                  </a:txBody>
                  <a:tcPr marL="36000" marR="36000" marT="36000" marB="3600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처리완료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심의의뢰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이용해지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262817"/>
                  </a:ext>
                </a:extLst>
              </a:tr>
            </a:tbl>
          </a:graphicData>
        </a:graphic>
      </p:graphicFrame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381474AB-62E1-4BE0-8787-21853C1A3E17}"/>
              </a:ext>
            </a:extLst>
          </p:cNvPr>
          <p:cNvGrpSpPr/>
          <p:nvPr/>
        </p:nvGrpSpPr>
        <p:grpSpPr>
          <a:xfrm>
            <a:off x="9171949" y="3192751"/>
            <a:ext cx="849009" cy="818304"/>
            <a:chOff x="1740176" y="2497439"/>
            <a:chExt cx="849009" cy="818304"/>
          </a:xfrm>
        </p:grpSpPr>
        <p:sp>
          <p:nvSpPr>
            <p:cNvPr id="144" name="순서도: 판단 143">
              <a:extLst>
                <a:ext uri="{FF2B5EF4-FFF2-40B4-BE49-F238E27FC236}">
                  <a16:creationId xmlns:a16="http://schemas.microsoft.com/office/drawing/2014/main" id="{CC7B4C87-0DCD-4ABA-ADCC-50FC13D0B3A3}"/>
                </a:ext>
              </a:extLst>
            </p:cNvPr>
            <p:cNvSpPr/>
            <p:nvPr/>
          </p:nvSpPr>
          <p:spPr>
            <a:xfrm>
              <a:off x="1740176" y="2497439"/>
              <a:ext cx="849009" cy="445786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 err="1">
                  <a:solidFill>
                    <a:schemeClr val="tx1"/>
                  </a:solidFill>
                  <a:latin typeface="+mn-ea"/>
                </a:rPr>
                <a:t>방심위</a:t>
              </a:r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 </a:t>
              </a:r>
              <a:endParaRPr lang="en-US" altLang="ko-KR" sz="7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처리완료 회신</a:t>
              </a:r>
            </a:p>
          </p:txBody>
        </p: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B43F9509-B5A2-4262-A968-53821ADECC19}"/>
                </a:ext>
              </a:extLst>
            </p:cNvPr>
            <p:cNvCxnSpPr>
              <a:cxnSpLocks/>
              <a:stCxn id="144" idx="2"/>
            </p:cNvCxnSpPr>
            <p:nvPr/>
          </p:nvCxnSpPr>
          <p:spPr>
            <a:xfrm>
              <a:off x="2164681" y="2943225"/>
              <a:ext cx="0" cy="3725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2F9B9C2C-CB60-4886-AEE1-5F4CCD81FFEA}"/>
              </a:ext>
            </a:extLst>
          </p:cNvPr>
          <p:cNvCxnSpPr>
            <a:cxnSpLocks/>
            <a:stCxn id="130" idx="3"/>
            <a:endCxn id="144" idx="0"/>
          </p:cNvCxnSpPr>
          <p:nvPr/>
        </p:nvCxnSpPr>
        <p:spPr>
          <a:xfrm>
            <a:off x="9593469" y="2839131"/>
            <a:ext cx="2985" cy="353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54AEA816-C297-4FE2-9D63-5322A6FCCFB9}"/>
              </a:ext>
            </a:extLst>
          </p:cNvPr>
          <p:cNvSpPr txBox="1"/>
          <p:nvPr/>
        </p:nvSpPr>
        <p:spPr>
          <a:xfrm>
            <a:off x="9395756" y="3651699"/>
            <a:ext cx="23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  <a:latin typeface="+mn-ea"/>
              </a:rPr>
              <a:t>Y</a:t>
            </a:r>
            <a:endParaRPr lang="ko-KR" altLang="en-US" sz="9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9ACB7CF-9FDD-48B5-A43E-E69CCD62F69E}"/>
              </a:ext>
            </a:extLst>
          </p:cNvPr>
          <p:cNvSpPr txBox="1"/>
          <p:nvPr/>
        </p:nvSpPr>
        <p:spPr>
          <a:xfrm>
            <a:off x="9958420" y="3171460"/>
            <a:ext cx="23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  <a:latin typeface="+mn-ea"/>
              </a:rPr>
              <a:t>N</a:t>
            </a:r>
            <a:endParaRPr lang="ko-KR" altLang="en-US" sz="9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50" name="연결선: 꺾임 162">
            <a:extLst>
              <a:ext uri="{FF2B5EF4-FFF2-40B4-BE49-F238E27FC236}">
                <a16:creationId xmlns:a16="http://schemas.microsoft.com/office/drawing/2014/main" id="{67DEC8AD-DA31-489E-A5A6-6DACF44BDEEC}"/>
              </a:ext>
            </a:extLst>
          </p:cNvPr>
          <p:cNvCxnSpPr>
            <a:cxnSpLocks/>
            <a:stCxn id="144" idx="3"/>
            <a:endCxn id="127" idx="0"/>
          </p:cNvCxnSpPr>
          <p:nvPr/>
        </p:nvCxnSpPr>
        <p:spPr bwMode="auto">
          <a:xfrm flipH="1" flipV="1">
            <a:off x="7909820" y="2481311"/>
            <a:ext cx="2111138" cy="934333"/>
          </a:xfrm>
          <a:prstGeom prst="bentConnector4">
            <a:avLst>
              <a:gd name="adj1" fmla="val -10828"/>
              <a:gd name="adj2" fmla="val 124467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연결선: 꺾임 172">
            <a:extLst>
              <a:ext uri="{FF2B5EF4-FFF2-40B4-BE49-F238E27FC236}">
                <a16:creationId xmlns:a16="http://schemas.microsoft.com/office/drawing/2014/main" id="{51350603-7155-42AD-A698-ADAE76F77B2E}"/>
              </a:ext>
            </a:extLst>
          </p:cNvPr>
          <p:cNvCxnSpPr>
            <a:cxnSpLocks/>
            <a:stCxn id="141" idx="1"/>
            <a:endCxn id="112" idx="4"/>
          </p:cNvCxnSpPr>
          <p:nvPr/>
        </p:nvCxnSpPr>
        <p:spPr bwMode="auto">
          <a:xfrm rot="10800000" flipV="1">
            <a:off x="5553170" y="4453879"/>
            <a:ext cx="2759870" cy="46936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FCE644B-F7D2-4E9A-B9A0-AD4E7E432776}"/>
              </a:ext>
            </a:extLst>
          </p:cNvPr>
          <p:cNvSpPr/>
          <p:nvPr/>
        </p:nvSpPr>
        <p:spPr>
          <a:xfrm>
            <a:off x="7396116" y="5620649"/>
            <a:ext cx="1178191" cy="25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처리결과 문자발송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B25916A-68A4-4720-87DE-687D265B286A}"/>
              </a:ext>
            </a:extLst>
          </p:cNvPr>
          <p:cNvSpPr txBox="1"/>
          <p:nvPr/>
        </p:nvSpPr>
        <p:spPr>
          <a:xfrm>
            <a:off x="7023572" y="4478030"/>
            <a:ext cx="12920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처리상태 자동 업데이트</a:t>
            </a: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97894F1E-B847-4F45-AF01-EBDA177E27DC}"/>
              </a:ext>
            </a:extLst>
          </p:cNvPr>
          <p:cNvCxnSpPr>
            <a:cxnSpLocks/>
            <a:stCxn id="155" idx="2"/>
          </p:cNvCxnSpPr>
          <p:nvPr/>
        </p:nvCxnSpPr>
        <p:spPr>
          <a:xfrm>
            <a:off x="7985212" y="5874649"/>
            <a:ext cx="0" cy="69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50903677-BA8F-4893-AE40-F0065C5675FB}"/>
              </a:ext>
            </a:extLst>
          </p:cNvPr>
          <p:cNvSpPr txBox="1"/>
          <p:nvPr/>
        </p:nvSpPr>
        <p:spPr>
          <a:xfrm>
            <a:off x="7953099" y="5897512"/>
            <a:ext cx="2333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문자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발송 서버 처리</a:t>
            </a: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4F97F243-AE92-40F8-A2D5-6AE5CE64F271}"/>
              </a:ext>
            </a:extLst>
          </p:cNvPr>
          <p:cNvGrpSpPr/>
          <p:nvPr/>
        </p:nvGrpSpPr>
        <p:grpSpPr>
          <a:xfrm>
            <a:off x="6783773" y="6483645"/>
            <a:ext cx="1343730" cy="566020"/>
            <a:chOff x="2148324" y="2311364"/>
            <a:chExt cx="2452605" cy="613408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0AD07439-7789-4A59-A785-4834CB6401F8}"/>
                </a:ext>
              </a:extLst>
            </p:cNvPr>
            <p:cNvSpPr/>
            <p:nvPr/>
          </p:nvSpPr>
          <p:spPr>
            <a:xfrm>
              <a:off x="4120704" y="2466779"/>
              <a:ext cx="480225" cy="4579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F473F48F-531F-4604-8080-08D54F7AA5F9}"/>
                </a:ext>
              </a:extLst>
            </p:cNvPr>
            <p:cNvSpPr txBox="1"/>
            <p:nvPr/>
          </p:nvSpPr>
          <p:spPr>
            <a:xfrm>
              <a:off x="2148324" y="2311364"/>
              <a:ext cx="1969674" cy="233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처리결과 문자 수신</a:t>
              </a:r>
            </a:p>
          </p:txBody>
        </p:sp>
      </p:grp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1903B855-BDE1-47E2-8EA2-FB065CFAF900}"/>
              </a:ext>
            </a:extLst>
          </p:cNvPr>
          <p:cNvSpPr/>
          <p:nvPr/>
        </p:nvSpPr>
        <p:spPr>
          <a:xfrm>
            <a:off x="1578281" y="5306395"/>
            <a:ext cx="1130031" cy="538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사건처리내용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문자메시지 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작성 및 문자메시지 전송 설정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559049C7-E927-4887-949A-229E38180D8E}"/>
              </a:ext>
            </a:extLst>
          </p:cNvPr>
          <p:cNvCxnSpPr>
            <a:cxnSpLocks/>
            <a:stCxn id="93" idx="2"/>
            <a:endCxn id="166" idx="0"/>
          </p:cNvCxnSpPr>
          <p:nvPr/>
        </p:nvCxnSpPr>
        <p:spPr>
          <a:xfrm flipH="1">
            <a:off x="2143297" y="5086389"/>
            <a:ext cx="1" cy="220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CBFA2459-93B3-495D-9CCE-2E03A96E399C}"/>
              </a:ext>
            </a:extLst>
          </p:cNvPr>
          <p:cNvSpPr txBox="1"/>
          <p:nvPr/>
        </p:nvSpPr>
        <p:spPr>
          <a:xfrm>
            <a:off x="1454010" y="5855967"/>
            <a:ext cx="19509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문자메시지 전송 예약 또는 즉시 전송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83F36AA3-AF90-45F6-8032-BA9293E79F47}"/>
              </a:ext>
            </a:extLst>
          </p:cNvPr>
          <p:cNvSpPr/>
          <p:nvPr/>
        </p:nvSpPr>
        <p:spPr>
          <a:xfrm>
            <a:off x="1186637" y="3072150"/>
            <a:ext cx="2392528" cy="67342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5E368AFD-9B42-4CA0-8BEA-12CC90FD6768}"/>
              </a:ext>
            </a:extLst>
          </p:cNvPr>
          <p:cNvSpPr/>
          <p:nvPr/>
        </p:nvSpPr>
        <p:spPr>
          <a:xfrm>
            <a:off x="5244678" y="3533176"/>
            <a:ext cx="849009" cy="5134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사건 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처리완료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심의의뢰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심의중 처리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71" name="연결선: 꺾임 79">
            <a:extLst>
              <a:ext uri="{FF2B5EF4-FFF2-40B4-BE49-F238E27FC236}">
                <a16:creationId xmlns:a16="http://schemas.microsoft.com/office/drawing/2014/main" id="{2BCF041E-C476-4F76-9224-34F7DF14B580}"/>
              </a:ext>
            </a:extLst>
          </p:cNvPr>
          <p:cNvCxnSpPr>
            <a:cxnSpLocks/>
            <a:stCxn id="170" idx="2"/>
            <a:endCxn id="112" idx="0"/>
          </p:cNvCxnSpPr>
          <p:nvPr/>
        </p:nvCxnSpPr>
        <p:spPr bwMode="auto">
          <a:xfrm rot="5400000">
            <a:off x="5062804" y="4204920"/>
            <a:ext cx="764720" cy="44803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stCxn id="123" idx="2"/>
            <a:endCxn id="170" idx="0"/>
          </p:cNvCxnSpPr>
          <p:nvPr/>
        </p:nvCxnSpPr>
        <p:spPr>
          <a:xfrm>
            <a:off x="5666196" y="2789957"/>
            <a:ext cx="2987" cy="743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연결선: 꺾임 115">
            <a:extLst>
              <a:ext uri="{FF2B5EF4-FFF2-40B4-BE49-F238E27FC236}">
                <a16:creationId xmlns:a16="http://schemas.microsoft.com/office/drawing/2014/main" id="{9FB0013F-88D5-41B3-843E-1E162B851D73}"/>
              </a:ext>
            </a:extLst>
          </p:cNvPr>
          <p:cNvCxnSpPr>
            <a:cxnSpLocks/>
            <a:stCxn id="134" idx="3"/>
            <a:endCxn id="177" idx="2"/>
          </p:cNvCxnSpPr>
          <p:nvPr/>
        </p:nvCxnSpPr>
        <p:spPr bwMode="auto">
          <a:xfrm flipV="1">
            <a:off x="3574516" y="2951675"/>
            <a:ext cx="356333" cy="1317351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stCxn id="177" idx="3"/>
            <a:endCxn id="123" idx="1"/>
          </p:cNvCxnSpPr>
          <p:nvPr/>
        </p:nvCxnSpPr>
        <p:spPr>
          <a:xfrm flipV="1">
            <a:off x="4693169" y="2662957"/>
            <a:ext cx="579897" cy="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8C98296D-ABD2-4A0D-89F2-36208A0EB92E}"/>
              </a:ext>
            </a:extLst>
          </p:cNvPr>
          <p:cNvSpPr txBox="1"/>
          <p:nvPr/>
        </p:nvSpPr>
        <p:spPr>
          <a:xfrm>
            <a:off x="4654929" y="2436030"/>
            <a:ext cx="23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  <a:latin typeface="+mn-ea"/>
              </a:rPr>
              <a:t>Y</a:t>
            </a:r>
            <a:endParaRPr lang="ko-KR" altLang="en-US" sz="9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77" name="다이아몬드 176">
            <a:extLst>
              <a:ext uri="{FF2B5EF4-FFF2-40B4-BE49-F238E27FC236}">
                <a16:creationId xmlns:a16="http://schemas.microsoft.com/office/drawing/2014/main" id="{8C2EA41C-D6D1-482D-9703-E2C2E0D213E6}"/>
              </a:ext>
            </a:extLst>
          </p:cNvPr>
          <p:cNvSpPr/>
          <p:nvPr/>
        </p:nvSpPr>
        <p:spPr bwMode="auto">
          <a:xfrm>
            <a:off x="3168528" y="2376141"/>
            <a:ext cx="1524641" cy="575534"/>
          </a:xfrm>
          <a:prstGeom prst="diamond">
            <a:avLst/>
          </a:prstGeom>
          <a:solidFill>
            <a:srgbClr val="FFFF00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중복검사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방심위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) </a:t>
            </a:r>
            <a:r>
              <a:rPr kumimoji="1" lang="ko-KR" altLang="en-US" sz="800" b="1" dirty="0">
                <a:solidFill>
                  <a:srgbClr val="FF0000"/>
                </a:solidFill>
                <a:latin typeface="+mn-ea"/>
              </a:rPr>
              <a:t>필수</a:t>
            </a:r>
            <a:endParaRPr kumimoji="1" lang="en-US" altLang="ko-KR" sz="8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79" name="연결선: 꺾임 115">
            <a:extLst>
              <a:ext uri="{FF2B5EF4-FFF2-40B4-BE49-F238E27FC236}">
                <a16:creationId xmlns:a16="http://schemas.microsoft.com/office/drawing/2014/main" id="{9FB0013F-88D5-41B3-843E-1E162B851D73}"/>
              </a:ext>
            </a:extLst>
          </p:cNvPr>
          <p:cNvCxnSpPr>
            <a:cxnSpLocks/>
            <a:stCxn id="177" idx="0"/>
            <a:endCxn id="177" idx="1"/>
          </p:cNvCxnSpPr>
          <p:nvPr/>
        </p:nvCxnSpPr>
        <p:spPr bwMode="auto">
          <a:xfrm rot="16200000" flipH="1" flipV="1">
            <a:off x="3405805" y="2138863"/>
            <a:ext cx="287767" cy="762321"/>
          </a:xfrm>
          <a:prstGeom prst="bentConnector4">
            <a:avLst>
              <a:gd name="adj1" fmla="val -79439"/>
              <a:gd name="adj2" fmla="val 129987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8C98296D-ABD2-4A0D-89F2-36208A0EB92E}"/>
              </a:ext>
            </a:extLst>
          </p:cNvPr>
          <p:cNvSpPr txBox="1"/>
          <p:nvPr/>
        </p:nvSpPr>
        <p:spPr>
          <a:xfrm>
            <a:off x="3984369" y="2167806"/>
            <a:ext cx="23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  <a:latin typeface="+mn-ea"/>
              </a:rPr>
              <a:t>N</a:t>
            </a:r>
            <a:endParaRPr lang="ko-KR" altLang="en-US" sz="900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433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2335E20-70E6-4A32-B955-1DD0ACD3DC01}"/>
              </a:ext>
            </a:extLst>
          </p:cNvPr>
          <p:cNvSpPr/>
          <p:nvPr/>
        </p:nvSpPr>
        <p:spPr>
          <a:xfrm>
            <a:off x="4899216" y="4202038"/>
            <a:ext cx="2203969" cy="26018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804" y="1103690"/>
            <a:ext cx="849009" cy="6063727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감시원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7D9872D-256B-43C2-855F-5A69146A7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3951AF92-DC34-436F-8498-1259CE5C7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PD-SVLS-0201</a:t>
            </a:r>
            <a:endParaRPr lang="ko-KR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3" name="텍스트 개체 틀 42">
            <a:extLst>
              <a:ext uri="{FF2B5EF4-FFF2-40B4-BE49-F238E27FC236}">
                <a16:creationId xmlns:a16="http://schemas.microsoft.com/office/drawing/2014/main" id="{D52AA79A-4320-4886-8352-2B41FF3B4A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신고사건 처리결과보고</a:t>
            </a:r>
          </a:p>
        </p:txBody>
      </p:sp>
      <p:sp>
        <p:nvSpPr>
          <p:cNvPr id="48" name="텍스트 개체 틀 47">
            <a:extLst>
              <a:ext uri="{FF2B5EF4-FFF2-40B4-BE49-F238E27FC236}">
                <a16:creationId xmlns:a16="http://schemas.microsoft.com/office/drawing/2014/main" id="{A31743F8-E7F9-40DD-9611-DD27AF3446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2041" y="849691"/>
            <a:ext cx="3537668" cy="25400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감시업무시스템 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화면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6" name="순서도: 수행의 시작/종료 25">
            <a:extLst>
              <a:ext uri="{FF2B5EF4-FFF2-40B4-BE49-F238E27FC236}">
                <a16:creationId xmlns:a16="http://schemas.microsoft.com/office/drawing/2014/main" id="{1CE55994-7500-46B7-8BFF-5235C2BB934C}"/>
              </a:ext>
            </a:extLst>
          </p:cNvPr>
          <p:cNvSpPr/>
          <p:nvPr/>
        </p:nvSpPr>
        <p:spPr>
          <a:xfrm>
            <a:off x="1186637" y="1257421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감시업무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시스템 접속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5DA63BF-2A5B-4E62-A445-609B8C8FA41D}"/>
              </a:ext>
            </a:extLst>
          </p:cNvPr>
          <p:cNvSpPr/>
          <p:nvPr/>
        </p:nvSpPr>
        <p:spPr>
          <a:xfrm>
            <a:off x="1935603" y="1718665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나의사건현황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메뉴 이동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CF78A359-B936-4EF3-90B4-18E90B73FCAF}"/>
              </a:ext>
            </a:extLst>
          </p:cNvPr>
          <p:cNvCxnSpPr>
            <a:cxnSpLocks/>
            <a:stCxn id="26" idx="2"/>
            <a:endCxn id="28" idx="1"/>
          </p:cNvCxnSpPr>
          <p:nvPr/>
        </p:nvCxnSpPr>
        <p:spPr>
          <a:xfrm rot="16200000" flipH="1">
            <a:off x="1629450" y="1582115"/>
            <a:ext cx="302604" cy="3097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DDB8163-8C85-4A11-AF19-2446347B8528}"/>
              </a:ext>
            </a:extLst>
          </p:cNvPr>
          <p:cNvSpPr/>
          <p:nvPr/>
        </p:nvSpPr>
        <p:spPr>
          <a:xfrm>
            <a:off x="1935602" y="2308287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사이트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사건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메뉴 이동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D626A42-BC82-411D-AA29-E8D946F36F3A}"/>
              </a:ext>
            </a:extLst>
          </p:cNvPr>
          <p:cNvCxnSpPr>
            <a:cxnSpLocks/>
            <a:stCxn id="28" idx="2"/>
            <a:endCxn id="53" idx="0"/>
          </p:cNvCxnSpPr>
          <p:nvPr/>
        </p:nvCxnSpPr>
        <p:spPr>
          <a:xfrm flipH="1">
            <a:off x="2360107" y="2057871"/>
            <a:ext cx="1" cy="25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BDC6F22-A738-471C-BBFA-A655F4CB0228}"/>
              </a:ext>
            </a:extLst>
          </p:cNvPr>
          <p:cNvCxnSpPr>
            <a:cxnSpLocks/>
            <a:stCxn id="75" idx="2"/>
            <a:endCxn id="79" idx="0"/>
          </p:cNvCxnSpPr>
          <p:nvPr/>
        </p:nvCxnSpPr>
        <p:spPr>
          <a:xfrm>
            <a:off x="2367147" y="3224305"/>
            <a:ext cx="0" cy="24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EA3B614-C77B-49F5-B45B-5D91A617F37B}"/>
              </a:ext>
            </a:extLst>
          </p:cNvPr>
          <p:cNvSpPr/>
          <p:nvPr/>
        </p:nvSpPr>
        <p:spPr>
          <a:xfrm>
            <a:off x="1942642" y="2885099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처리완료 탭 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선택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9C213A3-7DE8-4528-A7E4-A83CC0653756}"/>
              </a:ext>
            </a:extLst>
          </p:cNvPr>
          <p:cNvCxnSpPr>
            <a:cxnSpLocks/>
          </p:cNvCxnSpPr>
          <p:nvPr/>
        </p:nvCxnSpPr>
        <p:spPr>
          <a:xfrm>
            <a:off x="4599709" y="762098"/>
            <a:ext cx="0" cy="63177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7" name="텍스트 개체 틀 47">
            <a:extLst>
              <a:ext uri="{FF2B5EF4-FFF2-40B4-BE49-F238E27FC236}">
                <a16:creationId xmlns:a16="http://schemas.microsoft.com/office/drawing/2014/main" id="{7415F1EA-8BD3-43EF-AD24-31BE9FA38457}"/>
              </a:ext>
            </a:extLst>
          </p:cNvPr>
          <p:cNvSpPr txBox="1">
            <a:spLocks/>
          </p:cNvSpPr>
          <p:nvPr/>
        </p:nvSpPr>
        <p:spPr>
          <a:xfrm>
            <a:off x="4599709" y="849691"/>
            <a:ext cx="5887029" cy="25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008126" rtl="0" eaLnBrk="1" latinLnBrk="1" hangingPunct="1">
              <a:lnSpc>
                <a:spcPct val="90000"/>
              </a:lnSpc>
              <a:spcBef>
                <a:spcPts val="1103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04063" indent="0" algn="ctr" defTabSz="1008126" rtl="0" eaLnBrk="1" latinLnBrk="1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008126" indent="0" algn="ctr" defTabSz="1008126" rtl="0" eaLnBrk="1" latinLnBrk="1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512189" indent="0" algn="ctr" defTabSz="1008126" rtl="0" eaLnBrk="1" latinLnBrk="1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16252" indent="0" algn="ctr" defTabSz="1008126" rtl="0" eaLnBrk="1" latinLnBrk="1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772347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410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80473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4536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+mn-ea"/>
                <a:ea typeface="+mn-ea"/>
              </a:rPr>
              <a:t>시스템처리 영역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A5A5DC0-E6D1-43DB-9F8E-49F3A035365A}"/>
              </a:ext>
            </a:extLst>
          </p:cNvPr>
          <p:cNvSpPr/>
          <p:nvPr/>
        </p:nvSpPr>
        <p:spPr>
          <a:xfrm>
            <a:off x="1942642" y="3472364"/>
            <a:ext cx="849009" cy="44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처리결과보고 대상 선택 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체크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F2883C0-F509-4890-AEC5-7DC34B879F85}"/>
              </a:ext>
            </a:extLst>
          </p:cNvPr>
          <p:cNvCxnSpPr>
            <a:cxnSpLocks/>
            <a:stCxn id="53" idx="2"/>
            <a:endCxn id="75" idx="0"/>
          </p:cNvCxnSpPr>
          <p:nvPr/>
        </p:nvCxnSpPr>
        <p:spPr>
          <a:xfrm>
            <a:off x="2360107" y="2647493"/>
            <a:ext cx="7040" cy="237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9A40209-8F61-4AEB-99F2-27914E306108}"/>
              </a:ext>
            </a:extLst>
          </p:cNvPr>
          <p:cNvCxnSpPr>
            <a:cxnSpLocks/>
            <a:stCxn id="79" idx="2"/>
            <a:endCxn id="90" idx="0"/>
          </p:cNvCxnSpPr>
          <p:nvPr/>
        </p:nvCxnSpPr>
        <p:spPr>
          <a:xfrm>
            <a:off x="2367147" y="3916217"/>
            <a:ext cx="0" cy="285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9107B08-381F-47BD-8B88-4128469EB505}"/>
              </a:ext>
            </a:extLst>
          </p:cNvPr>
          <p:cNvSpPr/>
          <p:nvPr/>
        </p:nvSpPr>
        <p:spPr>
          <a:xfrm>
            <a:off x="1942642" y="4202038"/>
            <a:ext cx="849009" cy="44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결재문서 작성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팝업 실행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29CC0E6-CB85-4209-90EC-8126AC99DDD5}"/>
              </a:ext>
            </a:extLst>
          </p:cNvPr>
          <p:cNvSpPr/>
          <p:nvPr/>
        </p:nvSpPr>
        <p:spPr>
          <a:xfrm>
            <a:off x="1954073" y="5737966"/>
            <a:ext cx="849009" cy="44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결재요청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버튼 클릭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순서도: 문서 20">
            <a:extLst>
              <a:ext uri="{FF2B5EF4-FFF2-40B4-BE49-F238E27FC236}">
                <a16:creationId xmlns:a16="http://schemas.microsoft.com/office/drawing/2014/main" id="{F5A6E49B-ACF5-4517-95AC-572FDAC24799}"/>
              </a:ext>
            </a:extLst>
          </p:cNvPr>
          <p:cNvSpPr/>
          <p:nvPr/>
        </p:nvSpPr>
        <p:spPr>
          <a:xfrm>
            <a:off x="1944838" y="5005713"/>
            <a:ext cx="849008" cy="443853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결재문서 작성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2D472F6-4AD3-48ED-8E4F-C9616B7C6ED0}"/>
              </a:ext>
            </a:extLst>
          </p:cNvPr>
          <p:cNvCxnSpPr>
            <a:cxnSpLocks/>
            <a:stCxn id="90" idx="2"/>
            <a:endCxn id="21" idx="0"/>
          </p:cNvCxnSpPr>
          <p:nvPr/>
        </p:nvCxnSpPr>
        <p:spPr>
          <a:xfrm>
            <a:off x="2367147" y="4645891"/>
            <a:ext cx="2195" cy="35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937B0FA-02E0-48C9-9804-0D92CB21E54B}"/>
              </a:ext>
            </a:extLst>
          </p:cNvPr>
          <p:cNvCxnSpPr>
            <a:cxnSpLocks/>
            <a:stCxn id="21" idx="2"/>
            <a:endCxn id="93" idx="0"/>
          </p:cNvCxnSpPr>
          <p:nvPr/>
        </p:nvCxnSpPr>
        <p:spPr>
          <a:xfrm>
            <a:off x="2369342" y="5420222"/>
            <a:ext cx="9236" cy="31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원통 105">
            <a:extLst>
              <a:ext uri="{FF2B5EF4-FFF2-40B4-BE49-F238E27FC236}">
                <a16:creationId xmlns:a16="http://schemas.microsoft.com/office/drawing/2014/main" id="{04DC8F3B-2FB5-453A-BF43-A95DDE859C23}"/>
              </a:ext>
            </a:extLst>
          </p:cNvPr>
          <p:cNvSpPr/>
          <p:nvPr/>
        </p:nvSpPr>
        <p:spPr bwMode="auto">
          <a:xfrm>
            <a:off x="5594048" y="4549062"/>
            <a:ext cx="664050" cy="447800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결재문서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03" name="원통 105">
            <a:extLst>
              <a:ext uri="{FF2B5EF4-FFF2-40B4-BE49-F238E27FC236}">
                <a16:creationId xmlns:a16="http://schemas.microsoft.com/office/drawing/2014/main" id="{6E2A8F0D-81FD-491E-9CC3-FB1ADF9D3C51}"/>
              </a:ext>
            </a:extLst>
          </p:cNvPr>
          <p:cNvSpPr/>
          <p:nvPr/>
        </p:nvSpPr>
        <p:spPr bwMode="auto">
          <a:xfrm>
            <a:off x="6335217" y="5748947"/>
            <a:ext cx="664050" cy="447800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신고사건처리결과 결재내역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9B0616B-5A6F-4689-85D0-EFD79843A104}"/>
              </a:ext>
            </a:extLst>
          </p:cNvPr>
          <p:cNvGrpSpPr/>
          <p:nvPr/>
        </p:nvGrpSpPr>
        <p:grpSpPr>
          <a:xfrm>
            <a:off x="4986770" y="5415554"/>
            <a:ext cx="847043" cy="1115854"/>
            <a:chOff x="5753388" y="5180039"/>
            <a:chExt cx="847043" cy="1115854"/>
          </a:xfrm>
        </p:grpSpPr>
        <p:sp>
          <p:nvSpPr>
            <p:cNvPr id="104" name="원통 105">
              <a:extLst>
                <a:ext uri="{FF2B5EF4-FFF2-40B4-BE49-F238E27FC236}">
                  <a16:creationId xmlns:a16="http://schemas.microsoft.com/office/drawing/2014/main" id="{1EC5711D-9CC9-41F7-B02B-83B04291F5A6}"/>
                </a:ext>
              </a:extLst>
            </p:cNvPr>
            <p:cNvSpPr/>
            <p:nvPr/>
          </p:nvSpPr>
          <p:spPr bwMode="auto">
            <a:xfrm>
              <a:off x="5837611" y="5225666"/>
              <a:ext cx="664050" cy="447800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72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신고사이트</a:t>
              </a:r>
              <a:endParaRPr kumimoji="1" lang="en-US" altLang="ko-KR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dirty="0">
                  <a:solidFill>
                    <a:srgbClr val="000000"/>
                  </a:solidFill>
                  <a:latin typeface="+mn-ea"/>
                </a:rPr>
                <a:t>마스터</a:t>
              </a:r>
              <a:endParaRPr kumimoji="1" lang="en-US" altLang="ko-KR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106" name="원통 105">
              <a:extLst>
                <a:ext uri="{FF2B5EF4-FFF2-40B4-BE49-F238E27FC236}">
                  <a16:creationId xmlns:a16="http://schemas.microsoft.com/office/drawing/2014/main" id="{88ADDCD1-91C0-4471-9AC3-EBA414818788}"/>
                </a:ext>
              </a:extLst>
            </p:cNvPr>
            <p:cNvSpPr/>
            <p:nvPr/>
          </p:nvSpPr>
          <p:spPr bwMode="auto">
            <a:xfrm>
              <a:off x="5844885" y="5737966"/>
              <a:ext cx="664050" cy="447800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72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신고처리정보</a:t>
              </a:r>
              <a:endParaRPr kumimoji="1" lang="en-US" altLang="ko-KR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33" name="양쪽 대괄호 32">
              <a:extLst>
                <a:ext uri="{FF2B5EF4-FFF2-40B4-BE49-F238E27FC236}">
                  <a16:creationId xmlns:a16="http://schemas.microsoft.com/office/drawing/2014/main" id="{F5C3989A-761F-47AD-8CC0-93DE051EB548}"/>
                </a:ext>
              </a:extLst>
            </p:cNvPr>
            <p:cNvSpPr/>
            <p:nvPr/>
          </p:nvSpPr>
          <p:spPr>
            <a:xfrm>
              <a:off x="5753388" y="5180039"/>
              <a:ext cx="847043" cy="1115854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3961CD7-86B4-4749-88B2-E10010BA44D2}"/>
              </a:ext>
            </a:extLst>
          </p:cNvPr>
          <p:cNvCxnSpPr>
            <a:cxnSpLocks/>
            <a:stCxn id="33" idx="3"/>
            <a:endCxn id="103" idx="2"/>
          </p:cNvCxnSpPr>
          <p:nvPr/>
        </p:nvCxnSpPr>
        <p:spPr>
          <a:xfrm flipV="1">
            <a:off x="5833813" y="5972847"/>
            <a:ext cx="501404" cy="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원통 105">
            <a:extLst>
              <a:ext uri="{FF2B5EF4-FFF2-40B4-BE49-F238E27FC236}">
                <a16:creationId xmlns:a16="http://schemas.microsoft.com/office/drawing/2014/main" id="{A4A3B806-B079-4931-AADF-4647B71C0605}"/>
              </a:ext>
            </a:extLst>
          </p:cNvPr>
          <p:cNvSpPr/>
          <p:nvPr/>
        </p:nvSpPr>
        <p:spPr bwMode="auto">
          <a:xfrm>
            <a:off x="5059562" y="4693962"/>
            <a:ext cx="664050" cy="447800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결재요청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B5CC88FA-855C-4848-8567-B3DDD10E58C1}"/>
              </a:ext>
            </a:extLst>
          </p:cNvPr>
          <p:cNvCxnSpPr>
            <a:cxnSpLocks/>
            <a:stCxn id="93" idx="3"/>
            <a:endCxn id="33" idx="1"/>
          </p:cNvCxnSpPr>
          <p:nvPr/>
        </p:nvCxnSpPr>
        <p:spPr>
          <a:xfrm>
            <a:off x="2803082" y="5959893"/>
            <a:ext cx="2183688" cy="1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3D9134AB-E4BB-4C25-BDAA-2FDB45F15D16}"/>
              </a:ext>
            </a:extLst>
          </p:cNvPr>
          <p:cNvGrpSpPr/>
          <p:nvPr/>
        </p:nvGrpSpPr>
        <p:grpSpPr>
          <a:xfrm>
            <a:off x="7103185" y="5069293"/>
            <a:ext cx="1882430" cy="649767"/>
            <a:chOff x="1192485" y="1806423"/>
            <a:chExt cx="1882430" cy="649767"/>
          </a:xfrm>
        </p:grpSpPr>
        <p:sp>
          <p:nvSpPr>
            <p:cNvPr id="118" name="순서도: 판단 117">
              <a:extLst>
                <a:ext uri="{FF2B5EF4-FFF2-40B4-BE49-F238E27FC236}">
                  <a16:creationId xmlns:a16="http://schemas.microsoft.com/office/drawing/2014/main" id="{0F18A895-FC84-4510-9391-7A5D54233C09}"/>
                </a:ext>
              </a:extLst>
            </p:cNvPr>
            <p:cNvSpPr/>
            <p:nvPr/>
          </p:nvSpPr>
          <p:spPr>
            <a:xfrm>
              <a:off x="2225906" y="2008514"/>
              <a:ext cx="849009" cy="447676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결재요청</a:t>
              </a: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성공</a:t>
              </a:r>
            </a:p>
          </p:txBody>
        </p: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7FCE2FCB-132B-4866-9F00-6013DF04863C}"/>
                </a:ext>
              </a:extLst>
            </p:cNvPr>
            <p:cNvCxnSpPr>
              <a:cxnSpLocks/>
              <a:stCxn id="111" idx="3"/>
              <a:endCxn id="118" idx="1"/>
            </p:cNvCxnSpPr>
            <p:nvPr/>
          </p:nvCxnSpPr>
          <p:spPr>
            <a:xfrm flipV="1">
              <a:off x="1192485" y="2232352"/>
              <a:ext cx="1033421" cy="7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8699E02-A3B8-4ED5-B1B0-E88A3D37657F}"/>
                </a:ext>
              </a:extLst>
            </p:cNvPr>
            <p:cNvSpPr txBox="1"/>
            <p:nvPr/>
          </p:nvSpPr>
          <p:spPr>
            <a:xfrm>
              <a:off x="2678111" y="1806423"/>
              <a:ext cx="2395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rgbClr val="0070C0"/>
                  </a:solidFill>
                  <a:latin typeface="+mn-ea"/>
                </a:rPr>
                <a:t>Y</a:t>
              </a:r>
              <a:endParaRPr lang="ko-KR" altLang="en-US" sz="900" b="1" dirty="0">
                <a:solidFill>
                  <a:srgbClr val="0070C0"/>
                </a:solidFill>
                <a:latin typeface="+mn-ea"/>
              </a:endParaRPr>
            </a:p>
          </p:txBody>
        </p:sp>
      </p:grp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E502C0F9-89DD-4930-9CB5-ADE19606B052}"/>
              </a:ext>
            </a:extLst>
          </p:cNvPr>
          <p:cNvCxnSpPr>
            <a:cxnSpLocks/>
            <a:stCxn id="118" idx="0"/>
            <a:endCxn id="129" idx="3"/>
          </p:cNvCxnSpPr>
          <p:nvPr/>
        </p:nvCxnSpPr>
        <p:spPr bwMode="auto">
          <a:xfrm rot="16200000" flipV="1">
            <a:off x="5164322" y="1874595"/>
            <a:ext cx="2660534" cy="4133044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A80A7E27-92DD-477D-8B1B-963188964907}"/>
              </a:ext>
            </a:extLst>
          </p:cNvPr>
          <p:cNvSpPr/>
          <p:nvPr/>
        </p:nvSpPr>
        <p:spPr>
          <a:xfrm>
            <a:off x="3579058" y="2388923"/>
            <a:ext cx="849009" cy="44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결재요청 완료 메시지 창 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실행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4" name="순서도: 수행의 시작/종료 133">
            <a:extLst>
              <a:ext uri="{FF2B5EF4-FFF2-40B4-BE49-F238E27FC236}">
                <a16:creationId xmlns:a16="http://schemas.microsoft.com/office/drawing/2014/main" id="{471218CC-68B3-49A7-BE93-125C0E406709}"/>
              </a:ext>
            </a:extLst>
          </p:cNvPr>
          <p:cNvSpPr/>
          <p:nvPr/>
        </p:nvSpPr>
        <p:spPr>
          <a:xfrm>
            <a:off x="3564297" y="1687460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결재요청완료</a:t>
            </a: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E54B96B0-1BA9-4CE2-976A-E9A1E0B7B099}"/>
              </a:ext>
            </a:extLst>
          </p:cNvPr>
          <p:cNvCxnSpPr>
            <a:cxnSpLocks/>
            <a:stCxn id="129" idx="0"/>
            <a:endCxn id="134" idx="2"/>
          </p:cNvCxnSpPr>
          <p:nvPr/>
        </p:nvCxnSpPr>
        <p:spPr>
          <a:xfrm flipH="1" flipV="1">
            <a:off x="4003562" y="2015703"/>
            <a:ext cx="1" cy="373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CE1D22F-3555-4B6A-8E2F-1BC0F6EDB327}"/>
              </a:ext>
            </a:extLst>
          </p:cNvPr>
          <p:cNvSpPr txBox="1"/>
          <p:nvPr/>
        </p:nvSpPr>
        <p:spPr>
          <a:xfrm>
            <a:off x="9763125" y="8572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변경 없음</a:t>
            </a:r>
          </a:p>
        </p:txBody>
      </p:sp>
    </p:spTree>
    <p:extLst>
      <p:ext uri="{BB962C8B-B14F-4D97-AF65-F5344CB8AC3E}">
        <p14:creationId xmlns:p14="http://schemas.microsoft.com/office/powerpoint/2010/main" val="1499107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804" y="1103691"/>
            <a:ext cx="849009" cy="4992312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감시원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BB8F167A-C4F8-43A1-887A-BEC03EF137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313" y="6096003"/>
            <a:ext cx="847725" cy="1071369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신고인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7D9872D-256B-43C2-855F-5A69146A7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3951AF92-DC34-436F-8498-1259CE5C7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PD-SVLS-0210</a:t>
            </a:r>
            <a:endParaRPr lang="ko-KR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3" name="텍스트 개체 틀 42">
            <a:extLst>
              <a:ext uri="{FF2B5EF4-FFF2-40B4-BE49-F238E27FC236}">
                <a16:creationId xmlns:a16="http://schemas.microsoft.com/office/drawing/2014/main" id="{D52AA79A-4320-4886-8352-2B41FF3B4A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신고사건처리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현장 사건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8" name="텍스트 개체 틀 47">
            <a:extLst>
              <a:ext uri="{FF2B5EF4-FFF2-40B4-BE49-F238E27FC236}">
                <a16:creationId xmlns:a16="http://schemas.microsoft.com/office/drawing/2014/main" id="{A31743F8-E7F9-40DD-9611-DD27AF3446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2039" y="849691"/>
            <a:ext cx="9424699" cy="25400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감시업무시스템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F4A4B1-1EAE-43F0-9A47-0DE5DA190B1E}"/>
              </a:ext>
            </a:extLst>
          </p:cNvPr>
          <p:cNvSpPr/>
          <p:nvPr/>
        </p:nvSpPr>
        <p:spPr>
          <a:xfrm>
            <a:off x="2925598" y="3575547"/>
            <a:ext cx="849009" cy="323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감시활동 등록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순서도: 수행의 시작/종료 25">
            <a:extLst>
              <a:ext uri="{FF2B5EF4-FFF2-40B4-BE49-F238E27FC236}">
                <a16:creationId xmlns:a16="http://schemas.microsoft.com/office/drawing/2014/main" id="{1CE55994-7500-46B7-8BFF-5235C2BB934C}"/>
              </a:ext>
            </a:extLst>
          </p:cNvPr>
          <p:cNvSpPr/>
          <p:nvPr/>
        </p:nvSpPr>
        <p:spPr>
          <a:xfrm>
            <a:off x="1186637" y="1257421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감시업무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시스템 접속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5DA63BF-2A5B-4E62-A445-609B8C8FA41D}"/>
              </a:ext>
            </a:extLst>
          </p:cNvPr>
          <p:cNvSpPr/>
          <p:nvPr/>
        </p:nvSpPr>
        <p:spPr>
          <a:xfrm>
            <a:off x="1732404" y="1733179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나의사건현황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메뉴 이동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CF78A359-B936-4EF3-90B4-18E90B73FCAF}"/>
              </a:ext>
            </a:extLst>
          </p:cNvPr>
          <p:cNvCxnSpPr>
            <a:cxnSpLocks/>
            <a:stCxn id="26" idx="2"/>
            <a:endCxn id="28" idx="1"/>
          </p:cNvCxnSpPr>
          <p:nvPr/>
        </p:nvCxnSpPr>
        <p:spPr>
          <a:xfrm rot="16200000" flipH="1">
            <a:off x="1520594" y="1690972"/>
            <a:ext cx="317118" cy="1065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A4FF107-A9A5-4F36-9D8A-204ADB295FE4}"/>
              </a:ext>
            </a:extLst>
          </p:cNvPr>
          <p:cNvCxnSpPr>
            <a:cxnSpLocks/>
          </p:cNvCxnSpPr>
          <p:nvPr/>
        </p:nvCxnSpPr>
        <p:spPr>
          <a:xfrm>
            <a:off x="213804" y="6076346"/>
            <a:ext cx="102890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DDB8163-8C85-4A11-AF19-2446347B8528}"/>
              </a:ext>
            </a:extLst>
          </p:cNvPr>
          <p:cNvSpPr/>
          <p:nvPr/>
        </p:nvSpPr>
        <p:spPr>
          <a:xfrm>
            <a:off x="2938571" y="1739956"/>
            <a:ext cx="849009" cy="319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현장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사건 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메뉴이동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D626A42-BC82-411D-AA29-E8D946F36F3A}"/>
              </a:ext>
            </a:extLst>
          </p:cNvPr>
          <p:cNvCxnSpPr>
            <a:cxnSpLocks/>
            <a:stCxn id="28" idx="3"/>
            <a:endCxn id="53" idx="1"/>
          </p:cNvCxnSpPr>
          <p:nvPr/>
        </p:nvCxnSpPr>
        <p:spPr>
          <a:xfrm flipV="1">
            <a:off x="2581413" y="1899643"/>
            <a:ext cx="357158" cy="3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BDC6F22-A738-471C-BBFA-A655F4CB0228}"/>
              </a:ext>
            </a:extLst>
          </p:cNvPr>
          <p:cNvCxnSpPr>
            <a:cxnSpLocks/>
            <a:stCxn id="53" idx="2"/>
            <a:endCxn id="115" idx="0"/>
          </p:cNvCxnSpPr>
          <p:nvPr/>
        </p:nvCxnSpPr>
        <p:spPr>
          <a:xfrm flipH="1">
            <a:off x="3352172" y="2059330"/>
            <a:ext cx="10904" cy="26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0A757EF-C15D-479A-997D-0DEE9E866C11}"/>
              </a:ext>
            </a:extLst>
          </p:cNvPr>
          <p:cNvCxnSpPr>
            <a:cxnSpLocks/>
            <a:stCxn id="76" idx="3"/>
            <a:endCxn id="142" idx="1"/>
          </p:cNvCxnSpPr>
          <p:nvPr/>
        </p:nvCxnSpPr>
        <p:spPr>
          <a:xfrm>
            <a:off x="3772800" y="4549202"/>
            <a:ext cx="618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50903677-BA8F-4893-AE40-F0065C5675FB}"/>
              </a:ext>
            </a:extLst>
          </p:cNvPr>
          <p:cNvSpPr txBox="1"/>
          <p:nvPr/>
        </p:nvSpPr>
        <p:spPr>
          <a:xfrm>
            <a:off x="3759440" y="3518764"/>
            <a:ext cx="168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활동보고서 문서등록일자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활동보고서 문서번호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메모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12E7251B-CD82-46CB-BFCE-AAC53F6168B5}"/>
              </a:ext>
            </a:extLst>
          </p:cNvPr>
          <p:cNvGrpSpPr/>
          <p:nvPr/>
        </p:nvGrpSpPr>
        <p:grpSpPr>
          <a:xfrm>
            <a:off x="2680108" y="4248602"/>
            <a:ext cx="1092692" cy="601200"/>
            <a:chOff x="-136081" y="3285858"/>
            <a:chExt cx="1092692" cy="601200"/>
          </a:xfrm>
        </p:grpSpPr>
        <p:sp>
          <p:nvSpPr>
            <p:cNvPr id="76" name="순서도: 판단 75">
              <a:extLst>
                <a:ext uri="{FF2B5EF4-FFF2-40B4-BE49-F238E27FC236}">
                  <a16:creationId xmlns:a16="http://schemas.microsoft.com/office/drawing/2014/main" id="{17019F3D-0D10-4255-B494-00CB5E7F0EC0}"/>
                </a:ext>
              </a:extLst>
            </p:cNvPr>
            <p:cNvSpPr/>
            <p:nvPr/>
          </p:nvSpPr>
          <p:spPr>
            <a:xfrm>
              <a:off x="107011" y="3285858"/>
              <a:ext cx="849600" cy="601200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추가 </a:t>
              </a: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감시활동 필요여부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B930794-C7D0-496A-B38B-7CDB0D2FB8A0}"/>
                </a:ext>
              </a:extLst>
            </p:cNvPr>
            <p:cNvSpPr txBox="1"/>
            <p:nvPr/>
          </p:nvSpPr>
          <p:spPr>
            <a:xfrm>
              <a:off x="-136081" y="3346725"/>
              <a:ext cx="2395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rgbClr val="0070C0"/>
                  </a:solidFill>
                  <a:latin typeface="+mn-ea"/>
                </a:rPr>
                <a:t>Y</a:t>
              </a:r>
              <a:endParaRPr lang="ko-KR" altLang="en-US" sz="900" b="1" dirty="0">
                <a:solidFill>
                  <a:srgbClr val="0070C0"/>
                </a:solidFill>
                <a:latin typeface="+mn-ea"/>
              </a:endParaRPr>
            </a:p>
          </p:txBody>
        </p:sp>
      </p:grp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2C3A8DA4-6B84-4FD4-8957-C97949E32118}"/>
              </a:ext>
            </a:extLst>
          </p:cNvPr>
          <p:cNvCxnSpPr>
            <a:cxnSpLocks/>
            <a:stCxn id="76" idx="1"/>
            <a:endCxn id="102" idx="1"/>
          </p:cNvCxnSpPr>
          <p:nvPr/>
        </p:nvCxnSpPr>
        <p:spPr bwMode="auto">
          <a:xfrm rot="10800000" flipH="1">
            <a:off x="2923200" y="3137382"/>
            <a:ext cx="2398" cy="1411820"/>
          </a:xfrm>
          <a:prstGeom prst="bentConnector3">
            <a:avLst>
              <a:gd name="adj1" fmla="val -11518974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DEDD6BB-7BB1-496D-9C64-DEBDE251F0F0}"/>
              </a:ext>
            </a:extLst>
          </p:cNvPr>
          <p:cNvCxnSpPr>
            <a:cxnSpLocks/>
            <a:stCxn id="24" idx="2"/>
            <a:endCxn id="76" idx="0"/>
          </p:cNvCxnSpPr>
          <p:nvPr/>
        </p:nvCxnSpPr>
        <p:spPr>
          <a:xfrm flipH="1">
            <a:off x="3348000" y="3899397"/>
            <a:ext cx="2103" cy="34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44109B2-E0BE-48DE-ADCB-847459641DA2}"/>
              </a:ext>
            </a:extLst>
          </p:cNvPr>
          <p:cNvSpPr txBox="1"/>
          <p:nvPr/>
        </p:nvSpPr>
        <p:spPr>
          <a:xfrm>
            <a:off x="3724186" y="4323393"/>
            <a:ext cx="23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  <a:latin typeface="+mn-ea"/>
              </a:rPr>
              <a:t>N</a:t>
            </a:r>
            <a:endParaRPr lang="ko-KR" altLang="en-US" sz="9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3BB4CA74-2F5E-494A-BF8C-45E89EA3AF6C}"/>
              </a:ext>
            </a:extLst>
          </p:cNvPr>
          <p:cNvCxnSpPr>
            <a:cxnSpLocks/>
            <a:stCxn id="115" idx="2"/>
            <a:endCxn id="102" idx="0"/>
          </p:cNvCxnSpPr>
          <p:nvPr/>
        </p:nvCxnSpPr>
        <p:spPr>
          <a:xfrm>
            <a:off x="3352172" y="2680415"/>
            <a:ext cx="0" cy="27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FA7FF09-8B5E-4CD5-B4DC-852E58E28AB2}"/>
              </a:ext>
            </a:extLst>
          </p:cNvPr>
          <p:cNvSpPr/>
          <p:nvPr/>
        </p:nvSpPr>
        <p:spPr>
          <a:xfrm>
            <a:off x="2925598" y="2958973"/>
            <a:ext cx="853148" cy="3568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감시활동 시작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C7777EE-E293-4E26-A73A-325D6225B725}"/>
              </a:ext>
            </a:extLst>
          </p:cNvPr>
          <p:cNvSpPr/>
          <p:nvPr/>
        </p:nvSpPr>
        <p:spPr>
          <a:xfrm>
            <a:off x="2925598" y="2319937"/>
            <a:ext cx="853148" cy="360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신고내용 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진위파악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89D7B10C-1BBA-48DF-B7DE-6E847A078C86}"/>
              </a:ext>
            </a:extLst>
          </p:cNvPr>
          <p:cNvCxnSpPr>
            <a:cxnSpLocks/>
            <a:stCxn id="102" idx="2"/>
            <a:endCxn id="24" idx="0"/>
          </p:cNvCxnSpPr>
          <p:nvPr/>
        </p:nvCxnSpPr>
        <p:spPr>
          <a:xfrm flipH="1">
            <a:off x="3350103" y="3315790"/>
            <a:ext cx="2069" cy="259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73CA0469-FF44-4D55-B447-84BAF6C47220}"/>
              </a:ext>
            </a:extLst>
          </p:cNvPr>
          <p:cNvSpPr/>
          <p:nvPr/>
        </p:nvSpPr>
        <p:spPr>
          <a:xfrm>
            <a:off x="4390989" y="4370793"/>
            <a:ext cx="853148" cy="3568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사건 처리상태 변경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859EF594-013F-4B7D-A543-042E6654E301}"/>
              </a:ext>
            </a:extLst>
          </p:cNvPr>
          <p:cNvGrpSpPr/>
          <p:nvPr/>
        </p:nvGrpSpPr>
        <p:grpSpPr>
          <a:xfrm>
            <a:off x="5638328" y="4267652"/>
            <a:ext cx="1597213" cy="944357"/>
            <a:chOff x="1499759" y="2386624"/>
            <a:chExt cx="1597213" cy="944357"/>
          </a:xfrm>
        </p:grpSpPr>
        <p:sp>
          <p:nvSpPr>
            <p:cNvPr id="147" name="순서도: 판단 146">
              <a:extLst>
                <a:ext uri="{FF2B5EF4-FFF2-40B4-BE49-F238E27FC236}">
                  <a16:creationId xmlns:a16="http://schemas.microsoft.com/office/drawing/2014/main" id="{C4D1DA50-A6AA-4B30-9634-0BE8A7D75158}"/>
                </a:ext>
              </a:extLst>
            </p:cNvPr>
            <p:cNvSpPr/>
            <p:nvPr/>
          </p:nvSpPr>
          <p:spPr>
            <a:xfrm>
              <a:off x="1499759" y="2386624"/>
              <a:ext cx="897208" cy="556601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처리결과 수사의뢰</a:t>
              </a:r>
              <a:endParaRPr lang="en-US" altLang="ko-KR" sz="8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선택 여부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7A69BBF0-55A7-4144-BC74-22095976A8AA}"/>
                </a:ext>
              </a:extLst>
            </p:cNvPr>
            <p:cNvCxnSpPr>
              <a:cxnSpLocks/>
              <a:stCxn id="147" idx="2"/>
              <a:endCxn id="156" idx="0"/>
            </p:cNvCxnSpPr>
            <p:nvPr/>
          </p:nvCxnSpPr>
          <p:spPr>
            <a:xfrm>
              <a:off x="1948363" y="2943225"/>
              <a:ext cx="2980" cy="387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A5A62C7-7B4F-4464-98D1-E39BF467456F}"/>
                </a:ext>
              </a:extLst>
            </p:cNvPr>
            <p:cNvSpPr txBox="1"/>
            <p:nvPr/>
          </p:nvSpPr>
          <p:spPr>
            <a:xfrm>
              <a:off x="1933466" y="2948661"/>
              <a:ext cx="7895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0070C0"/>
                  </a:solidFill>
                  <a:latin typeface="+mn-ea"/>
                </a:rPr>
                <a:t>Y</a:t>
              </a:r>
              <a:endParaRPr lang="ko-KR" altLang="en-US" sz="900" b="1" dirty="0">
                <a:solidFill>
                  <a:srgbClr val="0070C0"/>
                </a:solidFill>
                <a:latin typeface="+mn-ea"/>
              </a:endParaRPr>
            </a:p>
          </p:txBody>
        </p:sp>
        <p:cxnSp>
          <p:nvCxnSpPr>
            <p:cNvPr id="150" name="직선 화살표 연결선 149">
              <a:extLst>
                <a:ext uri="{FF2B5EF4-FFF2-40B4-BE49-F238E27FC236}">
                  <a16:creationId xmlns:a16="http://schemas.microsoft.com/office/drawing/2014/main" id="{92DEB5A7-57DD-435E-B3D0-07F4AC333D8F}"/>
                </a:ext>
              </a:extLst>
            </p:cNvPr>
            <p:cNvCxnSpPr>
              <a:cxnSpLocks/>
              <a:stCxn id="147" idx="3"/>
              <a:endCxn id="160" idx="1"/>
            </p:cNvCxnSpPr>
            <p:nvPr/>
          </p:nvCxnSpPr>
          <p:spPr>
            <a:xfrm>
              <a:off x="2396967" y="2664925"/>
              <a:ext cx="700005" cy="3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8C8DED4-260F-456F-AD21-8AF1154AA556}"/>
                </a:ext>
              </a:extLst>
            </p:cNvPr>
            <p:cNvSpPr txBox="1"/>
            <p:nvPr/>
          </p:nvSpPr>
          <p:spPr>
            <a:xfrm>
              <a:off x="2350633" y="2432145"/>
              <a:ext cx="5236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0070C0"/>
                  </a:solidFill>
                  <a:latin typeface="+mn-ea"/>
                </a:rPr>
                <a:t>N</a:t>
              </a:r>
              <a:endParaRPr lang="ko-KR" altLang="en-US" sz="900" b="1" dirty="0">
                <a:solidFill>
                  <a:srgbClr val="0070C0"/>
                </a:solidFill>
                <a:latin typeface="+mn-ea"/>
              </a:endParaRPr>
            </a:p>
          </p:txBody>
        </p:sp>
      </p:grp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1E1E9762-6C40-4DFC-B9A4-6E2E3C3C23D5}"/>
              </a:ext>
            </a:extLst>
          </p:cNvPr>
          <p:cNvCxnSpPr>
            <a:cxnSpLocks/>
            <a:stCxn id="142" idx="3"/>
            <a:endCxn id="147" idx="1"/>
          </p:cNvCxnSpPr>
          <p:nvPr/>
        </p:nvCxnSpPr>
        <p:spPr>
          <a:xfrm flipV="1">
            <a:off x="5244137" y="4545953"/>
            <a:ext cx="394191" cy="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92821CCF-D192-41DD-8957-3B853EB26FD5}"/>
              </a:ext>
            </a:extLst>
          </p:cNvPr>
          <p:cNvGrpSpPr/>
          <p:nvPr/>
        </p:nvGrpSpPr>
        <p:grpSpPr>
          <a:xfrm>
            <a:off x="5485464" y="5212009"/>
            <a:ext cx="1681792" cy="1333575"/>
            <a:chOff x="5891863" y="5283220"/>
            <a:chExt cx="1681792" cy="1333575"/>
          </a:xfrm>
        </p:grpSpPr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5968E82C-9B95-4336-832C-8B8F9F75637F}"/>
                </a:ext>
              </a:extLst>
            </p:cNvPr>
            <p:cNvSpPr/>
            <p:nvPr/>
          </p:nvSpPr>
          <p:spPr>
            <a:xfrm>
              <a:off x="6069737" y="5283220"/>
              <a:ext cx="853148" cy="3568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수사의뢰 내용 입력</a:t>
              </a:r>
              <a:endParaRPr lang="en-US" altLang="ko-KR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16F60C2-6CDA-4C02-B83B-A6843D791CC4}"/>
                </a:ext>
              </a:extLst>
            </p:cNvPr>
            <p:cNvSpPr txBox="1"/>
            <p:nvPr/>
          </p:nvSpPr>
          <p:spPr>
            <a:xfrm>
              <a:off x="5891863" y="5662688"/>
              <a:ext cx="16817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+mn-ea"/>
                </a:rPr>
                <a:t>처리결과</a:t>
              </a:r>
              <a:br>
                <a:rPr lang="en-US" altLang="ko-KR" sz="800" dirty="0">
                  <a:latin typeface="+mn-ea"/>
                </a:rPr>
              </a:br>
              <a:r>
                <a:rPr lang="en-US" altLang="ko-KR" sz="800" dirty="0">
                  <a:latin typeface="+mn-ea"/>
                </a:rPr>
                <a:t>- </a:t>
              </a:r>
              <a:r>
                <a:rPr lang="ko-KR" altLang="en-US" sz="800" dirty="0">
                  <a:latin typeface="+mn-ea"/>
                </a:rPr>
                <a:t>수사의뢰일자</a:t>
              </a:r>
              <a:endParaRPr lang="en-US" altLang="ko-KR" sz="800" dirty="0">
                <a:latin typeface="+mn-ea"/>
              </a:endParaRPr>
            </a:p>
            <a:p>
              <a:r>
                <a:rPr lang="en-US" altLang="ko-KR" sz="800" dirty="0">
                  <a:latin typeface="+mn-ea"/>
                </a:rPr>
                <a:t>- </a:t>
              </a:r>
              <a:r>
                <a:rPr lang="ko-KR" altLang="en-US" sz="800" dirty="0">
                  <a:latin typeface="+mn-ea"/>
                </a:rPr>
                <a:t>수사의뢰 문서번호</a:t>
              </a:r>
              <a:br>
                <a:rPr lang="en-US" altLang="ko-KR" sz="800" dirty="0">
                  <a:latin typeface="+mn-ea"/>
                </a:rPr>
              </a:br>
              <a:br>
                <a:rPr lang="en-US" altLang="ko-KR" sz="800" dirty="0">
                  <a:latin typeface="+mn-ea"/>
                </a:rPr>
              </a:br>
              <a:r>
                <a:rPr lang="ko-KR" altLang="en-US" sz="800" dirty="0">
                  <a:latin typeface="+mn-ea"/>
                </a:rPr>
                <a:t>회신 이후</a:t>
              </a:r>
              <a:br>
                <a:rPr lang="en-US" altLang="ko-KR" sz="800" dirty="0">
                  <a:latin typeface="+mn-ea"/>
                </a:rPr>
              </a:br>
              <a:r>
                <a:rPr lang="en-US" altLang="ko-KR" sz="800" dirty="0">
                  <a:latin typeface="+mn-ea"/>
                </a:rPr>
                <a:t>- </a:t>
              </a:r>
              <a:r>
                <a:rPr lang="ko-KR" altLang="en-US" sz="800" dirty="0">
                  <a:latin typeface="+mn-ea"/>
                </a:rPr>
                <a:t>수사의뢰회신일자</a:t>
              </a:r>
              <a:br>
                <a:rPr lang="en-US" altLang="ko-KR" sz="800" dirty="0">
                  <a:latin typeface="+mn-ea"/>
                </a:rPr>
              </a:br>
              <a:r>
                <a:rPr lang="en-US" altLang="ko-KR" sz="800" dirty="0">
                  <a:latin typeface="+mn-ea"/>
                </a:rPr>
                <a:t>- </a:t>
              </a:r>
              <a:r>
                <a:rPr lang="ko-KR" altLang="en-US" sz="800" dirty="0">
                  <a:latin typeface="+mn-ea"/>
                </a:rPr>
                <a:t>수사의뢰회신문서번호</a:t>
              </a:r>
              <a:endParaRPr lang="en-US" altLang="ko-KR" sz="800" dirty="0">
                <a:latin typeface="+mn-ea"/>
              </a:endParaRPr>
            </a:p>
          </p:txBody>
        </p:sp>
      </p:grp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D8B5253-FFB6-4BCA-81CF-E3B5329DD225}"/>
              </a:ext>
            </a:extLst>
          </p:cNvPr>
          <p:cNvSpPr/>
          <p:nvPr/>
        </p:nvSpPr>
        <p:spPr>
          <a:xfrm>
            <a:off x="7235541" y="4280223"/>
            <a:ext cx="1130031" cy="538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사건처리내용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문자메시지 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작성 및 문자메시지 전송 설정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BBAE2C3-467E-42D6-BD3E-020777BC943B}"/>
              </a:ext>
            </a:extLst>
          </p:cNvPr>
          <p:cNvSpPr txBox="1"/>
          <p:nvPr/>
        </p:nvSpPr>
        <p:spPr>
          <a:xfrm>
            <a:off x="7151154" y="4858631"/>
            <a:ext cx="1950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문자메시지 전송 예약 </a:t>
            </a:r>
            <a:endParaRPr lang="en-US" altLang="ko-KR" sz="800" dirty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또는 즉시 전송 설정</a:t>
            </a:r>
          </a:p>
        </p:txBody>
      </p: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DA675801-2278-419C-BE54-26ECFA8FE1FD}"/>
              </a:ext>
            </a:extLst>
          </p:cNvPr>
          <p:cNvCxnSpPr>
            <a:cxnSpLocks/>
            <a:stCxn id="156" idx="3"/>
          </p:cNvCxnSpPr>
          <p:nvPr/>
        </p:nvCxnSpPr>
        <p:spPr bwMode="auto">
          <a:xfrm flipV="1">
            <a:off x="6516486" y="4680025"/>
            <a:ext cx="719055" cy="71039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원통 105">
            <a:extLst>
              <a:ext uri="{FF2B5EF4-FFF2-40B4-BE49-F238E27FC236}">
                <a16:creationId xmlns:a16="http://schemas.microsoft.com/office/drawing/2014/main" id="{193780CE-0677-48FB-A54F-CF3BAC8725E5}"/>
              </a:ext>
            </a:extLst>
          </p:cNvPr>
          <p:cNvSpPr/>
          <p:nvPr/>
        </p:nvSpPr>
        <p:spPr bwMode="auto">
          <a:xfrm>
            <a:off x="8665205" y="4319309"/>
            <a:ext cx="664050" cy="447800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신고사건 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처리현황</a:t>
            </a: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AB15BF3B-5B56-4CCD-A1A8-407A5EE92290}"/>
              </a:ext>
            </a:extLst>
          </p:cNvPr>
          <p:cNvGrpSpPr/>
          <p:nvPr/>
        </p:nvGrpSpPr>
        <p:grpSpPr>
          <a:xfrm>
            <a:off x="8576965" y="5146471"/>
            <a:ext cx="1043491" cy="447676"/>
            <a:chOff x="1740176" y="2495549"/>
            <a:chExt cx="1043491" cy="447676"/>
          </a:xfrm>
        </p:grpSpPr>
        <p:sp>
          <p:nvSpPr>
            <p:cNvPr id="169" name="순서도: 판단 168">
              <a:extLst>
                <a:ext uri="{FF2B5EF4-FFF2-40B4-BE49-F238E27FC236}">
                  <a16:creationId xmlns:a16="http://schemas.microsoft.com/office/drawing/2014/main" id="{39EA1EE5-65E8-47BD-81A0-34E07F3EC0F9}"/>
                </a:ext>
              </a:extLst>
            </p:cNvPr>
            <p:cNvSpPr/>
            <p:nvPr/>
          </p:nvSpPr>
          <p:spPr>
            <a:xfrm>
              <a:off x="1740176" y="2495549"/>
              <a:ext cx="849009" cy="447676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문자발송 대상여부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1D26162D-53E6-4380-952A-4A6D6D17254A}"/>
                </a:ext>
              </a:extLst>
            </p:cNvPr>
            <p:cNvSpPr txBox="1"/>
            <p:nvPr/>
          </p:nvSpPr>
          <p:spPr>
            <a:xfrm>
              <a:off x="2544123" y="2537133"/>
              <a:ext cx="2395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rgbClr val="0070C0"/>
                  </a:solidFill>
                  <a:latin typeface="+mn-ea"/>
                </a:rPr>
                <a:t>Y</a:t>
              </a:r>
              <a:endParaRPr lang="ko-KR" altLang="en-US" sz="900" b="1" dirty="0">
                <a:solidFill>
                  <a:srgbClr val="0070C0"/>
                </a:solidFill>
                <a:latin typeface="+mn-ea"/>
              </a:endParaRPr>
            </a:p>
          </p:txBody>
        </p:sp>
      </p:grp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1BE70124-3300-4F63-B1C9-4271F345EE97}"/>
              </a:ext>
            </a:extLst>
          </p:cNvPr>
          <p:cNvCxnSpPr>
            <a:cxnSpLocks/>
            <a:stCxn id="167" idx="3"/>
            <a:endCxn id="169" idx="0"/>
          </p:cNvCxnSpPr>
          <p:nvPr/>
        </p:nvCxnSpPr>
        <p:spPr>
          <a:xfrm>
            <a:off x="8997230" y="4767109"/>
            <a:ext cx="4240" cy="379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원통 105">
            <a:extLst>
              <a:ext uri="{FF2B5EF4-FFF2-40B4-BE49-F238E27FC236}">
                <a16:creationId xmlns:a16="http://schemas.microsoft.com/office/drawing/2014/main" id="{69A47F4A-7BFD-4524-82D6-13986EA64A5F}"/>
              </a:ext>
            </a:extLst>
          </p:cNvPr>
          <p:cNvSpPr/>
          <p:nvPr/>
        </p:nvSpPr>
        <p:spPr bwMode="auto">
          <a:xfrm>
            <a:off x="9520909" y="4328645"/>
            <a:ext cx="664050" cy="447800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처리현황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문자발송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7429AEAD-FEA9-455A-930B-DBE4645AD261}"/>
              </a:ext>
            </a:extLst>
          </p:cNvPr>
          <p:cNvSpPr/>
          <p:nvPr/>
        </p:nvSpPr>
        <p:spPr>
          <a:xfrm>
            <a:off x="9671335" y="5655606"/>
            <a:ext cx="721176" cy="310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처리결과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문자발송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C9F46757-2C99-4947-A7E9-273176318C95}"/>
              </a:ext>
            </a:extLst>
          </p:cNvPr>
          <p:cNvCxnSpPr>
            <a:cxnSpLocks/>
            <a:stCxn id="177" idx="2"/>
            <a:endCxn id="181" idx="0"/>
          </p:cNvCxnSpPr>
          <p:nvPr/>
        </p:nvCxnSpPr>
        <p:spPr>
          <a:xfrm>
            <a:off x="10031923" y="5965874"/>
            <a:ext cx="724" cy="39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B3B52EA8-41A2-4027-B8DC-121DBFF9A1F8}"/>
              </a:ext>
            </a:extLst>
          </p:cNvPr>
          <p:cNvGrpSpPr/>
          <p:nvPr/>
        </p:nvGrpSpPr>
        <p:grpSpPr>
          <a:xfrm>
            <a:off x="8820469" y="6215276"/>
            <a:ext cx="1343730" cy="566020"/>
            <a:chOff x="2148324" y="2311364"/>
            <a:chExt cx="2452605" cy="613408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0BC70D27-3BC8-4B87-AEBD-C88611D2A869}"/>
                </a:ext>
              </a:extLst>
            </p:cNvPr>
            <p:cNvSpPr/>
            <p:nvPr/>
          </p:nvSpPr>
          <p:spPr>
            <a:xfrm>
              <a:off x="4120704" y="2466779"/>
              <a:ext cx="480225" cy="4579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3DBFA0EF-706E-447E-988C-AAE8D3F78F65}"/>
                </a:ext>
              </a:extLst>
            </p:cNvPr>
            <p:cNvSpPr txBox="1"/>
            <p:nvPr/>
          </p:nvSpPr>
          <p:spPr>
            <a:xfrm>
              <a:off x="2148324" y="2311364"/>
              <a:ext cx="1969674" cy="233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처리결과 문자 수신</a:t>
              </a:r>
            </a:p>
          </p:txBody>
        </p:sp>
      </p:grp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AEE28BBC-BA93-417A-8567-931B7F0782F0}"/>
              </a:ext>
            </a:extLst>
          </p:cNvPr>
          <p:cNvCxnSpPr>
            <a:cxnSpLocks/>
            <a:stCxn id="160" idx="3"/>
            <a:endCxn id="167" idx="2"/>
          </p:cNvCxnSpPr>
          <p:nvPr/>
        </p:nvCxnSpPr>
        <p:spPr>
          <a:xfrm flipV="1">
            <a:off x="8365572" y="4543209"/>
            <a:ext cx="299633" cy="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E203E8A3-C310-4BA0-8A04-22C5B5B72A20}"/>
              </a:ext>
            </a:extLst>
          </p:cNvPr>
          <p:cNvCxnSpPr>
            <a:cxnSpLocks/>
            <a:stCxn id="169" idx="3"/>
            <a:endCxn id="174" idx="3"/>
          </p:cNvCxnSpPr>
          <p:nvPr/>
        </p:nvCxnSpPr>
        <p:spPr bwMode="auto">
          <a:xfrm flipV="1">
            <a:off x="9425974" y="4776445"/>
            <a:ext cx="426960" cy="593864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75920B7E-C28F-4A95-9ED2-FFDEB6C587B3}"/>
              </a:ext>
            </a:extLst>
          </p:cNvPr>
          <p:cNvCxnSpPr>
            <a:cxnSpLocks/>
            <a:stCxn id="174" idx="4"/>
            <a:endCxn id="177" idx="0"/>
          </p:cNvCxnSpPr>
          <p:nvPr/>
        </p:nvCxnSpPr>
        <p:spPr bwMode="auto">
          <a:xfrm flipH="1">
            <a:off x="10031923" y="4552545"/>
            <a:ext cx="153036" cy="1103061"/>
          </a:xfrm>
          <a:prstGeom prst="bentConnector4">
            <a:avLst>
              <a:gd name="adj1" fmla="val -105809"/>
              <a:gd name="adj2" fmla="val 64467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5B2D7D6-3CCF-454B-BCDA-55011DFBF59F}"/>
              </a:ext>
            </a:extLst>
          </p:cNvPr>
          <p:cNvGrpSpPr/>
          <p:nvPr/>
        </p:nvGrpSpPr>
        <p:grpSpPr>
          <a:xfrm>
            <a:off x="1960022" y="2209689"/>
            <a:ext cx="2248998" cy="2826694"/>
            <a:chOff x="1960022" y="2209689"/>
            <a:chExt cx="2248998" cy="2826694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6B8FA66-0FD8-4CBE-A389-F8C0ADC0714B}"/>
                </a:ext>
              </a:extLst>
            </p:cNvPr>
            <p:cNvSpPr/>
            <p:nvPr/>
          </p:nvSpPr>
          <p:spPr>
            <a:xfrm>
              <a:off x="1960022" y="2209689"/>
              <a:ext cx="2248998" cy="282669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DF74773-6F77-4355-94F7-4F75B68F09B5}"/>
                </a:ext>
              </a:extLst>
            </p:cNvPr>
            <p:cNvSpPr txBox="1"/>
            <p:nvPr/>
          </p:nvSpPr>
          <p:spPr>
            <a:xfrm>
              <a:off x="1975888" y="2232072"/>
              <a:ext cx="631904" cy="2154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현업 업무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33612394-506D-40A9-B5D9-2F5E14ED8B49}"/>
              </a:ext>
            </a:extLst>
          </p:cNvPr>
          <p:cNvSpPr txBox="1"/>
          <p:nvPr/>
        </p:nvSpPr>
        <p:spPr>
          <a:xfrm>
            <a:off x="9763125" y="8572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변경 없음</a:t>
            </a:r>
          </a:p>
        </p:txBody>
      </p:sp>
    </p:spTree>
    <p:extLst>
      <p:ext uri="{BB962C8B-B14F-4D97-AF65-F5344CB8AC3E}">
        <p14:creationId xmlns:p14="http://schemas.microsoft.com/office/powerpoint/2010/main" val="1417900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텍스트 개체 틀 42">
            <a:extLst>
              <a:ext uri="{FF2B5EF4-FFF2-40B4-BE49-F238E27FC236}">
                <a16:creationId xmlns:a16="http://schemas.microsoft.com/office/drawing/2014/main" id="{D52AA79A-4320-4886-8352-2B41FF3B4A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감시원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4689848-93BE-44F4-9BE3-6FEC2AD11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관리자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7D9872D-256B-43C2-855F-5A69146A7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3951AF92-DC34-436F-8498-1259CE5C7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7835" y="339557"/>
            <a:ext cx="2466028" cy="318304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PD-SVLS-0230</a:t>
            </a:r>
            <a:endParaRPr lang="ko-KR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BB526758-E032-45C4-8B9B-79D07D6EE5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신고영역 전환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사이트 → 현장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713D15C9-C03F-4F65-AB59-F3030AA7D1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955" y="842963"/>
            <a:ext cx="5555768" cy="25400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감시업무시스템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B844E03F-D77E-490A-975A-BBCE9317E9C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22724" y="849691"/>
            <a:ext cx="3737301" cy="25400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서버처리 영역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A1B1767-9001-427D-9C40-486D593FF10E}"/>
              </a:ext>
            </a:extLst>
          </p:cNvPr>
          <p:cNvCxnSpPr>
            <a:cxnSpLocks/>
          </p:cNvCxnSpPr>
          <p:nvPr/>
        </p:nvCxnSpPr>
        <p:spPr>
          <a:xfrm>
            <a:off x="6622724" y="812799"/>
            <a:ext cx="0" cy="63545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4" name="순서도: 수행의 시작/종료 93">
            <a:extLst>
              <a:ext uri="{FF2B5EF4-FFF2-40B4-BE49-F238E27FC236}">
                <a16:creationId xmlns:a16="http://schemas.microsoft.com/office/drawing/2014/main" id="{0CD8E38E-A5AE-47CE-A71D-5B6BDE987C17}"/>
              </a:ext>
            </a:extLst>
          </p:cNvPr>
          <p:cNvSpPr/>
          <p:nvPr/>
        </p:nvSpPr>
        <p:spPr>
          <a:xfrm>
            <a:off x="1186637" y="1257421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감시업무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시스템 접속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92A6FD1-EFD9-40E0-900F-1F9C8752970A}"/>
              </a:ext>
            </a:extLst>
          </p:cNvPr>
          <p:cNvSpPr/>
          <p:nvPr/>
        </p:nvSpPr>
        <p:spPr>
          <a:xfrm>
            <a:off x="1201397" y="1831481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나의사건현황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메뉴 이동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CB4B97C-CFFC-4F6F-92B4-630D912568D7}"/>
              </a:ext>
            </a:extLst>
          </p:cNvPr>
          <p:cNvSpPr/>
          <p:nvPr/>
        </p:nvSpPr>
        <p:spPr>
          <a:xfrm>
            <a:off x="1861715" y="2719717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사이트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사건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메뉴 이동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341C064-0A1C-4EA3-81B3-5AB13883EB47}"/>
              </a:ext>
            </a:extLst>
          </p:cNvPr>
          <p:cNvCxnSpPr>
            <a:cxnSpLocks/>
          </p:cNvCxnSpPr>
          <p:nvPr/>
        </p:nvCxnSpPr>
        <p:spPr>
          <a:xfrm>
            <a:off x="1635439" y="1585664"/>
            <a:ext cx="0" cy="24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BC457EA4-7839-4749-A7C6-BC6BDED8BBCE}"/>
              </a:ext>
            </a:extLst>
          </p:cNvPr>
          <p:cNvCxnSpPr>
            <a:cxnSpLocks/>
            <a:stCxn id="98" idx="3"/>
            <a:endCxn id="100" idx="0"/>
          </p:cNvCxnSpPr>
          <p:nvPr/>
        </p:nvCxnSpPr>
        <p:spPr>
          <a:xfrm>
            <a:off x="2050406" y="2001084"/>
            <a:ext cx="235814" cy="7186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27ADC06B-A0CC-4BA6-87D3-1293065C7A0F}"/>
              </a:ext>
            </a:extLst>
          </p:cNvPr>
          <p:cNvSpPr/>
          <p:nvPr/>
        </p:nvSpPr>
        <p:spPr>
          <a:xfrm>
            <a:off x="3980503" y="3817364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신고영역 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전환버튼 클릭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81E1A1B-06F2-4351-AF99-CD3E6028B57D}"/>
              </a:ext>
            </a:extLst>
          </p:cNvPr>
          <p:cNvSpPr/>
          <p:nvPr/>
        </p:nvSpPr>
        <p:spPr>
          <a:xfrm>
            <a:off x="5027738" y="3813756"/>
            <a:ext cx="962727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사이트 → 현장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영역전환 팝업 실행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BA808DDB-66CC-4263-AA32-42EEDC2857BC}"/>
              </a:ext>
            </a:extLst>
          </p:cNvPr>
          <p:cNvCxnSpPr>
            <a:cxnSpLocks/>
            <a:stCxn id="114" idx="3"/>
            <a:endCxn id="125" idx="1"/>
          </p:cNvCxnSpPr>
          <p:nvPr/>
        </p:nvCxnSpPr>
        <p:spPr>
          <a:xfrm flipV="1">
            <a:off x="4829512" y="3983359"/>
            <a:ext cx="198226" cy="3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순서도: 문서 119">
            <a:extLst>
              <a:ext uri="{FF2B5EF4-FFF2-40B4-BE49-F238E27FC236}">
                <a16:creationId xmlns:a16="http://schemas.microsoft.com/office/drawing/2014/main" id="{4E3B9011-B242-4033-9FF7-CFA68EA95043}"/>
              </a:ext>
            </a:extLst>
          </p:cNvPr>
          <p:cNvSpPr/>
          <p:nvPr/>
        </p:nvSpPr>
        <p:spPr>
          <a:xfrm>
            <a:off x="4308395" y="4768077"/>
            <a:ext cx="962269" cy="380296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현장 정보 입력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전환사유 입력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F578D0A-6440-410E-A8F3-8D8546B1F6D1}"/>
              </a:ext>
            </a:extLst>
          </p:cNvPr>
          <p:cNvSpPr/>
          <p:nvPr/>
        </p:nvSpPr>
        <p:spPr>
          <a:xfrm>
            <a:off x="5585147" y="4788622"/>
            <a:ext cx="616362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전환 버튼 클릭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249E72BA-928A-415B-BFA0-461F2CC881CA}"/>
              </a:ext>
            </a:extLst>
          </p:cNvPr>
          <p:cNvCxnSpPr>
            <a:cxnSpLocks/>
            <a:stCxn id="120" idx="3"/>
            <a:endCxn id="121" idx="1"/>
          </p:cNvCxnSpPr>
          <p:nvPr/>
        </p:nvCxnSpPr>
        <p:spPr>
          <a:xfrm>
            <a:off x="5270664" y="4958225"/>
            <a:ext cx="314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순서도: 수행의 시작/종료 167">
            <a:extLst>
              <a:ext uri="{FF2B5EF4-FFF2-40B4-BE49-F238E27FC236}">
                <a16:creationId xmlns:a16="http://schemas.microsoft.com/office/drawing/2014/main" id="{4C3C8E25-DB28-4949-9D08-17A60B65EF23}"/>
              </a:ext>
            </a:extLst>
          </p:cNvPr>
          <p:cNvSpPr/>
          <p:nvPr/>
        </p:nvSpPr>
        <p:spPr>
          <a:xfrm>
            <a:off x="1196174" y="5622902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감시업무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시스템 접속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61D5BC5-A996-4297-8BAD-FAB6F765FF3A}"/>
              </a:ext>
            </a:extLst>
          </p:cNvPr>
          <p:cNvSpPr/>
          <p:nvPr/>
        </p:nvSpPr>
        <p:spPr>
          <a:xfrm>
            <a:off x="1210934" y="6196962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신고내역관리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메뉴 이동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F6663B83-4FDA-4ED3-98E9-FD92A21DF574}"/>
              </a:ext>
            </a:extLst>
          </p:cNvPr>
          <p:cNvCxnSpPr>
            <a:cxnSpLocks/>
          </p:cNvCxnSpPr>
          <p:nvPr/>
        </p:nvCxnSpPr>
        <p:spPr>
          <a:xfrm>
            <a:off x="1644976" y="5951145"/>
            <a:ext cx="0" cy="24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421B1111-6D2A-4644-829F-1782C162DC86}"/>
              </a:ext>
            </a:extLst>
          </p:cNvPr>
          <p:cNvCxnSpPr>
            <a:cxnSpLocks/>
            <a:stCxn id="125" idx="2"/>
            <a:endCxn id="120" idx="0"/>
          </p:cNvCxnSpPr>
          <p:nvPr/>
        </p:nvCxnSpPr>
        <p:spPr>
          <a:xfrm rot="5400000">
            <a:off x="4841759" y="4100733"/>
            <a:ext cx="615115" cy="7195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연결선: 꺾임 193">
            <a:extLst>
              <a:ext uri="{FF2B5EF4-FFF2-40B4-BE49-F238E27FC236}">
                <a16:creationId xmlns:a16="http://schemas.microsoft.com/office/drawing/2014/main" id="{D739808F-573B-4DD2-B263-ED6DDE554E40}"/>
              </a:ext>
            </a:extLst>
          </p:cNvPr>
          <p:cNvCxnSpPr>
            <a:cxnSpLocks/>
            <a:stCxn id="121" idx="3"/>
            <a:endCxn id="187" idx="1"/>
          </p:cNvCxnSpPr>
          <p:nvPr/>
        </p:nvCxnSpPr>
        <p:spPr>
          <a:xfrm flipV="1">
            <a:off x="6201509" y="3566705"/>
            <a:ext cx="1090291" cy="13915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66D98D53-BB4E-4826-8D4E-A8A1877A22ED}"/>
              </a:ext>
            </a:extLst>
          </p:cNvPr>
          <p:cNvGrpSpPr/>
          <p:nvPr/>
        </p:nvGrpSpPr>
        <p:grpSpPr>
          <a:xfrm>
            <a:off x="7291800" y="1561258"/>
            <a:ext cx="3081163" cy="5195015"/>
            <a:chOff x="7377525" y="1561258"/>
            <a:chExt cx="3081163" cy="5195015"/>
          </a:xfrm>
        </p:grpSpPr>
        <p:sp>
          <p:nvSpPr>
            <p:cNvPr id="50" name="원통 105">
              <a:extLst>
                <a:ext uri="{FF2B5EF4-FFF2-40B4-BE49-F238E27FC236}">
                  <a16:creationId xmlns:a16="http://schemas.microsoft.com/office/drawing/2014/main" id="{87DD7276-A6D9-4135-8A2A-C16FF54A9CAC}"/>
                </a:ext>
              </a:extLst>
            </p:cNvPr>
            <p:cNvSpPr/>
            <p:nvPr/>
          </p:nvSpPr>
          <p:spPr bwMode="auto">
            <a:xfrm>
              <a:off x="9063167" y="3441568"/>
              <a:ext cx="694725" cy="355810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신고 처리 정보</a:t>
              </a:r>
              <a:endParaRPr kumimoji="1" lang="en-US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140" name="원통 105">
              <a:extLst>
                <a:ext uri="{FF2B5EF4-FFF2-40B4-BE49-F238E27FC236}">
                  <a16:creationId xmlns:a16="http://schemas.microsoft.com/office/drawing/2014/main" id="{E7992BB6-BA4C-47E3-99B0-5A6B6B87EC43}"/>
                </a:ext>
              </a:extLst>
            </p:cNvPr>
            <p:cNvSpPr/>
            <p:nvPr/>
          </p:nvSpPr>
          <p:spPr bwMode="auto">
            <a:xfrm>
              <a:off x="9058288" y="3891745"/>
              <a:ext cx="694725" cy="636144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신고 현장 </a:t>
              </a:r>
              <a:endParaRPr kumimoji="1" lang="en-US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사이트</a:t>
              </a:r>
              <a:endParaRPr kumimoji="1" lang="en-US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전환이력</a:t>
              </a:r>
              <a:endParaRPr kumimoji="1" lang="en-US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9C5A2EB-E0D2-4D5E-AFE9-87F665C68631}"/>
                </a:ext>
              </a:extLst>
            </p:cNvPr>
            <p:cNvSpPr/>
            <p:nvPr/>
          </p:nvSpPr>
          <p:spPr>
            <a:xfrm>
              <a:off x="8976940" y="4591277"/>
              <a:ext cx="110799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b="1" dirty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업데이트</a:t>
              </a:r>
              <a:endParaRPr lang="en-US" altLang="ko-KR" sz="800" b="1" dirty="0">
                <a:solidFill>
                  <a:schemeClr val="accent6">
                    <a:lumMod val="50000"/>
                  </a:schemeClr>
                </a:solidFill>
                <a:latin typeface="+mn-ea"/>
              </a:endParaRP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+mn-ea"/>
                </a:rPr>
                <a:t>현장사이트전환코드</a:t>
              </a:r>
              <a:endParaRPr lang="en-US" altLang="ko-KR" sz="800" dirty="0">
                <a:latin typeface="+mn-ea"/>
              </a:endParaRP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 err="1">
                  <a:latin typeface="+mn-ea"/>
                </a:rPr>
                <a:t>현장사이트전환일시</a:t>
              </a:r>
              <a:endParaRPr lang="en-US" altLang="ko-KR" sz="800" dirty="0">
                <a:latin typeface="+mn-ea"/>
              </a:endParaRP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+mn-ea"/>
                </a:rPr>
                <a:t>현장사이트전환사유</a:t>
              </a:r>
            </a:p>
          </p:txBody>
        </p:sp>
        <p:sp>
          <p:nvSpPr>
            <p:cNvPr id="142" name="왼쪽 대괄호 141">
              <a:extLst>
                <a:ext uri="{FF2B5EF4-FFF2-40B4-BE49-F238E27FC236}">
                  <a16:creationId xmlns:a16="http://schemas.microsoft.com/office/drawing/2014/main" id="{A6A7733A-56BE-4170-B194-ABF2B754DCA5}"/>
                </a:ext>
              </a:extLst>
            </p:cNvPr>
            <p:cNvSpPr/>
            <p:nvPr/>
          </p:nvSpPr>
          <p:spPr>
            <a:xfrm>
              <a:off x="8954733" y="3581413"/>
              <a:ext cx="98547" cy="2486012"/>
            </a:xfrm>
            <a:prstGeom prst="leftBracket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7" name="원통 105">
              <a:extLst>
                <a:ext uri="{FF2B5EF4-FFF2-40B4-BE49-F238E27FC236}">
                  <a16:creationId xmlns:a16="http://schemas.microsoft.com/office/drawing/2014/main" id="{6714259F-FB99-44A7-B0E3-891E3BA37FA2}"/>
                </a:ext>
              </a:extLst>
            </p:cNvPr>
            <p:cNvSpPr/>
            <p:nvPr/>
          </p:nvSpPr>
          <p:spPr bwMode="auto">
            <a:xfrm>
              <a:off x="9063167" y="5344358"/>
              <a:ext cx="822948" cy="503174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신고 마스터 정보</a:t>
              </a:r>
              <a:endParaRPr kumimoji="1" lang="en-US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139" name="원통 105">
              <a:extLst>
                <a:ext uri="{FF2B5EF4-FFF2-40B4-BE49-F238E27FC236}">
                  <a16:creationId xmlns:a16="http://schemas.microsoft.com/office/drawing/2014/main" id="{079E9697-77F4-4381-995B-BEA45D5045D7}"/>
                </a:ext>
              </a:extLst>
            </p:cNvPr>
            <p:cNvSpPr/>
            <p:nvPr/>
          </p:nvSpPr>
          <p:spPr bwMode="auto">
            <a:xfrm>
              <a:off x="8043399" y="2805501"/>
              <a:ext cx="413073" cy="451934"/>
            </a:xfrm>
            <a:prstGeom prst="can">
              <a:avLst/>
            </a:prstGeom>
            <a:noFill/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현장 </a:t>
              </a:r>
              <a:endParaRPr kumimoji="1" lang="en-US" altLang="ko-KR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사이트 정보</a:t>
              </a:r>
              <a:endParaRPr kumimoji="1" lang="en-US" altLang="ko-KR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144" name="원통 105">
              <a:extLst>
                <a:ext uri="{FF2B5EF4-FFF2-40B4-BE49-F238E27FC236}">
                  <a16:creationId xmlns:a16="http://schemas.microsoft.com/office/drawing/2014/main" id="{B6BA4A0C-2EFC-45DC-A47E-8547D0735611}"/>
                </a:ext>
              </a:extLst>
            </p:cNvPr>
            <p:cNvSpPr/>
            <p:nvPr/>
          </p:nvSpPr>
          <p:spPr bwMode="auto">
            <a:xfrm>
              <a:off x="8043399" y="3401200"/>
              <a:ext cx="413075" cy="451934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현장 사이트 계좌정보</a:t>
              </a:r>
              <a:endParaRPr kumimoji="1" lang="en-US" altLang="ko-KR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145" name="원통 105">
              <a:extLst>
                <a:ext uri="{FF2B5EF4-FFF2-40B4-BE49-F238E27FC236}">
                  <a16:creationId xmlns:a16="http://schemas.microsoft.com/office/drawing/2014/main" id="{D303B6EA-32F0-491B-AC90-C96961AED1C3}"/>
                </a:ext>
              </a:extLst>
            </p:cNvPr>
            <p:cNvSpPr/>
            <p:nvPr/>
          </p:nvSpPr>
          <p:spPr bwMode="auto">
            <a:xfrm>
              <a:off x="8043399" y="4069362"/>
              <a:ext cx="433972" cy="414912"/>
            </a:xfrm>
            <a:prstGeom prst="can">
              <a:avLst/>
            </a:prstGeom>
            <a:noFill/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현장 사이트 </a:t>
              </a:r>
              <a:endParaRPr kumimoji="1" lang="en-US" altLang="ko-KR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로그인 정보</a:t>
              </a:r>
              <a:endParaRPr kumimoji="1" lang="en-US" altLang="ko-KR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595B04E1-1944-4738-9BFC-F854CE20971B}"/>
                </a:ext>
              </a:extLst>
            </p:cNvPr>
            <p:cNvSpPr/>
            <p:nvPr/>
          </p:nvSpPr>
          <p:spPr>
            <a:xfrm>
              <a:off x="9004800" y="5871764"/>
              <a:ext cx="83708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b="1" dirty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업데이트</a:t>
              </a:r>
              <a:endParaRPr lang="en-US" altLang="ko-KR" sz="800" b="1" dirty="0">
                <a:solidFill>
                  <a:schemeClr val="accent6">
                    <a:lumMod val="50000"/>
                  </a:schemeClr>
                </a:solidFill>
                <a:latin typeface="+mn-ea"/>
              </a:endParaRP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+mn-ea"/>
                </a:rPr>
                <a:t>신고영역 현장</a:t>
              </a:r>
            </a:p>
          </p:txBody>
        </p:sp>
        <p:sp>
          <p:nvSpPr>
            <p:cNvPr id="153" name="원통 105">
              <a:extLst>
                <a:ext uri="{FF2B5EF4-FFF2-40B4-BE49-F238E27FC236}">
                  <a16:creationId xmlns:a16="http://schemas.microsoft.com/office/drawing/2014/main" id="{B3B54447-DB11-4E0A-B402-C86F208D4AAC}"/>
                </a:ext>
              </a:extLst>
            </p:cNvPr>
            <p:cNvSpPr/>
            <p:nvPr/>
          </p:nvSpPr>
          <p:spPr bwMode="auto">
            <a:xfrm>
              <a:off x="7440952" y="2823423"/>
              <a:ext cx="413075" cy="448630"/>
            </a:xfrm>
            <a:prstGeom prst="can">
              <a:avLst/>
            </a:prstGeom>
            <a:noFill/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사이트 </a:t>
              </a:r>
              <a:endParaRPr kumimoji="1" lang="en-US" altLang="ko-KR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정보</a:t>
              </a:r>
              <a:endParaRPr kumimoji="1" lang="en-US" altLang="ko-KR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154" name="원통 105">
              <a:extLst>
                <a:ext uri="{FF2B5EF4-FFF2-40B4-BE49-F238E27FC236}">
                  <a16:creationId xmlns:a16="http://schemas.microsoft.com/office/drawing/2014/main" id="{162C7501-DF12-4CDC-B167-CD00803F7140}"/>
                </a:ext>
              </a:extLst>
            </p:cNvPr>
            <p:cNvSpPr/>
            <p:nvPr/>
          </p:nvSpPr>
          <p:spPr bwMode="auto">
            <a:xfrm>
              <a:off x="7454772" y="3419122"/>
              <a:ext cx="413075" cy="451934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사이트 </a:t>
              </a:r>
              <a:endParaRPr kumimoji="1" lang="en-US" altLang="ko-KR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계좌정보</a:t>
              </a:r>
              <a:endParaRPr kumimoji="1" lang="en-US" altLang="ko-KR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156" name="원통 105">
              <a:extLst>
                <a:ext uri="{FF2B5EF4-FFF2-40B4-BE49-F238E27FC236}">
                  <a16:creationId xmlns:a16="http://schemas.microsoft.com/office/drawing/2014/main" id="{2E2AD653-4FB0-44DA-9527-ABA6502996C4}"/>
                </a:ext>
              </a:extLst>
            </p:cNvPr>
            <p:cNvSpPr/>
            <p:nvPr/>
          </p:nvSpPr>
          <p:spPr bwMode="auto">
            <a:xfrm>
              <a:off x="7449907" y="4087284"/>
              <a:ext cx="433972" cy="414912"/>
            </a:xfrm>
            <a:prstGeom prst="can">
              <a:avLst/>
            </a:prstGeom>
            <a:noFill/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사이트 </a:t>
              </a:r>
              <a:endParaRPr kumimoji="1" lang="en-US" altLang="ko-KR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로그인 정보</a:t>
              </a:r>
              <a:endParaRPr kumimoji="1" lang="en-US" altLang="ko-KR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186" name="원통 105">
              <a:extLst>
                <a:ext uri="{FF2B5EF4-FFF2-40B4-BE49-F238E27FC236}">
                  <a16:creationId xmlns:a16="http://schemas.microsoft.com/office/drawing/2014/main" id="{CAA2A3AB-3D0D-4C26-AA78-2856396195EF}"/>
                </a:ext>
              </a:extLst>
            </p:cNvPr>
            <p:cNvSpPr/>
            <p:nvPr/>
          </p:nvSpPr>
          <p:spPr bwMode="auto">
            <a:xfrm>
              <a:off x="7537774" y="1882087"/>
              <a:ext cx="822948" cy="503174"/>
            </a:xfrm>
            <a:prstGeom prst="can">
              <a:avLst/>
            </a:prstGeom>
            <a:noFill/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1" dirty="0">
                  <a:solidFill>
                    <a:srgbClr val="000000"/>
                  </a:solidFill>
                  <a:latin typeface="+mn-ea"/>
                </a:rPr>
                <a:t>현장 신고</a:t>
              </a:r>
              <a:endParaRPr kumimoji="1" lang="en-US" altLang="ko-KR" sz="800" b="1" dirty="0">
                <a:solidFill>
                  <a:srgbClr val="000000"/>
                </a:solidFill>
                <a:latin typeface="+mn-ea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마스터</a:t>
              </a:r>
              <a:endParaRPr kumimoji="1" lang="en-US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92E41DDB-E8CC-480A-AF18-D51A90178BD1}"/>
                </a:ext>
              </a:extLst>
            </p:cNvPr>
            <p:cNvGrpSpPr/>
            <p:nvPr/>
          </p:nvGrpSpPr>
          <p:grpSpPr>
            <a:xfrm>
              <a:off x="7377525" y="1561258"/>
              <a:ext cx="2534065" cy="5030894"/>
              <a:chOff x="8139525" y="1808908"/>
              <a:chExt cx="2534065" cy="5030894"/>
            </a:xfrm>
          </p:grpSpPr>
          <p:cxnSp>
            <p:nvCxnSpPr>
              <p:cNvPr id="131" name="연결선: 꺾임 130">
                <a:extLst>
                  <a:ext uri="{FF2B5EF4-FFF2-40B4-BE49-F238E27FC236}">
                    <a16:creationId xmlns:a16="http://schemas.microsoft.com/office/drawing/2014/main" id="{6CD71078-A4C4-4BAB-856D-47F1B5FF6645}"/>
                  </a:ext>
                </a:extLst>
              </p:cNvPr>
              <p:cNvCxnSpPr>
                <a:cxnSpLocks/>
                <a:stCxn id="188" idx="3"/>
                <a:endCxn id="220" idx="3"/>
              </p:cNvCxnSpPr>
              <p:nvPr/>
            </p:nvCxnSpPr>
            <p:spPr>
              <a:xfrm>
                <a:off x="10551137" y="2828273"/>
                <a:ext cx="122453" cy="4011529"/>
              </a:xfrm>
              <a:prstGeom prst="bentConnector3">
                <a:avLst>
                  <a:gd name="adj1" fmla="val 372247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7" name="화살표: 줄무늬가 있는 오른쪽 156">
                <a:extLst>
                  <a:ext uri="{FF2B5EF4-FFF2-40B4-BE49-F238E27FC236}">
                    <a16:creationId xmlns:a16="http://schemas.microsoft.com/office/drawing/2014/main" id="{D7F9EAF1-D04F-4F82-9CF9-1EBD5B3D21B3}"/>
                  </a:ext>
                </a:extLst>
              </p:cNvPr>
              <p:cNvSpPr/>
              <p:nvPr/>
            </p:nvSpPr>
            <p:spPr>
              <a:xfrm>
                <a:off x="8643403" y="3227856"/>
                <a:ext cx="161826" cy="106689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58" name="화살표: 줄무늬가 있는 오른쪽 157">
                <a:extLst>
                  <a:ext uri="{FF2B5EF4-FFF2-40B4-BE49-F238E27FC236}">
                    <a16:creationId xmlns:a16="http://schemas.microsoft.com/office/drawing/2014/main" id="{68668C2D-5063-4AA8-8EE0-40067221F2B1}"/>
                  </a:ext>
                </a:extLst>
              </p:cNvPr>
              <p:cNvSpPr/>
              <p:nvPr/>
            </p:nvSpPr>
            <p:spPr>
              <a:xfrm>
                <a:off x="8643403" y="3868382"/>
                <a:ext cx="161826" cy="106689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59" name="화살표: 줄무늬가 있는 오른쪽 158">
                <a:extLst>
                  <a:ext uri="{FF2B5EF4-FFF2-40B4-BE49-F238E27FC236}">
                    <a16:creationId xmlns:a16="http://schemas.microsoft.com/office/drawing/2014/main" id="{23E25BF2-706C-44E4-93E0-9BCB9BDC6D42}"/>
                  </a:ext>
                </a:extLst>
              </p:cNvPr>
              <p:cNvSpPr/>
              <p:nvPr/>
            </p:nvSpPr>
            <p:spPr>
              <a:xfrm>
                <a:off x="8652639" y="4455563"/>
                <a:ext cx="161826" cy="106689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52EE7C2D-C667-42DB-9570-9AAD33A2264C}"/>
                  </a:ext>
                </a:extLst>
              </p:cNvPr>
              <p:cNvSpPr/>
              <p:nvPr/>
            </p:nvSpPr>
            <p:spPr>
              <a:xfrm>
                <a:off x="8139525" y="1808908"/>
                <a:ext cx="1204611" cy="10037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+mn-ea"/>
                  </a:rPr>
                  <a:t>신고내용 신규입력</a:t>
                </a:r>
                <a:endParaRPr lang="en-US" altLang="ko-KR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38BC673A-B5DB-4ED3-B052-04E4F2196EF4}"/>
                  </a:ext>
                </a:extLst>
              </p:cNvPr>
              <p:cNvSpPr/>
              <p:nvPr/>
            </p:nvSpPr>
            <p:spPr>
              <a:xfrm>
                <a:off x="8139525" y="2799481"/>
                <a:ext cx="1204613" cy="20297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+mn-ea"/>
                  </a:rPr>
                  <a:t>신고내용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copy</a:t>
                </a:r>
              </a:p>
            </p:txBody>
          </p:sp>
          <p:sp>
            <p:nvSpPr>
              <p:cNvPr id="188" name="다이아몬드 187">
                <a:extLst>
                  <a:ext uri="{FF2B5EF4-FFF2-40B4-BE49-F238E27FC236}">
                    <a16:creationId xmlns:a16="http://schemas.microsoft.com/office/drawing/2014/main" id="{0D6E79D7-1F78-4A5E-B708-A9AC5DAAB09A}"/>
                  </a:ext>
                </a:extLst>
              </p:cNvPr>
              <p:cNvSpPr/>
              <p:nvPr/>
            </p:nvSpPr>
            <p:spPr bwMode="auto">
              <a:xfrm>
                <a:off x="9798043" y="2587742"/>
                <a:ext cx="753094" cy="481061"/>
              </a:xfrm>
              <a:prstGeom prst="diamond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600" dirty="0">
                    <a:solidFill>
                      <a:srgbClr val="000000"/>
                    </a:solidFill>
                    <a:latin typeface="+mn-ea"/>
                  </a:rPr>
                  <a:t>전환 성공여부</a:t>
                </a:r>
                <a:endParaRPr kumimoji="1" lang="en-US" altLang="ko-KR" sz="6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</p:grpSp>
        <p:cxnSp>
          <p:nvCxnSpPr>
            <p:cNvPr id="205" name="직선 화살표 연결선 204">
              <a:extLst>
                <a:ext uri="{FF2B5EF4-FFF2-40B4-BE49-F238E27FC236}">
                  <a16:creationId xmlns:a16="http://schemas.microsoft.com/office/drawing/2014/main" id="{BCD28F05-237F-4ABB-8DB2-8A787CD9E750}"/>
                </a:ext>
              </a:extLst>
            </p:cNvPr>
            <p:cNvCxnSpPr>
              <a:cxnSpLocks/>
              <a:stCxn id="188" idx="2"/>
              <a:endCxn id="50" idx="1"/>
            </p:cNvCxnSpPr>
            <p:nvPr/>
          </p:nvCxnSpPr>
          <p:spPr>
            <a:xfrm flipH="1">
              <a:off x="9410530" y="2821153"/>
              <a:ext cx="2060" cy="620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CF5D21DC-AF6A-42C9-AE1A-0379411ACEC5}"/>
                </a:ext>
              </a:extLst>
            </p:cNvPr>
            <p:cNvSpPr txBox="1"/>
            <p:nvPr/>
          </p:nvSpPr>
          <p:spPr>
            <a:xfrm>
              <a:off x="9762142" y="2386320"/>
              <a:ext cx="5236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0070C0"/>
                  </a:solidFill>
                  <a:latin typeface="+mn-ea"/>
                </a:rPr>
                <a:t>N</a:t>
              </a:r>
              <a:endParaRPr lang="ko-KR" altLang="en-US" sz="900" b="1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41FA1B8-A61A-4FF2-8FC8-9CD6FBE95E99}"/>
                </a:ext>
              </a:extLst>
            </p:cNvPr>
            <p:cNvSpPr txBox="1"/>
            <p:nvPr/>
          </p:nvSpPr>
          <p:spPr>
            <a:xfrm>
              <a:off x="9183714" y="2821310"/>
              <a:ext cx="5236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rgbClr val="0070C0"/>
                  </a:solidFill>
                  <a:latin typeface="+mn-ea"/>
                </a:rPr>
                <a:t>Y</a:t>
              </a:r>
              <a:endParaRPr lang="ko-KR" altLang="en-US" sz="900" b="1" dirty="0">
                <a:solidFill>
                  <a:srgbClr val="0070C0"/>
                </a:solidFill>
                <a:latin typeface="+mn-ea"/>
              </a:endParaRPr>
            </a:p>
          </p:txBody>
        </p:sp>
        <p:cxnSp>
          <p:nvCxnSpPr>
            <p:cNvPr id="215" name="연결선: 꺾임 214">
              <a:extLst>
                <a:ext uri="{FF2B5EF4-FFF2-40B4-BE49-F238E27FC236}">
                  <a16:creationId xmlns:a16="http://schemas.microsoft.com/office/drawing/2014/main" id="{ED9C9220-7FC6-4B8B-B9CB-225A4C39DE66}"/>
                </a:ext>
              </a:extLst>
            </p:cNvPr>
            <p:cNvCxnSpPr>
              <a:cxnSpLocks/>
              <a:stCxn id="185" idx="3"/>
              <a:endCxn id="188" idx="0"/>
            </p:cNvCxnSpPr>
            <p:nvPr/>
          </p:nvCxnSpPr>
          <p:spPr>
            <a:xfrm>
              <a:off x="8582136" y="2063112"/>
              <a:ext cx="830454" cy="27698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0" name="순서도: 수행의 시작/종료 219">
              <a:extLst>
                <a:ext uri="{FF2B5EF4-FFF2-40B4-BE49-F238E27FC236}">
                  <a16:creationId xmlns:a16="http://schemas.microsoft.com/office/drawing/2014/main" id="{1DCDA497-04C4-4EC0-B4CA-727D063760B2}"/>
                </a:ext>
              </a:extLst>
            </p:cNvPr>
            <p:cNvSpPr/>
            <p:nvPr/>
          </p:nvSpPr>
          <p:spPr>
            <a:xfrm>
              <a:off x="9033060" y="6428030"/>
              <a:ext cx="878530" cy="328243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전환 완료</a:t>
              </a:r>
            </a:p>
          </p:txBody>
        </p:sp>
        <p:cxnSp>
          <p:nvCxnSpPr>
            <p:cNvPr id="224" name="직선 화살표 연결선 223">
              <a:extLst>
                <a:ext uri="{FF2B5EF4-FFF2-40B4-BE49-F238E27FC236}">
                  <a16:creationId xmlns:a16="http://schemas.microsoft.com/office/drawing/2014/main" id="{94A2D7CB-ED7F-474A-97DF-D928793E6161}"/>
                </a:ext>
              </a:extLst>
            </p:cNvPr>
            <p:cNvCxnSpPr>
              <a:cxnSpLocks/>
              <a:stCxn id="150" idx="2"/>
              <a:endCxn id="220" idx="0"/>
            </p:cNvCxnSpPr>
            <p:nvPr/>
          </p:nvCxnSpPr>
          <p:spPr>
            <a:xfrm>
              <a:off x="9423345" y="6210318"/>
              <a:ext cx="48980" cy="217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3F5FAF5E-1708-4962-A7AF-C32A6EA91142}"/>
                </a:ext>
              </a:extLst>
            </p:cNvPr>
            <p:cNvSpPr/>
            <p:nvPr/>
          </p:nvSpPr>
          <p:spPr>
            <a:xfrm>
              <a:off x="10265496" y="3171272"/>
              <a:ext cx="193192" cy="17015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오류메시지 출력</a:t>
              </a:r>
              <a:endParaRPr lang="en-US" altLang="ko-KR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53" name="다이아몬드 252">
            <a:extLst>
              <a:ext uri="{FF2B5EF4-FFF2-40B4-BE49-F238E27FC236}">
                <a16:creationId xmlns:a16="http://schemas.microsoft.com/office/drawing/2014/main" id="{90DDF1F4-B67F-4894-9537-7823631CAEB0}"/>
              </a:ext>
            </a:extLst>
          </p:cNvPr>
          <p:cNvSpPr/>
          <p:nvPr/>
        </p:nvSpPr>
        <p:spPr bwMode="auto">
          <a:xfrm>
            <a:off x="2900904" y="3752880"/>
            <a:ext cx="753094" cy="481061"/>
          </a:xfrm>
          <a:prstGeom prst="diamon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접수</a:t>
            </a:r>
            <a:endParaRPr kumimoji="1" lang="en-US" altLang="ko-KR" sz="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7DB44D8D-74AF-49DB-8202-6B0A76CEF92C}"/>
              </a:ext>
            </a:extLst>
          </p:cNvPr>
          <p:cNvSpPr txBox="1"/>
          <p:nvPr/>
        </p:nvSpPr>
        <p:spPr>
          <a:xfrm>
            <a:off x="3019403" y="4249614"/>
            <a:ext cx="523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N</a:t>
            </a:r>
            <a:endParaRPr lang="ko-KR" altLang="en-US" sz="9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2E505E41-C2FD-4B82-A6F4-8FBFB0300975}"/>
              </a:ext>
            </a:extLst>
          </p:cNvPr>
          <p:cNvSpPr txBox="1"/>
          <p:nvPr/>
        </p:nvSpPr>
        <p:spPr>
          <a:xfrm>
            <a:off x="3591694" y="3776329"/>
            <a:ext cx="523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  <a:latin typeface="+mn-ea"/>
              </a:rPr>
              <a:t>Y</a:t>
            </a:r>
            <a:endParaRPr lang="ko-KR" altLang="en-US" sz="9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263" name="연결선: 꺾임 262">
            <a:extLst>
              <a:ext uri="{FF2B5EF4-FFF2-40B4-BE49-F238E27FC236}">
                <a16:creationId xmlns:a16="http://schemas.microsoft.com/office/drawing/2014/main" id="{E93E466F-3A24-4595-9197-039BEB9430B4}"/>
              </a:ext>
            </a:extLst>
          </p:cNvPr>
          <p:cNvCxnSpPr>
            <a:cxnSpLocks/>
            <a:stCxn id="169" idx="3"/>
            <a:endCxn id="293" idx="2"/>
          </p:cNvCxnSpPr>
          <p:nvPr/>
        </p:nvCxnSpPr>
        <p:spPr>
          <a:xfrm flipV="1">
            <a:off x="2059943" y="4162426"/>
            <a:ext cx="217680" cy="22041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직선 화살표 연결선 282">
            <a:extLst>
              <a:ext uri="{FF2B5EF4-FFF2-40B4-BE49-F238E27FC236}">
                <a16:creationId xmlns:a16="http://schemas.microsoft.com/office/drawing/2014/main" id="{93ABA1E5-7E1A-41F6-8194-3C23370B2CDB}"/>
              </a:ext>
            </a:extLst>
          </p:cNvPr>
          <p:cNvCxnSpPr>
            <a:cxnSpLocks/>
            <a:stCxn id="253" idx="3"/>
            <a:endCxn id="114" idx="1"/>
          </p:cNvCxnSpPr>
          <p:nvPr/>
        </p:nvCxnSpPr>
        <p:spPr>
          <a:xfrm flipV="1">
            <a:off x="3653998" y="3986967"/>
            <a:ext cx="326505" cy="6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BF9C79DE-70F5-4104-988E-278FA4F867F4}"/>
              </a:ext>
            </a:extLst>
          </p:cNvPr>
          <p:cNvSpPr/>
          <p:nvPr/>
        </p:nvSpPr>
        <p:spPr>
          <a:xfrm>
            <a:off x="1853118" y="3823220"/>
            <a:ext cx="849009" cy="339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변경할 사이트 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사건 상세 보기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5D22325A-35A9-4CED-8277-05309785370C}"/>
              </a:ext>
            </a:extLst>
          </p:cNvPr>
          <p:cNvCxnSpPr>
            <a:cxnSpLocks/>
            <a:stCxn id="293" idx="3"/>
            <a:endCxn id="253" idx="1"/>
          </p:cNvCxnSpPr>
          <p:nvPr/>
        </p:nvCxnSpPr>
        <p:spPr>
          <a:xfrm>
            <a:off x="2702127" y="3992823"/>
            <a:ext cx="198777" cy="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직선 화살표 연결선 317">
            <a:extLst>
              <a:ext uri="{FF2B5EF4-FFF2-40B4-BE49-F238E27FC236}">
                <a16:creationId xmlns:a16="http://schemas.microsoft.com/office/drawing/2014/main" id="{5F33E012-C172-459C-B8FD-31357F7374E7}"/>
              </a:ext>
            </a:extLst>
          </p:cNvPr>
          <p:cNvCxnSpPr>
            <a:cxnSpLocks/>
            <a:stCxn id="100" idx="2"/>
            <a:endCxn id="293" idx="0"/>
          </p:cNvCxnSpPr>
          <p:nvPr/>
        </p:nvCxnSpPr>
        <p:spPr>
          <a:xfrm flipH="1">
            <a:off x="2277623" y="3058923"/>
            <a:ext cx="8597" cy="764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연결선: 꺾임 321">
            <a:extLst>
              <a:ext uri="{FF2B5EF4-FFF2-40B4-BE49-F238E27FC236}">
                <a16:creationId xmlns:a16="http://schemas.microsoft.com/office/drawing/2014/main" id="{C8F00312-9610-4CE9-80E2-E65DA7D5C380}"/>
              </a:ext>
            </a:extLst>
          </p:cNvPr>
          <p:cNvCxnSpPr>
            <a:cxnSpLocks/>
            <a:stCxn id="253" idx="2"/>
            <a:endCxn id="220" idx="1"/>
          </p:cNvCxnSpPr>
          <p:nvPr/>
        </p:nvCxnSpPr>
        <p:spPr>
          <a:xfrm rot="16200000" flipH="1">
            <a:off x="4933288" y="2578104"/>
            <a:ext cx="2358211" cy="56698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A178BC3-1E89-45E0-96FF-86E68DB384ED}"/>
              </a:ext>
            </a:extLst>
          </p:cNvPr>
          <p:cNvSpPr txBox="1"/>
          <p:nvPr/>
        </p:nvSpPr>
        <p:spPr>
          <a:xfrm>
            <a:off x="9763125" y="8572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변경 없음</a:t>
            </a:r>
          </a:p>
        </p:txBody>
      </p:sp>
    </p:spTree>
    <p:extLst>
      <p:ext uri="{BB962C8B-B14F-4D97-AF65-F5344CB8AC3E}">
        <p14:creationId xmlns:p14="http://schemas.microsoft.com/office/powerpoint/2010/main" val="144991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9920</TotalTime>
  <Words>2828</Words>
  <Application>Microsoft Office PowerPoint</Application>
  <PresentationFormat>사용자 지정</PresentationFormat>
  <Paragraphs>1336</Paragraphs>
  <Slides>29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맑은 고딕</vt:lpstr>
      <vt:lpstr>Arial</vt:lpstr>
      <vt:lpstr>Calibri</vt:lpstr>
      <vt:lpstr>Calibri Light</vt:lpstr>
      <vt:lpstr>Times New Roman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Meeky</dc:creator>
  <cp:lastModifiedBy>STCUSER</cp:lastModifiedBy>
  <cp:revision>1126</cp:revision>
  <cp:lastPrinted>2021-10-01T04:43:03Z</cp:lastPrinted>
  <dcterms:created xsi:type="dcterms:W3CDTF">2016-10-10T00:44:15Z</dcterms:created>
  <dcterms:modified xsi:type="dcterms:W3CDTF">2024-01-09T04:02:40Z</dcterms:modified>
</cp:coreProperties>
</file>