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21" r:id="rId2"/>
  </p:sldMasterIdLst>
  <p:notesMasterIdLst>
    <p:notesMasterId r:id="rId10"/>
  </p:notesMasterIdLst>
  <p:handoutMasterIdLst>
    <p:handoutMasterId r:id="rId11"/>
  </p:handoutMasterIdLst>
  <p:sldIdLst>
    <p:sldId id="267" r:id="rId3"/>
    <p:sldId id="2633" r:id="rId4"/>
    <p:sldId id="2668" r:id="rId5"/>
    <p:sldId id="2669" r:id="rId6"/>
    <p:sldId id="2670" r:id="rId7"/>
    <p:sldId id="2671" r:id="rId8"/>
    <p:sldId id="299" r:id="rId9"/>
  </p:sldIdLst>
  <p:sldSz cx="9906000" cy="6858000" type="A4"/>
  <p:notesSz cx="9866313" cy="67357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346">
          <p15:clr>
            <a:srgbClr val="A4A3A4"/>
          </p15:clr>
        </p15:guide>
        <p15:guide id="7" orient="horz" pos="4247">
          <p15:clr>
            <a:srgbClr val="A4A3A4"/>
          </p15:clr>
        </p15:guide>
        <p15:guide id="8" pos="262">
          <p15:clr>
            <a:srgbClr val="A4A3A4"/>
          </p15:clr>
        </p15:guide>
        <p15:guide id="9" pos="3120">
          <p15:clr>
            <a:srgbClr val="A4A3A4"/>
          </p15:clr>
        </p15:guide>
        <p15:guide id="10" pos="5978">
          <p15:clr>
            <a:srgbClr val="A4A3A4"/>
          </p15:clr>
        </p15:guide>
        <p15:guide id="11" pos="398">
          <p15:clr>
            <a:srgbClr val="A4A3A4"/>
          </p15:clr>
        </p15:guide>
        <p15:guide id="12" pos="5842">
          <p15:clr>
            <a:srgbClr val="A4A3A4"/>
          </p15:clr>
        </p15:guide>
        <p15:guide id="13" pos="5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EE7"/>
    <a:srgbClr val="6666FF"/>
    <a:srgbClr val="0066FF"/>
    <a:srgbClr val="FE902E"/>
    <a:srgbClr val="FFCC00"/>
    <a:srgbClr val="FFFF99"/>
    <a:srgbClr val="FFFFFF"/>
    <a:srgbClr val="99CCFF"/>
    <a:srgbClr val="6666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3591" autoAdjust="0"/>
  </p:normalViewPr>
  <p:slideViewPr>
    <p:cSldViewPr>
      <p:cViewPr varScale="1">
        <p:scale>
          <a:sx n="82" d="100"/>
          <a:sy n="82" d="100"/>
        </p:scale>
        <p:origin x="1435" y="67"/>
      </p:cViewPr>
      <p:guideLst>
        <p:guide orient="horz" pos="2160"/>
        <p:guide orient="horz" pos="255"/>
        <p:guide orient="horz" pos="4065"/>
        <p:guide orient="horz" pos="3974"/>
        <p:guide orient="horz" pos="119"/>
        <p:guide orient="horz" pos="346"/>
        <p:guide orient="horz" pos="4247"/>
        <p:guide pos="262"/>
        <p:guide pos="3120"/>
        <p:guide pos="5978"/>
        <p:guide pos="398"/>
        <p:guide pos="5842"/>
        <p:guide pos="5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990" y="-90"/>
      </p:cViewPr>
      <p:guideLst>
        <p:guide orient="horz" pos="2122"/>
        <p:guide pos="3108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55692AB-A13F-4F98-8E31-8B19EEA607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74874" cy="33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7E1F6A1-0EA8-4E02-881A-AAD28DF25A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1440" y="0"/>
            <a:ext cx="4274873" cy="33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64333053-83BF-4825-86FB-BE897AC9892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399133"/>
            <a:ext cx="4274874" cy="33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B2EF8AE-6D65-4277-B95D-D22E770B8EF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1440" y="6399133"/>
            <a:ext cx="4274873" cy="33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471CC6-3078-4F8C-92D6-723E646AF6C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9323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F23C7B-C534-4802-97F7-E5F648CBCA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74874" cy="33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ACED929-C808-4E38-88EB-1B86EE289F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591440" y="0"/>
            <a:ext cx="4274873" cy="33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3C6B2689-C7F3-47E3-8C74-96FD492F1BF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08325" y="504825"/>
            <a:ext cx="3649663" cy="2525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2B16842-8C4B-4688-915C-72A78483A4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4980" y="3199567"/>
            <a:ext cx="7236354" cy="303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4078D9A-D092-48E3-B358-74BB6C29F8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399133"/>
            <a:ext cx="4274874" cy="33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EAEA82F-93BA-4048-8141-F346158CCF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1440" y="6399133"/>
            <a:ext cx="4274873" cy="33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9CD7C1-6EAC-4236-805E-43B9E76B427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156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348850"/>
            <a:ext cx="8420100" cy="11521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4883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8902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86100C-2CFF-4B2E-9FEF-0BED9C26A8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73ED13-7CB9-4A0B-907E-04195204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5530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73148-8A2D-4000-B170-368077D6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6079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>
            <a:extLst>
              <a:ext uri="{FF2B5EF4-FFF2-40B4-BE49-F238E27FC236}">
                <a16:creationId xmlns:a16="http://schemas.microsoft.com/office/drawing/2014/main" id="{C3B6C6FC-D316-4652-9FA7-FFBF9351E1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00588" y="6597440"/>
            <a:ext cx="5048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2765E10B-B25E-4271-9AA4-E2625A0748C9}" type="slidenum"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03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_1_컨텐츠(번호정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2818" y="377825"/>
            <a:ext cx="6102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컨텐츠 페이지 제목</a:t>
            </a:r>
            <a:endParaRPr lang="en-US" altLang="ko-KR" dirty="0"/>
          </a:p>
        </p:txBody>
      </p:sp>
      <p:sp>
        <p:nvSpPr>
          <p:cNvPr id="5" name="Line 28"/>
          <p:cNvSpPr>
            <a:spLocks noChangeShapeType="1"/>
          </p:cNvSpPr>
          <p:nvPr userDrawn="1"/>
        </p:nvSpPr>
        <p:spPr bwMode="auto">
          <a:xfrm>
            <a:off x="373788" y="712788"/>
            <a:ext cx="91800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84407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6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373788" y="800753"/>
            <a:ext cx="9179999" cy="537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031" indent="-263773">
              <a:buFont typeface="맑은 고딕" panose="020B0503020000020004" pitchFamily="50" charset="-127"/>
              <a:buChar char="□"/>
              <a:defRPr/>
            </a:lvl1pPr>
            <a:lvl2pPr marL="511427" indent="-263773">
              <a:buFont typeface="맑은 고딕" panose="020B0503020000020004" pitchFamily="50" charset="-127"/>
              <a:buChar char="○"/>
              <a:defRPr/>
            </a:lvl2pPr>
          </a:lstStyle>
          <a:p>
            <a:pPr lvl="0"/>
            <a:r>
              <a:rPr lang="ko-KR" altLang="en-US" dirty="0"/>
              <a:t>첫째 수준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31011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2818" y="377825"/>
            <a:ext cx="6102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컨텐츠 페이지 제목</a:t>
            </a:r>
            <a:endParaRPr lang="en-US" altLang="ko-KR" dirty="0"/>
          </a:p>
        </p:txBody>
      </p:sp>
      <p:sp>
        <p:nvSpPr>
          <p:cNvPr id="17" name="텍스트 개체 틀 2"/>
          <p:cNvSpPr>
            <a:spLocks noGrp="1"/>
          </p:cNvSpPr>
          <p:nvPr>
            <p:ph idx="1"/>
          </p:nvPr>
        </p:nvSpPr>
        <p:spPr>
          <a:xfrm>
            <a:off x="373787" y="800752"/>
            <a:ext cx="9179999" cy="537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63" indent="-285750">
              <a:buFont typeface="맑은 고딕" panose="020B0503020000020004" pitchFamily="50" charset="-127"/>
              <a:buChar char="□"/>
              <a:defRPr/>
            </a:lvl1pPr>
            <a:lvl2pPr marL="554038" indent="-285750">
              <a:buFont typeface="맑은 고딕" panose="020B0503020000020004" pitchFamily="50" charset="-127"/>
              <a:buChar char="○"/>
              <a:defRPr/>
            </a:lvl2pPr>
          </a:lstStyle>
          <a:p>
            <a:pPr lvl="0"/>
            <a:r>
              <a:rPr lang="ko-KR" altLang="en-US" dirty="0"/>
              <a:t>첫째 수준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6" name="제목 2"/>
          <p:cNvSpPr txBox="1">
            <a:spLocks/>
          </p:cNvSpPr>
          <p:nvPr userDrawn="1"/>
        </p:nvSpPr>
        <p:spPr bwMode="gray">
          <a:xfrm>
            <a:off x="6897216" y="219828"/>
            <a:ext cx="2736016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/>
            <a:endParaRPr lang="en-US" altLang="ko-KR" sz="1200" kern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85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8" r:id="rId2"/>
    <p:sldLayoutId id="2147483738" r:id="rId3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>
            <a:extLst>
              <a:ext uri="{FF2B5EF4-FFF2-40B4-BE49-F238E27FC236}">
                <a16:creationId xmlns:a16="http://schemas.microsoft.com/office/drawing/2014/main" id="{A769B043-5AB0-4990-8205-0A66AEB8D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906775"/>
            <a:ext cx="86423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표준원</a:t>
            </a:r>
          </a:p>
          <a:p>
            <a:pPr lvl="1"/>
            <a:r>
              <a:rPr lang="ko-KR" altLang="en-US"/>
              <a:t>준준대쉬</a:t>
            </a:r>
          </a:p>
          <a:p>
            <a:pPr lvl="2"/>
            <a:r>
              <a:rPr lang="ko-KR" altLang="en-US"/>
              <a:t>준준점</a:t>
            </a:r>
          </a:p>
        </p:txBody>
      </p:sp>
      <p:sp>
        <p:nvSpPr>
          <p:cNvPr id="2053" name="Text Box 16">
            <a:extLst>
              <a:ext uri="{FF2B5EF4-FFF2-40B4-BE49-F238E27FC236}">
                <a16:creationId xmlns:a16="http://schemas.microsoft.com/office/drawing/2014/main" id="{1122DBA8-7F89-4A72-A893-CE488E1521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2350" y="6584870"/>
            <a:ext cx="325518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300"/>
              </a:spcAft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에스티크리에이티브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786B6D5-133E-4231-934C-13EC3556F289}"/>
              </a:ext>
            </a:extLst>
          </p:cNvPr>
          <p:cNvCxnSpPr/>
          <p:nvPr userDrawn="1"/>
        </p:nvCxnSpPr>
        <p:spPr>
          <a:xfrm>
            <a:off x="273050" y="782950"/>
            <a:ext cx="9359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6">
            <a:extLst>
              <a:ext uri="{FF2B5EF4-FFF2-40B4-BE49-F238E27FC236}">
                <a16:creationId xmlns:a16="http://schemas.microsoft.com/office/drawing/2014/main" id="{B8068726-4456-44DD-9360-BF3A1DE66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65210" y="6569951"/>
            <a:ext cx="31677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2024</a:t>
            </a:r>
            <a:r>
              <a:rPr kumimoji="1" lang="ko-KR" altLang="en-US" sz="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년 모의 프로젝트 수행</a:t>
            </a:r>
            <a:endParaRPr kumimoji="1" lang="en-US" altLang="ko-KR" sz="9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0E0E04B-AE99-488A-B6BA-C8BBC7AF532F}"/>
              </a:ext>
            </a:extLst>
          </p:cNvPr>
          <p:cNvCxnSpPr/>
          <p:nvPr userDrawn="1"/>
        </p:nvCxnSpPr>
        <p:spPr>
          <a:xfrm>
            <a:off x="273050" y="6578766"/>
            <a:ext cx="9359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17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9" r:id="rId2"/>
    <p:sldLayoutId id="2147483740" r:id="rId3"/>
    <p:sldLayoutId id="2147483741" r:id="rId4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80975" indent="-180975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Font typeface="Wingdings" panose="05000000000000000000" pitchFamily="2" charset="2"/>
        <a:buChar char="m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anose="020B0503020000020004" pitchFamily="50" charset="-127"/>
        </a:defRPr>
      </a:lvl1pPr>
      <a:lvl2pPr marL="304800" indent="-114300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anose="020B0503020000020004" pitchFamily="50" charset="-127"/>
        </a:defRPr>
      </a:lvl2pPr>
      <a:lvl3pPr marL="428625" indent="-85725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Char char="•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anose="020B0503020000020004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ea typeface="+mj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C76C21-74BD-D05D-EF57-1392299F3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" t="4275" r="648" b="8597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1F0F83-2331-8666-48F9-04372EC79424}"/>
              </a:ext>
            </a:extLst>
          </p:cNvPr>
          <p:cNvSpPr txBox="1"/>
          <p:nvPr/>
        </p:nvSpPr>
        <p:spPr>
          <a:xfrm>
            <a:off x="5533764" y="1628750"/>
            <a:ext cx="41761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2024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본사 직원 </a:t>
            </a:r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모의 프로젝트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C6637E-266C-4940-AAAA-2E0A10B42E62}"/>
              </a:ext>
            </a:extLst>
          </p:cNvPr>
          <p:cNvSpPr/>
          <p:nvPr/>
        </p:nvSpPr>
        <p:spPr>
          <a:xfrm>
            <a:off x="281586" y="351042"/>
            <a:ext cx="3073277" cy="439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0" marR="63500" latinLnBrk="0">
              <a:lnSpc>
                <a:spcPct val="120000"/>
              </a:lnSpc>
              <a:spcBef>
                <a:spcPts val="140"/>
              </a:spcBef>
              <a:spcAft>
                <a:spcPts val="140"/>
              </a:spcAft>
            </a:pPr>
            <a:r>
              <a:rPr lang="en-US" altLang="ko-KR" sz="2000" b="1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</a:t>
            </a:r>
            <a:r>
              <a:rPr lang="ko-KR" altLang="en-US" sz="2000" b="1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모의 프로젝트 수행 개요</a:t>
            </a:r>
            <a:endParaRPr lang="ko-KR" altLang="en-US" sz="2000" kern="0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8F8F248-C05D-5DE4-249F-AA4AB1A83D7E}"/>
              </a:ext>
            </a:extLst>
          </p:cNvPr>
          <p:cNvGrpSpPr/>
          <p:nvPr/>
        </p:nvGrpSpPr>
        <p:grpSpPr>
          <a:xfrm>
            <a:off x="544947" y="1340710"/>
            <a:ext cx="8275777" cy="1304457"/>
            <a:chOff x="544947" y="1378503"/>
            <a:chExt cx="8275777" cy="1078064"/>
          </a:xfrm>
        </p:grpSpPr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88068A4A-B485-7874-CAB2-546729890B3E}"/>
                </a:ext>
              </a:extLst>
            </p:cNvPr>
            <p:cNvSpPr/>
            <p:nvPr/>
          </p:nvSpPr>
          <p:spPr>
            <a:xfrm>
              <a:off x="873021" y="1514570"/>
              <a:ext cx="7947703" cy="941997"/>
            </a:xfrm>
            <a:custGeom>
              <a:avLst/>
              <a:gdLst>
                <a:gd name="connsiteX0" fmla="*/ 0 w 3348990"/>
                <a:gd name="connsiteY0" fmla="*/ 0 h 1046559"/>
                <a:gd name="connsiteX1" fmla="*/ 3348990 w 3348990"/>
                <a:gd name="connsiteY1" fmla="*/ 0 h 1046559"/>
                <a:gd name="connsiteX2" fmla="*/ 3348990 w 3348990"/>
                <a:gd name="connsiteY2" fmla="*/ 1046559 h 1046559"/>
                <a:gd name="connsiteX3" fmla="*/ 0 w 3348990"/>
                <a:gd name="connsiteY3" fmla="*/ 1046559 h 1046559"/>
                <a:gd name="connsiteX4" fmla="*/ 0 w 3348990"/>
                <a:gd name="connsiteY4" fmla="*/ 0 h 104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8990" h="1046559">
                  <a:moveTo>
                    <a:pt x="0" y="0"/>
                  </a:moveTo>
                  <a:lnTo>
                    <a:pt x="3348990" y="0"/>
                  </a:lnTo>
                  <a:lnTo>
                    <a:pt x="3348990" y="1046559"/>
                  </a:lnTo>
                  <a:lnTo>
                    <a:pt x="0" y="1046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  <a:hueOff val="0"/>
                <a:satOff val="0"/>
                <a:lumOff val="0"/>
                <a:alphaOff val="0"/>
              </a:sysClr>
            </a:solidFill>
            <a:ln w="6350" cap="flat" cmpd="sng" algn="ctr">
              <a:solidFill>
                <a:srgbClr val="4472C4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708870" tIns="140970" rIns="140970" bIns="140970" numCol="1" spcCol="1270" anchor="ctr" anchorCtr="0">
              <a:noAutofit/>
            </a:bodyPr>
            <a:lstStyle/>
            <a:p>
              <a:pPr marL="0" marR="0" lvl="0" indent="0" defTabSz="16446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7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07C0795-B9CF-0021-2DE6-D48E4737F554}"/>
                </a:ext>
              </a:extLst>
            </p:cNvPr>
            <p:cNvSpPr/>
            <p:nvPr/>
          </p:nvSpPr>
          <p:spPr>
            <a:xfrm>
              <a:off x="544947" y="1378503"/>
              <a:ext cx="2170544" cy="989097"/>
            </a:xfrm>
            <a:prstGeom prst="rect">
              <a:avLst/>
            </a:prstGeom>
            <a:solidFill>
              <a:srgbClr val="4472C4">
                <a:tint val="5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개요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60D614A-7AE6-12DE-3765-98FF130C8EDE}"/>
                </a:ext>
              </a:extLst>
            </p:cNvPr>
            <p:cNvSpPr txBox="1"/>
            <p:nvPr/>
          </p:nvSpPr>
          <p:spPr>
            <a:xfrm>
              <a:off x="3029524" y="1532954"/>
              <a:ext cx="5040000" cy="88964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108000" tIns="108000" rIns="72000" bIns="108000" rtlCol="0">
              <a:noAutofit/>
            </a:bodyPr>
            <a:lstStyle/>
            <a:p>
              <a:pPr marL="108000" indent="-144000" defTabSz="457200" fontAlgn="auto" latinLnBrk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0"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모의 프로젝트를 수행을 통해 각 </a:t>
              </a:r>
              <a:r>
                <a:rPr kumimoji="0" lang="ko-KR" altLang="en-US" sz="1200" dirty="0" err="1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사원별</a:t>
              </a:r>
              <a:r>
                <a:rPr kumimoji="0"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개인역량을 강화하고</a:t>
              </a:r>
              <a:endParaRPr kumimoji="0" lang="en-US" altLang="ko-KR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108000" indent="-144000" defTabSz="457200" fontAlgn="auto" latinLnBrk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0"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사업 수행 전반에 대한 세부 절차를 </a:t>
              </a:r>
              <a:r>
                <a:rPr kumimoji="0" lang="ko-KR" altLang="en-US" sz="1200" dirty="0" err="1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습특하고</a:t>
              </a:r>
              <a:endParaRPr kumimoji="0" lang="en-US" altLang="ko-KR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108000" indent="-144000" defTabSz="457200" fontAlgn="auto" latinLnBrk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0" lang="ko-KR" altLang="en-US" sz="1200" dirty="0" err="1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난이도있는</a:t>
              </a:r>
              <a:r>
                <a:rPr kumimoji="0"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요소 기술 적용으로 문제해결 능력을 확보하며</a:t>
              </a:r>
              <a:endParaRPr kumimoji="0" lang="en-US" altLang="ko-KR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108000" indent="-144000" defTabSz="457200" fontAlgn="auto" latinLnBrk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0"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개별 가이드 작성을 통해 문서 작성 역할 배양</a:t>
              </a:r>
              <a:endParaRPr kumimoji="0" lang="en-US" altLang="ko-KR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AD43DC91-1C6B-5851-3EE9-6FBB756DE4F8}"/>
              </a:ext>
            </a:extLst>
          </p:cNvPr>
          <p:cNvGrpSpPr/>
          <p:nvPr/>
        </p:nvGrpSpPr>
        <p:grpSpPr>
          <a:xfrm>
            <a:off x="544947" y="2823008"/>
            <a:ext cx="8275777" cy="1304457"/>
            <a:chOff x="544947" y="2782289"/>
            <a:chExt cx="8275777" cy="1078064"/>
          </a:xfrm>
        </p:grpSpPr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B315F9CE-5116-2E1A-18D3-31C4E5DF9CA1}"/>
                </a:ext>
              </a:extLst>
            </p:cNvPr>
            <p:cNvSpPr/>
            <p:nvPr/>
          </p:nvSpPr>
          <p:spPr>
            <a:xfrm>
              <a:off x="873021" y="2918356"/>
              <a:ext cx="7947703" cy="941997"/>
            </a:xfrm>
            <a:custGeom>
              <a:avLst/>
              <a:gdLst>
                <a:gd name="connsiteX0" fmla="*/ 0 w 3348990"/>
                <a:gd name="connsiteY0" fmla="*/ 0 h 1046559"/>
                <a:gd name="connsiteX1" fmla="*/ 3348990 w 3348990"/>
                <a:gd name="connsiteY1" fmla="*/ 0 h 1046559"/>
                <a:gd name="connsiteX2" fmla="*/ 3348990 w 3348990"/>
                <a:gd name="connsiteY2" fmla="*/ 1046559 h 1046559"/>
                <a:gd name="connsiteX3" fmla="*/ 0 w 3348990"/>
                <a:gd name="connsiteY3" fmla="*/ 1046559 h 1046559"/>
                <a:gd name="connsiteX4" fmla="*/ 0 w 3348990"/>
                <a:gd name="connsiteY4" fmla="*/ 0 h 104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8990" h="1046559">
                  <a:moveTo>
                    <a:pt x="0" y="0"/>
                  </a:moveTo>
                  <a:lnTo>
                    <a:pt x="3348990" y="0"/>
                  </a:lnTo>
                  <a:lnTo>
                    <a:pt x="3348990" y="1046559"/>
                  </a:lnTo>
                  <a:lnTo>
                    <a:pt x="0" y="1046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  <a:hueOff val="0"/>
                <a:satOff val="0"/>
                <a:lumOff val="0"/>
                <a:alphaOff val="0"/>
              </a:sysClr>
            </a:solidFill>
            <a:ln w="6350" cap="flat" cmpd="sng" algn="ctr">
              <a:solidFill>
                <a:srgbClr val="4472C4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708870" tIns="140970" rIns="140970" bIns="140970" numCol="1" spcCol="1270" anchor="ctr" anchorCtr="0">
              <a:noAutofit/>
            </a:bodyPr>
            <a:lstStyle/>
            <a:p>
              <a:pPr marL="0" marR="0" lvl="0" indent="0" defTabSz="16446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7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7C79F1E-7E4F-9018-A7ED-FB525C9F5064}"/>
                </a:ext>
              </a:extLst>
            </p:cNvPr>
            <p:cNvSpPr/>
            <p:nvPr/>
          </p:nvSpPr>
          <p:spPr>
            <a:xfrm>
              <a:off x="544947" y="2782289"/>
              <a:ext cx="2170544" cy="989097"/>
            </a:xfrm>
            <a:prstGeom prst="rect">
              <a:avLst/>
            </a:prstGeom>
            <a:solidFill>
              <a:srgbClr val="4472C4">
                <a:tint val="5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수행일정 및 대상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9B708E3-DCEC-4BAA-5440-5C1389EFC7F9}"/>
                </a:ext>
              </a:extLst>
            </p:cNvPr>
            <p:cNvSpPr txBox="1"/>
            <p:nvPr/>
          </p:nvSpPr>
          <p:spPr>
            <a:xfrm>
              <a:off x="3029524" y="2932144"/>
              <a:ext cx="5040000" cy="88964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108000" tIns="108000" rIns="72000" bIns="108000" rtlCol="0">
              <a:noAutofit/>
            </a:bodyPr>
            <a:lstStyle/>
            <a:p>
              <a:pPr marL="108000" indent="-144000" defTabSz="457200" fontAlgn="auto" latinLnBrk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0"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2024.01 ~ </a:t>
              </a:r>
              <a:r>
                <a:rPr kumimoji="0"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완료시까지</a:t>
              </a:r>
              <a:endParaRPr kumimoji="0" lang="en-US" altLang="ko-KR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108000" indent="-144000" defTabSz="457200" fontAlgn="auto" latinLnBrk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F4DF9A9-74F6-4810-908A-99426922E86B}"/>
              </a:ext>
            </a:extLst>
          </p:cNvPr>
          <p:cNvGrpSpPr/>
          <p:nvPr/>
        </p:nvGrpSpPr>
        <p:grpSpPr>
          <a:xfrm>
            <a:off x="544947" y="4305305"/>
            <a:ext cx="8275777" cy="1304457"/>
            <a:chOff x="544947" y="4343098"/>
            <a:chExt cx="8275777" cy="1078064"/>
          </a:xfrm>
        </p:grpSpPr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150DFF23-B3A6-A661-D054-E914A4799D87}"/>
                </a:ext>
              </a:extLst>
            </p:cNvPr>
            <p:cNvSpPr/>
            <p:nvPr/>
          </p:nvSpPr>
          <p:spPr>
            <a:xfrm>
              <a:off x="873021" y="4479165"/>
              <a:ext cx="7947703" cy="941997"/>
            </a:xfrm>
            <a:custGeom>
              <a:avLst/>
              <a:gdLst>
                <a:gd name="connsiteX0" fmla="*/ 0 w 3348990"/>
                <a:gd name="connsiteY0" fmla="*/ 0 h 1046559"/>
                <a:gd name="connsiteX1" fmla="*/ 3348990 w 3348990"/>
                <a:gd name="connsiteY1" fmla="*/ 0 h 1046559"/>
                <a:gd name="connsiteX2" fmla="*/ 3348990 w 3348990"/>
                <a:gd name="connsiteY2" fmla="*/ 1046559 h 1046559"/>
                <a:gd name="connsiteX3" fmla="*/ 0 w 3348990"/>
                <a:gd name="connsiteY3" fmla="*/ 1046559 h 1046559"/>
                <a:gd name="connsiteX4" fmla="*/ 0 w 3348990"/>
                <a:gd name="connsiteY4" fmla="*/ 0 h 104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8990" h="1046559">
                  <a:moveTo>
                    <a:pt x="0" y="0"/>
                  </a:moveTo>
                  <a:lnTo>
                    <a:pt x="3348990" y="0"/>
                  </a:lnTo>
                  <a:lnTo>
                    <a:pt x="3348990" y="1046559"/>
                  </a:lnTo>
                  <a:lnTo>
                    <a:pt x="0" y="1046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  <a:hueOff val="0"/>
                <a:satOff val="0"/>
                <a:lumOff val="0"/>
                <a:alphaOff val="0"/>
              </a:sysClr>
            </a:solidFill>
            <a:ln w="6350" cap="flat" cmpd="sng" algn="ctr">
              <a:solidFill>
                <a:srgbClr val="4472C4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708870" tIns="140970" rIns="140970" bIns="140970" numCol="1" spcCol="1270" anchor="ctr" anchorCtr="0">
              <a:noAutofit/>
            </a:bodyPr>
            <a:lstStyle/>
            <a:p>
              <a:pPr marL="0" marR="0" lvl="0" indent="0" defTabSz="16446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7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A03F860-F701-43F4-DEFC-FCBF9AA99204}"/>
                </a:ext>
              </a:extLst>
            </p:cNvPr>
            <p:cNvSpPr/>
            <p:nvPr/>
          </p:nvSpPr>
          <p:spPr>
            <a:xfrm>
              <a:off x="544947" y="4343098"/>
              <a:ext cx="2170544" cy="989097"/>
            </a:xfrm>
            <a:prstGeom prst="rect">
              <a:avLst/>
            </a:prstGeom>
            <a:solidFill>
              <a:srgbClr val="4472C4">
                <a:tint val="5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수행방식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E9F1305-D3B4-1B5C-AAB4-B2CC66261E2D}"/>
                </a:ext>
              </a:extLst>
            </p:cNvPr>
            <p:cNvSpPr txBox="1"/>
            <p:nvPr/>
          </p:nvSpPr>
          <p:spPr>
            <a:xfrm>
              <a:off x="3029523" y="4488357"/>
              <a:ext cx="5040000" cy="88964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108000" tIns="108000" rIns="72000" bIns="108000" rtlCol="0">
              <a:noAutofit/>
            </a:bodyPr>
            <a:lstStyle/>
            <a:p>
              <a:pPr marL="108000" indent="-144000" defTabSz="457200" fontAlgn="auto" latinLnBrk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0"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개별 구현 컨텐츠를 선정하고</a:t>
              </a:r>
              <a:endParaRPr kumimoji="0" lang="en-US" altLang="ko-KR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108000" indent="-144000" defTabSz="457200" fontAlgn="auto" latinLnBrk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0"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구현 요소 기술들을 식별 후 기술 적용 방법 선행 습득 후</a:t>
              </a:r>
              <a:endParaRPr kumimoji="0" lang="en-US" altLang="ko-KR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108000" indent="-144000" defTabSz="457200" fontAlgn="auto" latinLnBrk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0"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기능 구현에 대한 </a:t>
              </a:r>
              <a:r>
                <a:rPr kumimoji="0" lang="en-US" altLang="ko-KR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PoC  </a:t>
              </a:r>
              <a:r>
                <a:rPr kumimoji="0"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형태로 구현하며</a:t>
              </a:r>
              <a:endParaRPr kumimoji="0" lang="en-US" altLang="ko-KR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108000" indent="-144000" defTabSz="457200" fontAlgn="auto" latinLnBrk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0"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점진적 개발 절차를 적용하여 지속적으로 업그레이드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26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C6637E-266C-4940-AAAA-2E0A10B42E62}"/>
              </a:ext>
            </a:extLst>
          </p:cNvPr>
          <p:cNvSpPr/>
          <p:nvPr/>
        </p:nvSpPr>
        <p:spPr>
          <a:xfrm>
            <a:off x="281586" y="351042"/>
            <a:ext cx="1579278" cy="439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0" marR="63500" latinLnBrk="0">
              <a:lnSpc>
                <a:spcPct val="120000"/>
              </a:lnSpc>
              <a:spcBef>
                <a:spcPts val="140"/>
              </a:spcBef>
              <a:spcAft>
                <a:spcPts val="140"/>
              </a:spcAft>
            </a:pPr>
            <a:r>
              <a:rPr lang="en-US" altLang="ko-KR" sz="2000" b="1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 </a:t>
            </a:r>
            <a:r>
              <a:rPr lang="ko-KR" altLang="en-US" sz="2000" b="1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수행 내용</a:t>
            </a:r>
            <a:endParaRPr lang="ko-KR" altLang="en-US" sz="2000" kern="0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23BCB97B-57E9-5878-D3FE-CDDFAE11D5ED}"/>
              </a:ext>
            </a:extLst>
          </p:cNvPr>
          <p:cNvGrpSpPr/>
          <p:nvPr/>
        </p:nvGrpSpPr>
        <p:grpSpPr>
          <a:xfrm>
            <a:off x="434111" y="947108"/>
            <a:ext cx="8321958" cy="1015585"/>
            <a:chOff x="434111" y="279377"/>
            <a:chExt cx="8321958" cy="1078064"/>
          </a:xfrm>
        </p:grpSpPr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080BE31A-BDF5-FCC6-F2FF-4C64A78B3815}"/>
                </a:ext>
              </a:extLst>
            </p:cNvPr>
            <p:cNvSpPr/>
            <p:nvPr/>
          </p:nvSpPr>
          <p:spPr>
            <a:xfrm>
              <a:off x="762186" y="415444"/>
              <a:ext cx="4733450" cy="941997"/>
            </a:xfrm>
            <a:custGeom>
              <a:avLst/>
              <a:gdLst>
                <a:gd name="connsiteX0" fmla="*/ 0 w 3348990"/>
                <a:gd name="connsiteY0" fmla="*/ 0 h 1046559"/>
                <a:gd name="connsiteX1" fmla="*/ 3348990 w 3348990"/>
                <a:gd name="connsiteY1" fmla="*/ 0 h 1046559"/>
                <a:gd name="connsiteX2" fmla="*/ 3348990 w 3348990"/>
                <a:gd name="connsiteY2" fmla="*/ 1046559 h 1046559"/>
                <a:gd name="connsiteX3" fmla="*/ 0 w 3348990"/>
                <a:gd name="connsiteY3" fmla="*/ 1046559 h 1046559"/>
                <a:gd name="connsiteX4" fmla="*/ 0 w 3348990"/>
                <a:gd name="connsiteY4" fmla="*/ 0 h 104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8990" h="1046559">
                  <a:moveTo>
                    <a:pt x="0" y="0"/>
                  </a:moveTo>
                  <a:lnTo>
                    <a:pt x="3348990" y="0"/>
                  </a:lnTo>
                  <a:lnTo>
                    <a:pt x="3348990" y="1046559"/>
                  </a:lnTo>
                  <a:lnTo>
                    <a:pt x="0" y="1046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  <a:hueOff val="0"/>
                <a:satOff val="0"/>
                <a:lumOff val="0"/>
                <a:alphaOff val="0"/>
              </a:sysClr>
            </a:solidFill>
            <a:ln w="6350" cap="flat" cmpd="sng" algn="ctr">
              <a:solidFill>
                <a:srgbClr val="4472C4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708870" tIns="140970" rIns="140970" bIns="140970" numCol="1" spcCol="1270" anchor="ctr" anchorCtr="0">
              <a:noAutofit/>
            </a:bodyPr>
            <a:lstStyle/>
            <a:p>
              <a:pPr marL="0" marR="0" lvl="0" indent="0" defTabSz="16446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7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BE6E127-7D8B-98A1-4DDD-B132E292FEE7}"/>
                </a:ext>
              </a:extLst>
            </p:cNvPr>
            <p:cNvSpPr/>
            <p:nvPr/>
          </p:nvSpPr>
          <p:spPr>
            <a:xfrm>
              <a:off x="434111" y="279377"/>
              <a:ext cx="1838034" cy="989097"/>
            </a:xfrm>
            <a:prstGeom prst="rect">
              <a:avLst/>
            </a:prstGeom>
            <a:solidFill>
              <a:srgbClr val="4472C4">
                <a:tint val="5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285750" marR="0" lvl="0" indent="-2857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컨텐츠 선정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C40495C-D443-E699-63C0-D37150290EB9}"/>
                </a:ext>
              </a:extLst>
            </p:cNvPr>
            <p:cNvSpPr txBox="1"/>
            <p:nvPr/>
          </p:nvSpPr>
          <p:spPr>
            <a:xfrm>
              <a:off x="2373745" y="433828"/>
              <a:ext cx="2826328" cy="88964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108000" tIns="108000" rIns="72000" bIns="108000" rtlCol="0">
              <a:noAutofit/>
            </a:bodyPr>
            <a:lstStyle/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적용기술을 감안한 자유 서비스 컨텐츠 선정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FC9F2D10-544C-55BD-303A-D94CFD9DA570}"/>
                </a:ext>
              </a:extLst>
            </p:cNvPr>
            <p:cNvGrpSpPr/>
            <p:nvPr/>
          </p:nvGrpSpPr>
          <p:grpSpPr>
            <a:xfrm>
              <a:off x="5800434" y="415444"/>
              <a:ext cx="2955635" cy="941997"/>
              <a:chOff x="5800434" y="415444"/>
              <a:chExt cx="2955635" cy="941997"/>
            </a:xfrm>
          </p:grpSpPr>
          <p:sp>
            <p:nvSpPr>
              <p:cNvPr id="152" name="자유형: 도형 151">
                <a:extLst>
                  <a:ext uri="{FF2B5EF4-FFF2-40B4-BE49-F238E27FC236}">
                    <a16:creationId xmlns:a16="http://schemas.microsoft.com/office/drawing/2014/main" id="{A0A1959D-3FC8-ACF6-B75E-5886976C97CE}"/>
                  </a:ext>
                </a:extLst>
              </p:cNvPr>
              <p:cNvSpPr/>
              <p:nvPr/>
            </p:nvSpPr>
            <p:spPr>
              <a:xfrm>
                <a:off x="5800434" y="415444"/>
                <a:ext cx="2955635" cy="941997"/>
              </a:xfrm>
              <a:custGeom>
                <a:avLst/>
                <a:gdLst>
                  <a:gd name="connsiteX0" fmla="*/ 0 w 3348990"/>
                  <a:gd name="connsiteY0" fmla="*/ 0 h 1046559"/>
                  <a:gd name="connsiteX1" fmla="*/ 3348990 w 3348990"/>
                  <a:gd name="connsiteY1" fmla="*/ 0 h 1046559"/>
                  <a:gd name="connsiteX2" fmla="*/ 3348990 w 3348990"/>
                  <a:gd name="connsiteY2" fmla="*/ 1046559 h 1046559"/>
                  <a:gd name="connsiteX3" fmla="*/ 0 w 3348990"/>
                  <a:gd name="connsiteY3" fmla="*/ 1046559 h 1046559"/>
                  <a:gd name="connsiteX4" fmla="*/ 0 w 3348990"/>
                  <a:gd name="connsiteY4" fmla="*/ 0 h 1046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8990" h="1046559">
                    <a:moveTo>
                      <a:pt x="0" y="0"/>
                    </a:moveTo>
                    <a:lnTo>
                      <a:pt x="3348990" y="0"/>
                    </a:lnTo>
                    <a:lnTo>
                      <a:pt x="3348990" y="1046559"/>
                    </a:lnTo>
                    <a:lnTo>
                      <a:pt x="0" y="10465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alpha val="40000"/>
                  <a:hueOff val="0"/>
                  <a:satOff val="0"/>
                  <a:lumOff val="0"/>
                  <a:alphaOff val="0"/>
                </a:sysClr>
              </a:solidFill>
              <a:ln w="6350" cap="flat" cmpd="sng" algn="ctr">
                <a:solidFill>
                  <a:srgbClr val="4472C4"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708870" tIns="140970" rIns="140970" bIns="140970" numCol="1" spcCol="1270" anchor="ctr" anchorCtr="0">
                <a:noAutofit/>
              </a:bodyPr>
              <a:lstStyle/>
              <a:p>
                <a:pPr marL="571500" marR="0" lvl="0" indent="-571500" defTabSz="164465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endParaRPr kumimoji="0" lang="ko-KR" altLang="en-US" sz="37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9D4B4A3-14DA-B44D-B88B-D8C3978C07D9}"/>
                  </a:ext>
                </a:extLst>
              </p:cNvPr>
              <p:cNvSpPr txBox="1"/>
              <p:nvPr/>
            </p:nvSpPr>
            <p:spPr>
              <a:xfrm>
                <a:off x="5883561" y="433828"/>
                <a:ext cx="2687783" cy="88964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lIns="108000" tIns="108000" rIns="72000" bIns="108000" rtlCol="0">
                <a:noAutofit/>
              </a:bodyPr>
              <a:lstStyle/>
              <a:p>
                <a:pPr marL="135450" marR="0" lvl="0" indent="-17145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</a:rPr>
                  <a:t>가능하면 현재 트렌드에 맞는 걸로</a:t>
                </a:r>
                <a:endPara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DE141BC6-351F-4724-EDBD-5B6A05E06E69}"/>
              </a:ext>
            </a:extLst>
          </p:cNvPr>
          <p:cNvGrpSpPr/>
          <p:nvPr/>
        </p:nvGrpSpPr>
        <p:grpSpPr>
          <a:xfrm>
            <a:off x="434111" y="2065124"/>
            <a:ext cx="8321958" cy="1015585"/>
            <a:chOff x="434111" y="1602347"/>
            <a:chExt cx="8321958" cy="1078064"/>
          </a:xfrm>
        </p:grpSpPr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8A3CB841-B021-A1E7-49F1-B5070093CCD1}"/>
                </a:ext>
              </a:extLst>
            </p:cNvPr>
            <p:cNvSpPr/>
            <p:nvPr/>
          </p:nvSpPr>
          <p:spPr>
            <a:xfrm>
              <a:off x="762186" y="1738414"/>
              <a:ext cx="4733450" cy="941997"/>
            </a:xfrm>
            <a:custGeom>
              <a:avLst/>
              <a:gdLst>
                <a:gd name="connsiteX0" fmla="*/ 0 w 3348990"/>
                <a:gd name="connsiteY0" fmla="*/ 0 h 1046559"/>
                <a:gd name="connsiteX1" fmla="*/ 3348990 w 3348990"/>
                <a:gd name="connsiteY1" fmla="*/ 0 h 1046559"/>
                <a:gd name="connsiteX2" fmla="*/ 3348990 w 3348990"/>
                <a:gd name="connsiteY2" fmla="*/ 1046559 h 1046559"/>
                <a:gd name="connsiteX3" fmla="*/ 0 w 3348990"/>
                <a:gd name="connsiteY3" fmla="*/ 1046559 h 1046559"/>
                <a:gd name="connsiteX4" fmla="*/ 0 w 3348990"/>
                <a:gd name="connsiteY4" fmla="*/ 0 h 104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8990" h="1046559">
                  <a:moveTo>
                    <a:pt x="0" y="0"/>
                  </a:moveTo>
                  <a:lnTo>
                    <a:pt x="3348990" y="0"/>
                  </a:lnTo>
                  <a:lnTo>
                    <a:pt x="3348990" y="1046559"/>
                  </a:lnTo>
                  <a:lnTo>
                    <a:pt x="0" y="1046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  <a:hueOff val="0"/>
                <a:satOff val="0"/>
                <a:lumOff val="0"/>
                <a:alphaOff val="0"/>
              </a:sysClr>
            </a:solidFill>
            <a:ln w="6350" cap="flat" cmpd="sng" algn="ctr">
              <a:solidFill>
                <a:srgbClr val="4472C4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708870" tIns="140970" rIns="140970" bIns="140970" numCol="1" spcCol="1270" anchor="ctr" anchorCtr="0">
              <a:noAutofit/>
            </a:bodyPr>
            <a:lstStyle/>
            <a:p>
              <a:pPr marL="0" marR="0" lvl="0" indent="0" defTabSz="16446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7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719DC616-FF87-8664-A73C-34806BA47442}"/>
                </a:ext>
              </a:extLst>
            </p:cNvPr>
            <p:cNvSpPr/>
            <p:nvPr/>
          </p:nvSpPr>
          <p:spPr>
            <a:xfrm>
              <a:off x="434111" y="1602347"/>
              <a:ext cx="1838034" cy="989097"/>
            </a:xfrm>
            <a:prstGeom prst="rect">
              <a:avLst/>
            </a:prstGeom>
            <a:solidFill>
              <a:srgbClr val="4472C4">
                <a:tint val="5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285750" marR="0" lvl="0" indent="-2857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적용기술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FAC4F27-8FF8-1DB7-CA65-EDC85DF90E7C}"/>
                </a:ext>
              </a:extLst>
            </p:cNvPr>
            <p:cNvSpPr txBox="1"/>
            <p:nvPr/>
          </p:nvSpPr>
          <p:spPr>
            <a:xfrm>
              <a:off x="2373745" y="1752202"/>
              <a:ext cx="2826328" cy="88964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108000" tIns="108000" rIns="72000" bIns="108000" rtlCol="0">
              <a:noAutofit/>
            </a:bodyPr>
            <a:lstStyle/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생성형 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AI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–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GPT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  연계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크롤링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,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Spring-scheduler</a:t>
              </a:r>
            </a:p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인증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– spring security,   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암호화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이력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– 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점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/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선분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엔티티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/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속성</a:t>
              </a:r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4B9713BE-3721-F639-35A4-0A9A9E431D13}"/>
                </a:ext>
              </a:extLst>
            </p:cNvPr>
            <p:cNvGrpSpPr/>
            <p:nvPr/>
          </p:nvGrpSpPr>
          <p:grpSpPr>
            <a:xfrm>
              <a:off x="5800434" y="1736149"/>
              <a:ext cx="2955635" cy="941997"/>
              <a:chOff x="5800434" y="1752202"/>
              <a:chExt cx="2955635" cy="941997"/>
            </a:xfrm>
          </p:grpSpPr>
          <p:sp>
            <p:nvSpPr>
              <p:cNvPr id="159" name="자유형: 도형 158">
                <a:extLst>
                  <a:ext uri="{FF2B5EF4-FFF2-40B4-BE49-F238E27FC236}">
                    <a16:creationId xmlns:a16="http://schemas.microsoft.com/office/drawing/2014/main" id="{1FB933D9-82F5-DA95-09A2-2B6196C63D4B}"/>
                  </a:ext>
                </a:extLst>
              </p:cNvPr>
              <p:cNvSpPr/>
              <p:nvPr/>
            </p:nvSpPr>
            <p:spPr>
              <a:xfrm>
                <a:off x="5800434" y="1752202"/>
                <a:ext cx="2955635" cy="941997"/>
              </a:xfrm>
              <a:custGeom>
                <a:avLst/>
                <a:gdLst>
                  <a:gd name="connsiteX0" fmla="*/ 0 w 3348990"/>
                  <a:gd name="connsiteY0" fmla="*/ 0 h 1046559"/>
                  <a:gd name="connsiteX1" fmla="*/ 3348990 w 3348990"/>
                  <a:gd name="connsiteY1" fmla="*/ 0 h 1046559"/>
                  <a:gd name="connsiteX2" fmla="*/ 3348990 w 3348990"/>
                  <a:gd name="connsiteY2" fmla="*/ 1046559 h 1046559"/>
                  <a:gd name="connsiteX3" fmla="*/ 0 w 3348990"/>
                  <a:gd name="connsiteY3" fmla="*/ 1046559 h 1046559"/>
                  <a:gd name="connsiteX4" fmla="*/ 0 w 3348990"/>
                  <a:gd name="connsiteY4" fmla="*/ 0 h 1046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8990" h="1046559">
                    <a:moveTo>
                      <a:pt x="0" y="0"/>
                    </a:moveTo>
                    <a:lnTo>
                      <a:pt x="3348990" y="0"/>
                    </a:lnTo>
                    <a:lnTo>
                      <a:pt x="3348990" y="1046559"/>
                    </a:lnTo>
                    <a:lnTo>
                      <a:pt x="0" y="10465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alpha val="40000"/>
                  <a:hueOff val="0"/>
                  <a:satOff val="0"/>
                  <a:lumOff val="0"/>
                  <a:alphaOff val="0"/>
                </a:sysClr>
              </a:solidFill>
              <a:ln w="6350" cap="flat" cmpd="sng" algn="ctr">
                <a:solidFill>
                  <a:srgbClr val="4472C4"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708870" tIns="140970" rIns="140970" bIns="140970" numCol="1" spcCol="1270" anchor="ctr" anchorCtr="0">
                <a:noAutofit/>
              </a:bodyPr>
              <a:lstStyle/>
              <a:p>
                <a:pPr marL="571500" marR="0" lvl="0" indent="-571500" defTabSz="164465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endParaRPr kumimoji="0" lang="ko-KR" altLang="en-US" sz="37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D6F175A-D8AA-9005-8B23-432F3DCCD883}"/>
                  </a:ext>
                </a:extLst>
              </p:cNvPr>
              <p:cNvSpPr txBox="1"/>
              <p:nvPr/>
            </p:nvSpPr>
            <p:spPr>
              <a:xfrm>
                <a:off x="5883561" y="1770586"/>
                <a:ext cx="2687783" cy="88964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lIns="108000" tIns="108000" rIns="72000" bIns="108000" rtlCol="0">
                <a:noAutofit/>
              </a:bodyPr>
              <a:lstStyle/>
              <a:p>
                <a:pPr marL="135450" marR="0" lvl="0" indent="-17145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</a:rPr>
                  <a:t>JAVA or PYTHON</a:t>
                </a:r>
              </a:p>
              <a:p>
                <a:pPr marL="135450" marR="0" lvl="0" indent="-17145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</a:rPr>
                  <a:t>Front-End</a:t>
                </a: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</a:rPr>
                  <a:t> </a:t>
                </a: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</a:rPr>
                  <a:t>/</a:t>
                </a: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</a:rPr>
                  <a:t> </a:t>
                </a: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</a:rPr>
                  <a:t>Back-End </a:t>
                </a:r>
              </a:p>
              <a:p>
                <a:pPr marL="135450" marR="0" lvl="0" indent="-17145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</a:rPr>
                  <a:t>Persistence layer</a:t>
                </a:r>
              </a:p>
            </p:txBody>
          </p:sp>
        </p:grp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E12DBCF-6B64-32D3-8FE0-DB3C8CFCD39E}"/>
              </a:ext>
            </a:extLst>
          </p:cNvPr>
          <p:cNvGrpSpPr/>
          <p:nvPr/>
        </p:nvGrpSpPr>
        <p:grpSpPr>
          <a:xfrm>
            <a:off x="434111" y="3183140"/>
            <a:ext cx="8321958" cy="1015585"/>
            <a:chOff x="434111" y="2925317"/>
            <a:chExt cx="8321958" cy="1078064"/>
          </a:xfrm>
        </p:grpSpPr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FDA380A5-85A8-6E34-BE9D-C42476078042}"/>
                </a:ext>
              </a:extLst>
            </p:cNvPr>
            <p:cNvSpPr/>
            <p:nvPr/>
          </p:nvSpPr>
          <p:spPr>
            <a:xfrm>
              <a:off x="762186" y="3061384"/>
              <a:ext cx="4733450" cy="941997"/>
            </a:xfrm>
            <a:custGeom>
              <a:avLst/>
              <a:gdLst>
                <a:gd name="connsiteX0" fmla="*/ 0 w 3348990"/>
                <a:gd name="connsiteY0" fmla="*/ 0 h 1046559"/>
                <a:gd name="connsiteX1" fmla="*/ 3348990 w 3348990"/>
                <a:gd name="connsiteY1" fmla="*/ 0 h 1046559"/>
                <a:gd name="connsiteX2" fmla="*/ 3348990 w 3348990"/>
                <a:gd name="connsiteY2" fmla="*/ 1046559 h 1046559"/>
                <a:gd name="connsiteX3" fmla="*/ 0 w 3348990"/>
                <a:gd name="connsiteY3" fmla="*/ 1046559 h 1046559"/>
                <a:gd name="connsiteX4" fmla="*/ 0 w 3348990"/>
                <a:gd name="connsiteY4" fmla="*/ 0 h 104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8990" h="1046559">
                  <a:moveTo>
                    <a:pt x="0" y="0"/>
                  </a:moveTo>
                  <a:lnTo>
                    <a:pt x="3348990" y="0"/>
                  </a:lnTo>
                  <a:lnTo>
                    <a:pt x="3348990" y="1046559"/>
                  </a:lnTo>
                  <a:lnTo>
                    <a:pt x="0" y="1046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  <a:hueOff val="0"/>
                <a:satOff val="0"/>
                <a:lumOff val="0"/>
                <a:alphaOff val="0"/>
              </a:sysClr>
            </a:solidFill>
            <a:ln w="6350" cap="flat" cmpd="sng" algn="ctr">
              <a:solidFill>
                <a:srgbClr val="4472C4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708870" tIns="140970" rIns="140970" bIns="140970" numCol="1" spcCol="1270" anchor="ctr" anchorCtr="0">
              <a:noAutofit/>
            </a:bodyPr>
            <a:lstStyle/>
            <a:p>
              <a:pPr marL="0" marR="0" lvl="0" indent="0" defTabSz="16446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7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25FEBD53-03CD-ACA8-9356-83D605735391}"/>
                </a:ext>
              </a:extLst>
            </p:cNvPr>
            <p:cNvSpPr/>
            <p:nvPr/>
          </p:nvSpPr>
          <p:spPr>
            <a:xfrm>
              <a:off x="434111" y="2925317"/>
              <a:ext cx="1838034" cy="989097"/>
            </a:xfrm>
            <a:prstGeom prst="rect">
              <a:avLst/>
            </a:prstGeom>
            <a:solidFill>
              <a:srgbClr val="4472C4">
                <a:tint val="5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285750" marR="0" lvl="0" indent="-2857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설계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269280B-513C-8DEF-30BD-A596D01E64E1}"/>
                </a:ext>
              </a:extLst>
            </p:cNvPr>
            <p:cNvSpPr txBox="1"/>
            <p:nvPr/>
          </p:nvSpPr>
          <p:spPr>
            <a:xfrm>
              <a:off x="2373744" y="3070576"/>
              <a:ext cx="2826328" cy="88964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108000" tIns="108000" rIns="72000" bIns="108000" rtlCol="0">
              <a:noAutofit/>
            </a:bodyPr>
            <a:lstStyle/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아키텍처 정의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표준개발 가이드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시큐어코딩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 적용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프로세스 설계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화면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, DB  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설계</a:t>
              </a:r>
            </a:p>
          </p:txBody>
        </p: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D7DE7B8A-C6DC-0E4D-D306-65CC4C5EA591}"/>
                </a:ext>
              </a:extLst>
            </p:cNvPr>
            <p:cNvGrpSpPr/>
            <p:nvPr/>
          </p:nvGrpSpPr>
          <p:grpSpPr>
            <a:xfrm>
              <a:off x="5800434" y="3056854"/>
              <a:ext cx="2955635" cy="941997"/>
              <a:chOff x="5800434" y="3052192"/>
              <a:chExt cx="2955635" cy="941997"/>
            </a:xfrm>
          </p:grpSpPr>
          <p:sp>
            <p:nvSpPr>
              <p:cNvPr id="166" name="자유형: 도형 165">
                <a:extLst>
                  <a:ext uri="{FF2B5EF4-FFF2-40B4-BE49-F238E27FC236}">
                    <a16:creationId xmlns:a16="http://schemas.microsoft.com/office/drawing/2014/main" id="{F361F1B0-296D-C5AA-F9F4-6CCD824310E5}"/>
                  </a:ext>
                </a:extLst>
              </p:cNvPr>
              <p:cNvSpPr/>
              <p:nvPr/>
            </p:nvSpPr>
            <p:spPr>
              <a:xfrm>
                <a:off x="5800434" y="3052192"/>
                <a:ext cx="2955635" cy="941997"/>
              </a:xfrm>
              <a:custGeom>
                <a:avLst/>
                <a:gdLst>
                  <a:gd name="connsiteX0" fmla="*/ 0 w 3348990"/>
                  <a:gd name="connsiteY0" fmla="*/ 0 h 1046559"/>
                  <a:gd name="connsiteX1" fmla="*/ 3348990 w 3348990"/>
                  <a:gd name="connsiteY1" fmla="*/ 0 h 1046559"/>
                  <a:gd name="connsiteX2" fmla="*/ 3348990 w 3348990"/>
                  <a:gd name="connsiteY2" fmla="*/ 1046559 h 1046559"/>
                  <a:gd name="connsiteX3" fmla="*/ 0 w 3348990"/>
                  <a:gd name="connsiteY3" fmla="*/ 1046559 h 1046559"/>
                  <a:gd name="connsiteX4" fmla="*/ 0 w 3348990"/>
                  <a:gd name="connsiteY4" fmla="*/ 0 h 1046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8990" h="1046559">
                    <a:moveTo>
                      <a:pt x="0" y="0"/>
                    </a:moveTo>
                    <a:lnTo>
                      <a:pt x="3348990" y="0"/>
                    </a:lnTo>
                    <a:lnTo>
                      <a:pt x="3348990" y="1046559"/>
                    </a:lnTo>
                    <a:lnTo>
                      <a:pt x="0" y="10465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alpha val="40000"/>
                  <a:hueOff val="0"/>
                  <a:satOff val="0"/>
                  <a:lumOff val="0"/>
                  <a:alphaOff val="0"/>
                </a:sysClr>
              </a:solidFill>
              <a:ln w="6350" cap="flat" cmpd="sng" algn="ctr">
                <a:solidFill>
                  <a:srgbClr val="4472C4"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708870" tIns="140970" rIns="140970" bIns="140970" numCol="1" spcCol="1270" anchor="ctr" anchorCtr="0">
                <a:noAutofit/>
              </a:bodyPr>
              <a:lstStyle/>
              <a:p>
                <a:pPr marL="571500" marR="0" lvl="0" indent="-571500" defTabSz="164465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endParaRPr kumimoji="0" lang="ko-KR" altLang="en-US" sz="37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8D41718-3C55-E160-4348-A23328A4F9AD}"/>
                  </a:ext>
                </a:extLst>
              </p:cNvPr>
              <p:cNvSpPr txBox="1"/>
              <p:nvPr/>
            </p:nvSpPr>
            <p:spPr>
              <a:xfrm>
                <a:off x="5883561" y="3070576"/>
                <a:ext cx="2687783" cy="88964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lIns="108000" tIns="108000" rIns="72000" bIns="108000" rtlCol="0">
                <a:noAutofit/>
              </a:bodyPr>
              <a:lstStyle/>
              <a:p>
                <a:pPr marL="135450" marR="0" lvl="0" indent="-17145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</a:rPr>
                  <a:t>프로젝트 산출물 참조</a:t>
                </a:r>
              </a:p>
            </p:txBody>
          </p:sp>
        </p:grp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0F4C68D4-970E-378F-618E-9328D9DB4CEB}"/>
              </a:ext>
            </a:extLst>
          </p:cNvPr>
          <p:cNvGrpSpPr/>
          <p:nvPr/>
        </p:nvGrpSpPr>
        <p:grpSpPr>
          <a:xfrm>
            <a:off x="434111" y="4301156"/>
            <a:ext cx="8321958" cy="1015585"/>
            <a:chOff x="434111" y="4248287"/>
            <a:chExt cx="8321958" cy="1078064"/>
          </a:xfrm>
        </p:grpSpPr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3D661F1E-2134-FAE8-1A6D-767A829F94E4}"/>
                </a:ext>
              </a:extLst>
            </p:cNvPr>
            <p:cNvSpPr/>
            <p:nvPr/>
          </p:nvSpPr>
          <p:spPr>
            <a:xfrm>
              <a:off x="762186" y="4384354"/>
              <a:ext cx="4733450" cy="941997"/>
            </a:xfrm>
            <a:custGeom>
              <a:avLst/>
              <a:gdLst>
                <a:gd name="connsiteX0" fmla="*/ 0 w 3348990"/>
                <a:gd name="connsiteY0" fmla="*/ 0 h 1046559"/>
                <a:gd name="connsiteX1" fmla="*/ 3348990 w 3348990"/>
                <a:gd name="connsiteY1" fmla="*/ 0 h 1046559"/>
                <a:gd name="connsiteX2" fmla="*/ 3348990 w 3348990"/>
                <a:gd name="connsiteY2" fmla="*/ 1046559 h 1046559"/>
                <a:gd name="connsiteX3" fmla="*/ 0 w 3348990"/>
                <a:gd name="connsiteY3" fmla="*/ 1046559 h 1046559"/>
                <a:gd name="connsiteX4" fmla="*/ 0 w 3348990"/>
                <a:gd name="connsiteY4" fmla="*/ 0 h 104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8990" h="1046559">
                  <a:moveTo>
                    <a:pt x="0" y="0"/>
                  </a:moveTo>
                  <a:lnTo>
                    <a:pt x="3348990" y="0"/>
                  </a:lnTo>
                  <a:lnTo>
                    <a:pt x="3348990" y="1046559"/>
                  </a:lnTo>
                  <a:lnTo>
                    <a:pt x="0" y="1046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  <a:hueOff val="0"/>
                <a:satOff val="0"/>
                <a:lumOff val="0"/>
                <a:alphaOff val="0"/>
              </a:sysClr>
            </a:solidFill>
            <a:ln w="6350" cap="flat" cmpd="sng" algn="ctr">
              <a:solidFill>
                <a:srgbClr val="4472C4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708870" tIns="140970" rIns="140970" bIns="140970" numCol="1" spcCol="1270" anchor="ctr" anchorCtr="0">
              <a:noAutofit/>
            </a:bodyPr>
            <a:lstStyle/>
            <a:p>
              <a:pPr marL="0" marR="0" lvl="0" indent="0" defTabSz="16446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7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3150F6E1-827C-4924-8C18-DDB251535457}"/>
                </a:ext>
              </a:extLst>
            </p:cNvPr>
            <p:cNvSpPr/>
            <p:nvPr/>
          </p:nvSpPr>
          <p:spPr>
            <a:xfrm>
              <a:off x="434111" y="4248287"/>
              <a:ext cx="1838034" cy="989097"/>
            </a:xfrm>
            <a:prstGeom prst="rect">
              <a:avLst/>
            </a:prstGeom>
            <a:solidFill>
              <a:srgbClr val="4472C4">
                <a:tint val="5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285750" marR="0" lvl="0" indent="-2857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구현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DC72096-D858-E353-1186-FEFC0C3C8378}"/>
                </a:ext>
              </a:extLst>
            </p:cNvPr>
            <p:cNvSpPr txBox="1"/>
            <p:nvPr/>
          </p:nvSpPr>
          <p:spPr>
            <a:xfrm>
              <a:off x="2373744" y="4388950"/>
              <a:ext cx="2826328" cy="88964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108000" tIns="108000" rIns="72000" bIns="108000" rtlCol="0">
              <a:noAutofit/>
            </a:bodyPr>
            <a:lstStyle/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GIT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을 활용한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형상관리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관리자 일반적인 기능 구현 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     - 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사용자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/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메뉴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/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권한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/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코드 등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통계 및 이력관리</a:t>
              </a:r>
            </a:p>
          </p:txBody>
        </p: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9694EBBA-03C2-2396-BE60-F0479CB47445}"/>
                </a:ext>
              </a:extLst>
            </p:cNvPr>
            <p:cNvGrpSpPr/>
            <p:nvPr/>
          </p:nvGrpSpPr>
          <p:grpSpPr>
            <a:xfrm>
              <a:off x="5800434" y="4377559"/>
              <a:ext cx="2955635" cy="941997"/>
              <a:chOff x="5800434" y="4370566"/>
              <a:chExt cx="2955635" cy="941997"/>
            </a:xfrm>
          </p:grpSpPr>
          <p:sp>
            <p:nvSpPr>
              <p:cNvPr id="173" name="자유형: 도형 172">
                <a:extLst>
                  <a:ext uri="{FF2B5EF4-FFF2-40B4-BE49-F238E27FC236}">
                    <a16:creationId xmlns:a16="http://schemas.microsoft.com/office/drawing/2014/main" id="{FFB85E78-467F-C362-5286-0AB0867F9931}"/>
                  </a:ext>
                </a:extLst>
              </p:cNvPr>
              <p:cNvSpPr/>
              <p:nvPr/>
            </p:nvSpPr>
            <p:spPr>
              <a:xfrm>
                <a:off x="5800434" y="4370566"/>
                <a:ext cx="2955635" cy="941997"/>
              </a:xfrm>
              <a:custGeom>
                <a:avLst/>
                <a:gdLst>
                  <a:gd name="connsiteX0" fmla="*/ 0 w 3348990"/>
                  <a:gd name="connsiteY0" fmla="*/ 0 h 1046559"/>
                  <a:gd name="connsiteX1" fmla="*/ 3348990 w 3348990"/>
                  <a:gd name="connsiteY1" fmla="*/ 0 h 1046559"/>
                  <a:gd name="connsiteX2" fmla="*/ 3348990 w 3348990"/>
                  <a:gd name="connsiteY2" fmla="*/ 1046559 h 1046559"/>
                  <a:gd name="connsiteX3" fmla="*/ 0 w 3348990"/>
                  <a:gd name="connsiteY3" fmla="*/ 1046559 h 1046559"/>
                  <a:gd name="connsiteX4" fmla="*/ 0 w 3348990"/>
                  <a:gd name="connsiteY4" fmla="*/ 0 h 1046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8990" h="1046559">
                    <a:moveTo>
                      <a:pt x="0" y="0"/>
                    </a:moveTo>
                    <a:lnTo>
                      <a:pt x="3348990" y="0"/>
                    </a:lnTo>
                    <a:lnTo>
                      <a:pt x="3348990" y="1046559"/>
                    </a:lnTo>
                    <a:lnTo>
                      <a:pt x="0" y="10465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alpha val="40000"/>
                  <a:hueOff val="0"/>
                  <a:satOff val="0"/>
                  <a:lumOff val="0"/>
                  <a:alphaOff val="0"/>
                </a:sysClr>
              </a:solidFill>
              <a:ln w="6350" cap="flat" cmpd="sng" algn="ctr">
                <a:solidFill>
                  <a:srgbClr val="4472C4"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708870" tIns="140970" rIns="140970" bIns="140970" numCol="1" spcCol="1270" anchor="ctr" anchorCtr="0">
                <a:noAutofit/>
              </a:bodyPr>
              <a:lstStyle/>
              <a:p>
                <a:pPr marL="571500" marR="0" lvl="0" indent="-571500" defTabSz="164465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endParaRPr kumimoji="0" lang="ko-KR" altLang="en-US" sz="37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9A20BD73-EBC7-2551-E2D6-B56CE6B93E3D}"/>
                  </a:ext>
                </a:extLst>
              </p:cNvPr>
              <p:cNvSpPr txBox="1"/>
              <p:nvPr/>
            </p:nvSpPr>
            <p:spPr>
              <a:xfrm>
                <a:off x="5883561" y="4388950"/>
                <a:ext cx="2687783" cy="88964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lIns="108000" tIns="108000" rIns="72000" bIns="108000" rtlCol="0">
                <a:noAutofit/>
              </a:bodyPr>
              <a:lstStyle/>
              <a:p>
                <a:pPr marL="135450" marR="0" lvl="0" indent="-17145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</a:rPr>
                  <a:t>사용자</a:t>
                </a: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</a:rPr>
                  <a:t>/</a:t>
                </a: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</a:rPr>
                  <a:t>관리자 기능 구분</a:t>
                </a:r>
                <a:endPara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endParaRPr>
              </a:p>
              <a:p>
                <a:pPr marL="135450" marR="0" lvl="0" indent="-17145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1F8ACAF1-69CE-18AF-F541-59A11AB34735}"/>
              </a:ext>
            </a:extLst>
          </p:cNvPr>
          <p:cNvGrpSpPr/>
          <p:nvPr/>
        </p:nvGrpSpPr>
        <p:grpSpPr>
          <a:xfrm>
            <a:off x="434111" y="5419173"/>
            <a:ext cx="8321958" cy="1015585"/>
            <a:chOff x="434111" y="5571258"/>
            <a:chExt cx="8321958" cy="1078064"/>
          </a:xfrm>
        </p:grpSpPr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0E05EACD-42F4-3747-8E15-7A5B531C37AE}"/>
                </a:ext>
              </a:extLst>
            </p:cNvPr>
            <p:cNvSpPr/>
            <p:nvPr/>
          </p:nvSpPr>
          <p:spPr>
            <a:xfrm>
              <a:off x="762186" y="5707325"/>
              <a:ext cx="4733450" cy="941997"/>
            </a:xfrm>
            <a:custGeom>
              <a:avLst/>
              <a:gdLst>
                <a:gd name="connsiteX0" fmla="*/ 0 w 3348990"/>
                <a:gd name="connsiteY0" fmla="*/ 0 h 1046559"/>
                <a:gd name="connsiteX1" fmla="*/ 3348990 w 3348990"/>
                <a:gd name="connsiteY1" fmla="*/ 0 h 1046559"/>
                <a:gd name="connsiteX2" fmla="*/ 3348990 w 3348990"/>
                <a:gd name="connsiteY2" fmla="*/ 1046559 h 1046559"/>
                <a:gd name="connsiteX3" fmla="*/ 0 w 3348990"/>
                <a:gd name="connsiteY3" fmla="*/ 1046559 h 1046559"/>
                <a:gd name="connsiteX4" fmla="*/ 0 w 3348990"/>
                <a:gd name="connsiteY4" fmla="*/ 0 h 104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8990" h="1046559">
                  <a:moveTo>
                    <a:pt x="0" y="0"/>
                  </a:moveTo>
                  <a:lnTo>
                    <a:pt x="3348990" y="0"/>
                  </a:lnTo>
                  <a:lnTo>
                    <a:pt x="3348990" y="1046559"/>
                  </a:lnTo>
                  <a:lnTo>
                    <a:pt x="0" y="1046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  <a:hueOff val="0"/>
                <a:satOff val="0"/>
                <a:lumOff val="0"/>
                <a:alphaOff val="0"/>
              </a:sysClr>
            </a:solidFill>
            <a:ln w="6350" cap="flat" cmpd="sng" algn="ctr">
              <a:solidFill>
                <a:srgbClr val="4472C4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708870" tIns="140970" rIns="140970" bIns="140970" numCol="1" spcCol="1270" anchor="ctr" anchorCtr="0">
              <a:noAutofit/>
            </a:bodyPr>
            <a:lstStyle/>
            <a:p>
              <a:pPr marL="0" marR="0" lvl="0" indent="0" defTabSz="16446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7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0563E1DE-65E4-7F46-757F-94312A774DB7}"/>
                </a:ext>
              </a:extLst>
            </p:cNvPr>
            <p:cNvSpPr/>
            <p:nvPr/>
          </p:nvSpPr>
          <p:spPr>
            <a:xfrm>
              <a:off x="434111" y="5571258"/>
              <a:ext cx="1838034" cy="989097"/>
            </a:xfrm>
            <a:prstGeom prst="rect">
              <a:avLst/>
            </a:prstGeom>
            <a:solidFill>
              <a:srgbClr val="4472C4">
                <a:tint val="5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285750" marR="0" lvl="0" indent="-2857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배포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F868388-F3E2-9A62-164D-C3CA2DAEB6CD}"/>
                </a:ext>
              </a:extLst>
            </p:cNvPr>
            <p:cNvSpPr txBox="1"/>
            <p:nvPr/>
          </p:nvSpPr>
          <p:spPr>
            <a:xfrm>
              <a:off x="2373744" y="5707324"/>
              <a:ext cx="2826328" cy="88964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108000" tIns="108000" rIns="72000" bIns="108000" rtlCol="0">
              <a:noAutofit/>
            </a:bodyPr>
            <a:lstStyle/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AWS EC2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서버 환경 구성 및 호스팅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GIT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을 통한 형상관리 및 배포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EC24B2F0-B78B-E5DD-4980-E1AC1D986A5A}"/>
                </a:ext>
              </a:extLst>
            </p:cNvPr>
            <p:cNvGrpSpPr/>
            <p:nvPr/>
          </p:nvGrpSpPr>
          <p:grpSpPr>
            <a:xfrm>
              <a:off x="5800434" y="5698264"/>
              <a:ext cx="2955635" cy="941997"/>
              <a:chOff x="5800434" y="5698264"/>
              <a:chExt cx="2955635" cy="941997"/>
            </a:xfrm>
          </p:grpSpPr>
          <p:sp>
            <p:nvSpPr>
              <p:cNvPr id="180" name="자유형: 도형 179">
                <a:extLst>
                  <a:ext uri="{FF2B5EF4-FFF2-40B4-BE49-F238E27FC236}">
                    <a16:creationId xmlns:a16="http://schemas.microsoft.com/office/drawing/2014/main" id="{5CEBD2E6-A369-880C-F2F2-1165F61FC35D}"/>
                  </a:ext>
                </a:extLst>
              </p:cNvPr>
              <p:cNvSpPr/>
              <p:nvPr/>
            </p:nvSpPr>
            <p:spPr>
              <a:xfrm>
                <a:off x="5800434" y="5698264"/>
                <a:ext cx="2955635" cy="941997"/>
              </a:xfrm>
              <a:custGeom>
                <a:avLst/>
                <a:gdLst>
                  <a:gd name="connsiteX0" fmla="*/ 0 w 3348990"/>
                  <a:gd name="connsiteY0" fmla="*/ 0 h 1046559"/>
                  <a:gd name="connsiteX1" fmla="*/ 3348990 w 3348990"/>
                  <a:gd name="connsiteY1" fmla="*/ 0 h 1046559"/>
                  <a:gd name="connsiteX2" fmla="*/ 3348990 w 3348990"/>
                  <a:gd name="connsiteY2" fmla="*/ 1046559 h 1046559"/>
                  <a:gd name="connsiteX3" fmla="*/ 0 w 3348990"/>
                  <a:gd name="connsiteY3" fmla="*/ 1046559 h 1046559"/>
                  <a:gd name="connsiteX4" fmla="*/ 0 w 3348990"/>
                  <a:gd name="connsiteY4" fmla="*/ 0 h 1046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8990" h="1046559">
                    <a:moveTo>
                      <a:pt x="0" y="0"/>
                    </a:moveTo>
                    <a:lnTo>
                      <a:pt x="3348990" y="0"/>
                    </a:lnTo>
                    <a:lnTo>
                      <a:pt x="3348990" y="1046559"/>
                    </a:lnTo>
                    <a:lnTo>
                      <a:pt x="0" y="10465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alpha val="40000"/>
                  <a:hueOff val="0"/>
                  <a:satOff val="0"/>
                  <a:lumOff val="0"/>
                  <a:alphaOff val="0"/>
                </a:sysClr>
              </a:solidFill>
              <a:ln w="6350" cap="flat" cmpd="sng" algn="ctr">
                <a:solidFill>
                  <a:srgbClr val="4472C4"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708870" tIns="140970" rIns="140970" bIns="140970" numCol="1" spcCol="1270" anchor="ctr" anchorCtr="0">
                <a:noAutofit/>
              </a:bodyPr>
              <a:lstStyle/>
              <a:p>
                <a:pPr marL="571500" marR="0" lvl="0" indent="-571500" defTabSz="164465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endParaRPr kumimoji="0" lang="ko-KR" altLang="en-US" sz="37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A1C993DA-86E7-AA8F-FAC6-4F4A88DF8DBD}"/>
                  </a:ext>
                </a:extLst>
              </p:cNvPr>
              <p:cNvSpPr txBox="1"/>
              <p:nvPr/>
            </p:nvSpPr>
            <p:spPr>
              <a:xfrm>
                <a:off x="5883561" y="5716648"/>
                <a:ext cx="2687783" cy="88964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lIns="108000" tIns="108000" rIns="72000" bIns="108000" rtlCol="0">
                <a:noAutofit/>
              </a:bodyPr>
              <a:lstStyle/>
              <a:p>
                <a:pPr marL="135450" marR="0" lvl="0" indent="-17145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endPara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endParaRPr>
              </a:p>
              <a:p>
                <a:pPr marL="135450" marR="0" lvl="0" indent="-17145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</a:rPr>
                  <a:t>각각의 가이드 문서 작성</a:t>
                </a:r>
                <a:endPara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15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C6637E-266C-4940-AAAA-2E0A10B42E62}"/>
              </a:ext>
            </a:extLst>
          </p:cNvPr>
          <p:cNvSpPr/>
          <p:nvPr/>
        </p:nvSpPr>
        <p:spPr>
          <a:xfrm>
            <a:off x="281586" y="351042"/>
            <a:ext cx="1803699" cy="439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0" marR="63500" latinLnBrk="0">
              <a:lnSpc>
                <a:spcPct val="120000"/>
              </a:lnSpc>
              <a:spcBef>
                <a:spcPts val="140"/>
              </a:spcBef>
              <a:spcAft>
                <a:spcPts val="140"/>
              </a:spcAft>
            </a:pPr>
            <a:r>
              <a:rPr lang="en-US" altLang="ko-KR" sz="2000" b="1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</a:t>
            </a:r>
            <a:r>
              <a:rPr lang="ko-KR" altLang="en-US" sz="2000" b="1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수행 가이드</a:t>
            </a:r>
            <a:endParaRPr lang="ko-KR" altLang="en-US" sz="2000" kern="0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4976F79-941D-8A2D-F6F3-3AEBBB35DEEC}"/>
              </a:ext>
            </a:extLst>
          </p:cNvPr>
          <p:cNvGrpSpPr/>
          <p:nvPr/>
        </p:nvGrpSpPr>
        <p:grpSpPr>
          <a:xfrm>
            <a:off x="434111" y="980660"/>
            <a:ext cx="8275777" cy="980058"/>
            <a:chOff x="434111" y="279377"/>
            <a:chExt cx="8275777" cy="107806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835EE49-E83B-3E76-90CD-A3CC8F92C4AE}"/>
                </a:ext>
              </a:extLst>
            </p:cNvPr>
            <p:cNvSpPr/>
            <p:nvPr/>
          </p:nvSpPr>
          <p:spPr>
            <a:xfrm>
              <a:off x="762185" y="415444"/>
              <a:ext cx="7947703" cy="941997"/>
            </a:xfrm>
            <a:custGeom>
              <a:avLst/>
              <a:gdLst>
                <a:gd name="connsiteX0" fmla="*/ 0 w 3348990"/>
                <a:gd name="connsiteY0" fmla="*/ 0 h 1046559"/>
                <a:gd name="connsiteX1" fmla="*/ 3348990 w 3348990"/>
                <a:gd name="connsiteY1" fmla="*/ 0 h 1046559"/>
                <a:gd name="connsiteX2" fmla="*/ 3348990 w 3348990"/>
                <a:gd name="connsiteY2" fmla="*/ 1046559 h 1046559"/>
                <a:gd name="connsiteX3" fmla="*/ 0 w 3348990"/>
                <a:gd name="connsiteY3" fmla="*/ 1046559 h 1046559"/>
                <a:gd name="connsiteX4" fmla="*/ 0 w 3348990"/>
                <a:gd name="connsiteY4" fmla="*/ 0 h 104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8990" h="1046559">
                  <a:moveTo>
                    <a:pt x="0" y="0"/>
                  </a:moveTo>
                  <a:lnTo>
                    <a:pt x="3348990" y="0"/>
                  </a:lnTo>
                  <a:lnTo>
                    <a:pt x="3348990" y="1046559"/>
                  </a:lnTo>
                  <a:lnTo>
                    <a:pt x="0" y="1046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  <a:hueOff val="0"/>
                <a:satOff val="0"/>
                <a:lumOff val="0"/>
                <a:alphaOff val="0"/>
              </a:sysClr>
            </a:solidFill>
            <a:ln w="6350" cap="flat" cmpd="sng" algn="ctr">
              <a:solidFill>
                <a:srgbClr val="4472C4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708870" tIns="140970" rIns="140970" bIns="140970" numCol="1" spcCol="1270" anchor="ctr" anchorCtr="0">
              <a:noAutofit/>
            </a:bodyPr>
            <a:lstStyle/>
            <a:p>
              <a:pPr marL="0" marR="0" lvl="0" indent="0" defTabSz="16446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7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A4343AB-088E-3CD8-297C-4A924E2D110C}"/>
                </a:ext>
              </a:extLst>
            </p:cNvPr>
            <p:cNvSpPr/>
            <p:nvPr/>
          </p:nvSpPr>
          <p:spPr>
            <a:xfrm>
              <a:off x="434111" y="279377"/>
              <a:ext cx="2493816" cy="989097"/>
            </a:xfrm>
            <a:prstGeom prst="rect">
              <a:avLst/>
            </a:prstGeom>
            <a:solidFill>
              <a:srgbClr val="4472C4">
                <a:tint val="5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285750" marR="0" lvl="0" indent="-2857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아키텍처 정의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225A42-ACFF-02CE-ACEE-E336F0217B9D}"/>
                </a:ext>
              </a:extLst>
            </p:cNvPr>
            <p:cNvSpPr txBox="1"/>
            <p:nvPr/>
          </p:nvSpPr>
          <p:spPr>
            <a:xfrm>
              <a:off x="3094178" y="433828"/>
              <a:ext cx="5040000" cy="88964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108000" tIns="108000" rIns="72000" bIns="108000" rtlCol="0">
              <a:noAutofit/>
            </a:bodyPr>
            <a:lstStyle/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AWS EC2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서버 환경 구성 및 호스팅 가이드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WEB/WAS/DB 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환경구성 정의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1F28984-88AA-4D3D-6E47-0B8165DE4F4B}"/>
              </a:ext>
            </a:extLst>
          </p:cNvPr>
          <p:cNvGrpSpPr/>
          <p:nvPr/>
        </p:nvGrpSpPr>
        <p:grpSpPr>
          <a:xfrm>
            <a:off x="434111" y="2114818"/>
            <a:ext cx="8275777" cy="980058"/>
            <a:chOff x="434111" y="1602347"/>
            <a:chExt cx="8275777" cy="1078064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DA3C50A-611C-27E4-5EEF-177AE5E1F007}"/>
                </a:ext>
              </a:extLst>
            </p:cNvPr>
            <p:cNvSpPr/>
            <p:nvPr/>
          </p:nvSpPr>
          <p:spPr>
            <a:xfrm>
              <a:off x="762185" y="1738414"/>
              <a:ext cx="7947703" cy="941997"/>
            </a:xfrm>
            <a:custGeom>
              <a:avLst/>
              <a:gdLst>
                <a:gd name="connsiteX0" fmla="*/ 0 w 3348990"/>
                <a:gd name="connsiteY0" fmla="*/ 0 h 1046559"/>
                <a:gd name="connsiteX1" fmla="*/ 3348990 w 3348990"/>
                <a:gd name="connsiteY1" fmla="*/ 0 h 1046559"/>
                <a:gd name="connsiteX2" fmla="*/ 3348990 w 3348990"/>
                <a:gd name="connsiteY2" fmla="*/ 1046559 h 1046559"/>
                <a:gd name="connsiteX3" fmla="*/ 0 w 3348990"/>
                <a:gd name="connsiteY3" fmla="*/ 1046559 h 1046559"/>
                <a:gd name="connsiteX4" fmla="*/ 0 w 3348990"/>
                <a:gd name="connsiteY4" fmla="*/ 0 h 104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8990" h="1046559">
                  <a:moveTo>
                    <a:pt x="0" y="0"/>
                  </a:moveTo>
                  <a:lnTo>
                    <a:pt x="3348990" y="0"/>
                  </a:lnTo>
                  <a:lnTo>
                    <a:pt x="3348990" y="1046559"/>
                  </a:lnTo>
                  <a:lnTo>
                    <a:pt x="0" y="1046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  <a:hueOff val="0"/>
                <a:satOff val="0"/>
                <a:lumOff val="0"/>
                <a:alphaOff val="0"/>
              </a:sysClr>
            </a:solidFill>
            <a:ln w="6350" cap="flat" cmpd="sng" algn="ctr">
              <a:solidFill>
                <a:srgbClr val="4472C4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708870" tIns="140970" rIns="140970" bIns="140970" numCol="1" spcCol="1270" anchor="ctr" anchorCtr="0">
              <a:noAutofit/>
            </a:bodyPr>
            <a:lstStyle/>
            <a:p>
              <a:pPr marL="0" marR="0" lvl="0" indent="0" defTabSz="16446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7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EDF239-52FC-18B2-44D1-F2AB5937D4B1}"/>
                </a:ext>
              </a:extLst>
            </p:cNvPr>
            <p:cNvSpPr/>
            <p:nvPr/>
          </p:nvSpPr>
          <p:spPr>
            <a:xfrm>
              <a:off x="434111" y="1602347"/>
              <a:ext cx="2493816" cy="989097"/>
            </a:xfrm>
            <a:prstGeom prst="rect">
              <a:avLst/>
            </a:prstGeom>
            <a:solidFill>
              <a:srgbClr val="4472C4">
                <a:tint val="5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285750" marR="0" lvl="0" indent="-2857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표준 설계</a:t>
              </a: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개발 가이드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99AB13-4499-2508-531F-6444EE29217C}"/>
                </a:ext>
              </a:extLst>
            </p:cNvPr>
            <p:cNvSpPr txBox="1"/>
            <p:nvPr/>
          </p:nvSpPr>
          <p:spPr>
            <a:xfrm>
              <a:off x="3094178" y="1752202"/>
              <a:ext cx="5040000" cy="88964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108000" tIns="108000" rIns="72000" bIns="108000" rtlCol="0">
              <a:noAutofit/>
            </a:bodyPr>
            <a:lstStyle/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설계 산출물 작성 가이드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(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프로세스정의서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화면정의서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데이터모델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)</a:t>
              </a:r>
            </a:p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표준화지침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모델링 가이드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표준개발 가이드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KISA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kumimoji="0" lang="ko-KR" alt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시큐어코딩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 가이드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(java,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javascript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)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0FC97D5-8E7F-DE09-3D4D-C7AC840A4ED0}"/>
              </a:ext>
            </a:extLst>
          </p:cNvPr>
          <p:cNvGrpSpPr/>
          <p:nvPr/>
        </p:nvGrpSpPr>
        <p:grpSpPr>
          <a:xfrm>
            <a:off x="434111" y="3248976"/>
            <a:ext cx="8275777" cy="980058"/>
            <a:chOff x="434111" y="2925317"/>
            <a:chExt cx="8275777" cy="1078064"/>
          </a:xfrm>
        </p:grpSpPr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112E7911-71A2-B326-E9C2-A81440E44EC2}"/>
                </a:ext>
              </a:extLst>
            </p:cNvPr>
            <p:cNvSpPr/>
            <p:nvPr/>
          </p:nvSpPr>
          <p:spPr>
            <a:xfrm>
              <a:off x="762185" y="3061384"/>
              <a:ext cx="7947703" cy="941997"/>
            </a:xfrm>
            <a:custGeom>
              <a:avLst/>
              <a:gdLst>
                <a:gd name="connsiteX0" fmla="*/ 0 w 3348990"/>
                <a:gd name="connsiteY0" fmla="*/ 0 h 1046559"/>
                <a:gd name="connsiteX1" fmla="*/ 3348990 w 3348990"/>
                <a:gd name="connsiteY1" fmla="*/ 0 h 1046559"/>
                <a:gd name="connsiteX2" fmla="*/ 3348990 w 3348990"/>
                <a:gd name="connsiteY2" fmla="*/ 1046559 h 1046559"/>
                <a:gd name="connsiteX3" fmla="*/ 0 w 3348990"/>
                <a:gd name="connsiteY3" fmla="*/ 1046559 h 1046559"/>
                <a:gd name="connsiteX4" fmla="*/ 0 w 3348990"/>
                <a:gd name="connsiteY4" fmla="*/ 0 h 104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8990" h="1046559">
                  <a:moveTo>
                    <a:pt x="0" y="0"/>
                  </a:moveTo>
                  <a:lnTo>
                    <a:pt x="3348990" y="0"/>
                  </a:lnTo>
                  <a:lnTo>
                    <a:pt x="3348990" y="1046559"/>
                  </a:lnTo>
                  <a:lnTo>
                    <a:pt x="0" y="1046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  <a:hueOff val="0"/>
                <a:satOff val="0"/>
                <a:lumOff val="0"/>
                <a:alphaOff val="0"/>
              </a:sysClr>
            </a:solidFill>
            <a:ln w="6350" cap="flat" cmpd="sng" algn="ctr">
              <a:solidFill>
                <a:srgbClr val="4472C4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708870" tIns="140970" rIns="140970" bIns="140970" numCol="1" spcCol="1270" anchor="ctr" anchorCtr="0">
              <a:noAutofit/>
            </a:bodyPr>
            <a:lstStyle/>
            <a:p>
              <a:pPr marL="0" marR="0" lvl="0" indent="0" defTabSz="16446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7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617064-9BCC-4299-87F1-201A763678A8}"/>
                </a:ext>
              </a:extLst>
            </p:cNvPr>
            <p:cNvSpPr/>
            <p:nvPr/>
          </p:nvSpPr>
          <p:spPr>
            <a:xfrm>
              <a:off x="434111" y="2925317"/>
              <a:ext cx="2493816" cy="989097"/>
            </a:xfrm>
            <a:prstGeom prst="rect">
              <a:avLst/>
            </a:prstGeom>
            <a:solidFill>
              <a:srgbClr val="4472C4">
                <a:tint val="5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285750" marR="0" lvl="0" indent="-2857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구현 기술 가이드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B98B31-C264-E4F7-6D68-9953D79C2F4F}"/>
                </a:ext>
              </a:extLst>
            </p:cNvPr>
            <p:cNvSpPr txBox="1"/>
            <p:nvPr/>
          </p:nvSpPr>
          <p:spPr>
            <a:xfrm>
              <a:off x="3094177" y="3070576"/>
              <a:ext cx="5040000" cy="88964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108000" tIns="108000" rIns="72000" bIns="108000" rtlCol="0">
              <a:noAutofit/>
            </a:bodyPr>
            <a:lstStyle/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생성형 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AI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–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GPT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  연계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크롤링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,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Spring-scheduler</a:t>
              </a:r>
            </a:p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인증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– spring security,   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암호화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이력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– 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점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/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선분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엔티티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/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속성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117738A-7C25-45C6-0BBB-9C4A09346DB0}"/>
              </a:ext>
            </a:extLst>
          </p:cNvPr>
          <p:cNvGrpSpPr/>
          <p:nvPr/>
        </p:nvGrpSpPr>
        <p:grpSpPr>
          <a:xfrm>
            <a:off x="434111" y="4383134"/>
            <a:ext cx="8275777" cy="980058"/>
            <a:chOff x="434111" y="4248287"/>
            <a:chExt cx="8275777" cy="1078064"/>
          </a:xfrm>
        </p:grpSpPr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C382E357-3811-B5AC-1F1E-A1E75BE3877A}"/>
                </a:ext>
              </a:extLst>
            </p:cNvPr>
            <p:cNvSpPr/>
            <p:nvPr/>
          </p:nvSpPr>
          <p:spPr>
            <a:xfrm>
              <a:off x="762185" y="4384354"/>
              <a:ext cx="7947703" cy="941997"/>
            </a:xfrm>
            <a:custGeom>
              <a:avLst/>
              <a:gdLst>
                <a:gd name="connsiteX0" fmla="*/ 0 w 3348990"/>
                <a:gd name="connsiteY0" fmla="*/ 0 h 1046559"/>
                <a:gd name="connsiteX1" fmla="*/ 3348990 w 3348990"/>
                <a:gd name="connsiteY1" fmla="*/ 0 h 1046559"/>
                <a:gd name="connsiteX2" fmla="*/ 3348990 w 3348990"/>
                <a:gd name="connsiteY2" fmla="*/ 1046559 h 1046559"/>
                <a:gd name="connsiteX3" fmla="*/ 0 w 3348990"/>
                <a:gd name="connsiteY3" fmla="*/ 1046559 h 1046559"/>
                <a:gd name="connsiteX4" fmla="*/ 0 w 3348990"/>
                <a:gd name="connsiteY4" fmla="*/ 0 h 104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8990" h="1046559">
                  <a:moveTo>
                    <a:pt x="0" y="0"/>
                  </a:moveTo>
                  <a:lnTo>
                    <a:pt x="3348990" y="0"/>
                  </a:lnTo>
                  <a:lnTo>
                    <a:pt x="3348990" y="1046559"/>
                  </a:lnTo>
                  <a:lnTo>
                    <a:pt x="0" y="1046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  <a:hueOff val="0"/>
                <a:satOff val="0"/>
                <a:lumOff val="0"/>
                <a:alphaOff val="0"/>
              </a:sysClr>
            </a:solidFill>
            <a:ln w="6350" cap="flat" cmpd="sng" algn="ctr">
              <a:solidFill>
                <a:srgbClr val="4472C4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708870" tIns="140970" rIns="140970" bIns="140970" numCol="1" spcCol="1270" anchor="ctr" anchorCtr="0">
              <a:noAutofit/>
            </a:bodyPr>
            <a:lstStyle/>
            <a:p>
              <a:pPr marL="0" marR="0" lvl="0" indent="0" defTabSz="16446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7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C80A2A5-4828-5804-767E-8D8C04EC0450}"/>
                </a:ext>
              </a:extLst>
            </p:cNvPr>
            <p:cNvSpPr/>
            <p:nvPr/>
          </p:nvSpPr>
          <p:spPr>
            <a:xfrm>
              <a:off x="434111" y="4248287"/>
              <a:ext cx="2493816" cy="989097"/>
            </a:xfrm>
            <a:prstGeom prst="rect">
              <a:avLst/>
            </a:prstGeom>
            <a:solidFill>
              <a:srgbClr val="4472C4">
                <a:tint val="5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285750" marR="0" lvl="0" indent="-2857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테스트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64B6E3-DE91-0578-20D9-F1063EAE41E1}"/>
                </a:ext>
              </a:extLst>
            </p:cNvPr>
            <p:cNvSpPr txBox="1"/>
            <p:nvPr/>
          </p:nvSpPr>
          <p:spPr>
            <a:xfrm>
              <a:off x="3094177" y="4388950"/>
              <a:ext cx="5040000" cy="88964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108000" tIns="108000" rIns="72000" bIns="108000" rtlCol="0">
              <a:noAutofit/>
            </a:bodyPr>
            <a:lstStyle/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단위테스트 시나리오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통합테스트 시나리오 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B3B0E3B-BE79-BD66-5592-7755B1D7462A}"/>
              </a:ext>
            </a:extLst>
          </p:cNvPr>
          <p:cNvGrpSpPr/>
          <p:nvPr/>
        </p:nvGrpSpPr>
        <p:grpSpPr>
          <a:xfrm>
            <a:off x="434111" y="5517290"/>
            <a:ext cx="8275777" cy="980058"/>
            <a:chOff x="434111" y="5571258"/>
            <a:chExt cx="8275777" cy="1078064"/>
          </a:xfrm>
        </p:grpSpPr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5209099B-1E56-FB0F-B867-E43776923D54}"/>
                </a:ext>
              </a:extLst>
            </p:cNvPr>
            <p:cNvSpPr/>
            <p:nvPr/>
          </p:nvSpPr>
          <p:spPr>
            <a:xfrm>
              <a:off x="762185" y="5707325"/>
              <a:ext cx="7947703" cy="941997"/>
            </a:xfrm>
            <a:custGeom>
              <a:avLst/>
              <a:gdLst>
                <a:gd name="connsiteX0" fmla="*/ 0 w 3348990"/>
                <a:gd name="connsiteY0" fmla="*/ 0 h 1046559"/>
                <a:gd name="connsiteX1" fmla="*/ 3348990 w 3348990"/>
                <a:gd name="connsiteY1" fmla="*/ 0 h 1046559"/>
                <a:gd name="connsiteX2" fmla="*/ 3348990 w 3348990"/>
                <a:gd name="connsiteY2" fmla="*/ 1046559 h 1046559"/>
                <a:gd name="connsiteX3" fmla="*/ 0 w 3348990"/>
                <a:gd name="connsiteY3" fmla="*/ 1046559 h 1046559"/>
                <a:gd name="connsiteX4" fmla="*/ 0 w 3348990"/>
                <a:gd name="connsiteY4" fmla="*/ 0 h 104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8990" h="1046559">
                  <a:moveTo>
                    <a:pt x="0" y="0"/>
                  </a:moveTo>
                  <a:lnTo>
                    <a:pt x="3348990" y="0"/>
                  </a:lnTo>
                  <a:lnTo>
                    <a:pt x="3348990" y="1046559"/>
                  </a:lnTo>
                  <a:lnTo>
                    <a:pt x="0" y="1046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  <a:hueOff val="0"/>
                <a:satOff val="0"/>
                <a:lumOff val="0"/>
                <a:alphaOff val="0"/>
              </a:sysClr>
            </a:solidFill>
            <a:ln w="6350" cap="flat" cmpd="sng" algn="ctr">
              <a:solidFill>
                <a:srgbClr val="4472C4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708870" tIns="140970" rIns="140970" bIns="140970" numCol="1" spcCol="1270" anchor="ctr" anchorCtr="0">
              <a:noAutofit/>
            </a:bodyPr>
            <a:lstStyle/>
            <a:p>
              <a:pPr marL="0" marR="0" lvl="0" indent="0" defTabSz="16446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7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01D9317-9CBF-17D1-4C3D-492B7BF3BBE0}"/>
                </a:ext>
              </a:extLst>
            </p:cNvPr>
            <p:cNvSpPr/>
            <p:nvPr/>
          </p:nvSpPr>
          <p:spPr>
            <a:xfrm>
              <a:off x="434111" y="5571258"/>
              <a:ext cx="2493816" cy="989097"/>
            </a:xfrm>
            <a:prstGeom prst="rect">
              <a:avLst/>
            </a:prstGeom>
            <a:solidFill>
              <a:srgbClr val="4472C4">
                <a:tint val="5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285750" marR="0" lvl="0" indent="-2857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기타 사항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2A21E64-4EBE-A7C6-AEB2-79EFE50E0470}"/>
                </a:ext>
              </a:extLst>
            </p:cNvPr>
            <p:cNvSpPr txBox="1"/>
            <p:nvPr/>
          </p:nvSpPr>
          <p:spPr>
            <a:xfrm>
              <a:off x="3094177" y="5707324"/>
              <a:ext cx="5040000" cy="88964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108000" tIns="108000" rIns="72000" bIns="108000" rtlCol="0">
              <a:noAutofit/>
            </a:bodyPr>
            <a:lstStyle/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이슈리스트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변경관리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108000" marR="0" lvl="0" indent="-1440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200" kern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GIT</a:t>
              </a:r>
              <a:r>
                <a:rPr kumimoji="0" lang="ko-KR" altLang="en-US" sz="1200" kern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을 통한 형상관리 및 배포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1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C6637E-266C-4940-AAAA-2E0A10B42E62}"/>
              </a:ext>
            </a:extLst>
          </p:cNvPr>
          <p:cNvSpPr/>
          <p:nvPr/>
        </p:nvSpPr>
        <p:spPr>
          <a:xfrm>
            <a:off x="281586" y="351042"/>
            <a:ext cx="2028119" cy="439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0" marR="63500" latinLnBrk="0">
              <a:lnSpc>
                <a:spcPct val="120000"/>
              </a:lnSpc>
              <a:spcBef>
                <a:spcPts val="140"/>
              </a:spcBef>
              <a:spcAft>
                <a:spcPts val="140"/>
              </a:spcAft>
            </a:pPr>
            <a:r>
              <a:rPr lang="en-US" altLang="ko-KR" sz="2000" b="1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4. </a:t>
            </a:r>
            <a:r>
              <a:rPr lang="ko-KR" altLang="en-US" sz="2000" b="1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사전 준비사항</a:t>
            </a:r>
            <a:endParaRPr lang="ko-KR" altLang="en-US" sz="2000" kern="0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7AB36-4ABB-F11B-26A6-46CA0BFD3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35075"/>
              </p:ext>
            </p:extLst>
          </p:nvPr>
        </p:nvGraphicFramePr>
        <p:xfrm>
          <a:off x="632401" y="1052670"/>
          <a:ext cx="8687897" cy="5256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69">
                  <a:extLst>
                    <a:ext uri="{9D8B030D-6E8A-4147-A177-3AD203B41FA5}">
                      <a16:colId xmlns:a16="http://schemas.microsoft.com/office/drawing/2014/main" val="3324285955"/>
                    </a:ext>
                  </a:extLst>
                </a:gridCol>
                <a:gridCol w="4392610">
                  <a:extLst>
                    <a:ext uri="{9D8B030D-6E8A-4147-A177-3AD203B41FA5}">
                      <a16:colId xmlns:a16="http://schemas.microsoft.com/office/drawing/2014/main" val="3433123528"/>
                    </a:ext>
                  </a:extLst>
                </a:gridCol>
                <a:gridCol w="3071118">
                  <a:extLst>
                    <a:ext uri="{9D8B030D-6E8A-4147-A177-3AD203B41FA5}">
                      <a16:colId xmlns:a16="http://schemas.microsoft.com/office/drawing/2014/main" val="1368029480"/>
                    </a:ext>
                  </a:extLst>
                </a:gridCol>
              </a:tblGrid>
              <a:tr h="542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1804" marB="4180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1804" marB="4180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 담당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1804" marB="4180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63554"/>
                  </a:ext>
                </a:extLst>
              </a:tr>
              <a:tr h="94285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200" b="0" i="0" u="none" strike="noStrike" kern="0" dirty="0">
                          <a:solidFill>
                            <a:sysClr val="windowText" lastClr="000000"/>
                          </a:solidFill>
                          <a:effectLst/>
                          <a:latin typeface="맑은 고딕"/>
                          <a:ea typeface="맑은 고딕"/>
                        </a:rPr>
                        <a:t>파일서버</a:t>
                      </a:r>
                      <a:endParaRPr kumimoji="0" lang="en-US" altLang="ko-KR" sz="1200" b="0" i="0" u="none" strike="noStrike" kern="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ctr" fontAlgn="ctr"/>
                      <a:r>
                        <a:rPr kumimoji="0" lang="ko-KR" altLang="en-US" sz="1200" b="0" i="0" u="none" strike="noStrike" kern="0" dirty="0">
                          <a:solidFill>
                            <a:sysClr val="windowText" lastClr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구성</a:t>
                      </a:r>
                      <a:endParaRPr kumimoji="0" lang="en-US" altLang="ko-KR" sz="1200" b="0" i="0" u="none" strike="noStrike" kern="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072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NAS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공유폴더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생성 및 개별 산출물 작성 관리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23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1600" indent="-101600">
                        <a:lnSpc>
                          <a:spcPct val="110000"/>
                        </a:lnSpc>
                        <a:buFontTx/>
                        <a:buChar char="•"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23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97733"/>
                  </a:ext>
                </a:extLst>
              </a:tr>
              <a:tr h="9428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 및 가이드 문서 준비</a:t>
                      </a:r>
                    </a:p>
                  </a:txBody>
                  <a:tcPr marL="84072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사감위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수행 산출물 참조하여 각종 가이드 준비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69875" lvl="0" indent="-176213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개발표준 가이드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 가이드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69875" lvl="0" indent="-176213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시큐어코딩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가이드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69875" lvl="0" indent="-176213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 템플릿 준비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23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1600" indent="-101600">
                        <a:lnSpc>
                          <a:spcPct val="110000"/>
                        </a:lnSpc>
                        <a:buFontTx/>
                        <a:buChar char="•"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23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28017"/>
                  </a:ext>
                </a:extLst>
              </a:tr>
              <a:tr h="9428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 구성</a:t>
                      </a:r>
                    </a:p>
                  </a:txBody>
                  <a:tcPr marL="84072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호스팅 환경 구성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AWS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EC2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등 환경구성 가이드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23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기태성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4923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499147"/>
                  </a:ext>
                </a:extLst>
              </a:tr>
              <a:tr h="9428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기술적용 검토</a:t>
                      </a:r>
                    </a:p>
                  </a:txBody>
                  <a:tcPr marL="84072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요소기술별 기술적용 검토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69875" lvl="0" indent="-176213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생성형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AI,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OCR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69875" lvl="0" indent="-176213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  Security/Scheduler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23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각 담당자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4923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429104"/>
                  </a:ext>
                </a:extLst>
              </a:tr>
              <a:tr h="9428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84072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 구성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전자정부프레임워크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?)</a:t>
                      </a:r>
                    </a:p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활용한 형상관리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Maven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적용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23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4923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56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19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C6637E-266C-4940-AAAA-2E0A10B42E62}"/>
              </a:ext>
            </a:extLst>
          </p:cNvPr>
          <p:cNvSpPr/>
          <p:nvPr/>
        </p:nvSpPr>
        <p:spPr>
          <a:xfrm>
            <a:off x="281586" y="351042"/>
            <a:ext cx="1579278" cy="439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0" marR="63500" latinLnBrk="0">
              <a:lnSpc>
                <a:spcPct val="120000"/>
              </a:lnSpc>
              <a:spcBef>
                <a:spcPts val="140"/>
              </a:spcBef>
              <a:spcAft>
                <a:spcPts val="140"/>
              </a:spcAft>
            </a:pPr>
            <a:r>
              <a:rPr lang="en-US" altLang="ko-KR" sz="2000" b="1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5. </a:t>
            </a:r>
            <a:r>
              <a:rPr lang="ko-KR" altLang="en-US" sz="2000" b="1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수행 일정</a:t>
            </a:r>
            <a:endParaRPr lang="ko-KR" altLang="en-US" sz="2000" kern="0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7AB36-4ABB-F11B-26A6-46CA0BFD3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302482"/>
              </p:ext>
            </p:extLst>
          </p:nvPr>
        </p:nvGraphicFramePr>
        <p:xfrm>
          <a:off x="632401" y="1052670"/>
          <a:ext cx="8687897" cy="5123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69">
                  <a:extLst>
                    <a:ext uri="{9D8B030D-6E8A-4147-A177-3AD203B41FA5}">
                      <a16:colId xmlns:a16="http://schemas.microsoft.com/office/drawing/2014/main" val="3324285955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3433123528"/>
                    </a:ext>
                  </a:extLst>
                </a:gridCol>
                <a:gridCol w="3431168">
                  <a:extLst>
                    <a:ext uri="{9D8B030D-6E8A-4147-A177-3AD203B41FA5}">
                      <a16:colId xmlns:a16="http://schemas.microsoft.com/office/drawing/2014/main" val="1368029480"/>
                    </a:ext>
                  </a:extLst>
                </a:gridCol>
              </a:tblGrid>
              <a:tr h="360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1804" marB="4180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1804" marB="4180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1804" marB="4180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63554"/>
                  </a:ext>
                </a:extLst>
              </a:tr>
              <a:tr h="680504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200" b="0" i="0" u="none" strike="noStrike" kern="0" dirty="0">
                          <a:solidFill>
                            <a:sysClr val="windowText" lastClr="000000"/>
                          </a:solidFill>
                          <a:effectLst/>
                          <a:latin typeface="맑은 고딕"/>
                          <a:ea typeface="맑은 고딕"/>
                        </a:rPr>
                        <a:t>컨텐츠 선정</a:t>
                      </a:r>
                      <a:endParaRPr kumimoji="0" lang="en-US" altLang="ko-KR" sz="1200" b="0" i="0" u="none" strike="noStrike" kern="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072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개인별 컨텐츠 선정 및 적용 기술 검토 내역 공유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23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0000"/>
                        </a:lnSpc>
                        <a:buFontTx/>
                        <a:buNone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2024.01.04 ~ 2024.01.10</a:t>
                      </a:r>
                    </a:p>
                  </a:txBody>
                  <a:tcPr marL="74923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97733"/>
                  </a:ext>
                </a:extLst>
              </a:tr>
              <a:tr h="6805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환경구성</a:t>
                      </a:r>
                    </a:p>
                  </a:txBody>
                  <a:tcPr marL="84072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로컬 환경 구성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환경 구성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23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2024.01.11 ~ 2024.01.12</a:t>
                      </a:r>
                    </a:p>
                  </a:txBody>
                  <a:tcPr marL="74923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28017"/>
                  </a:ext>
                </a:extLst>
              </a:tr>
              <a:tr h="6805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84072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산출물 작성 가이드 및 산출물 작성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23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2024.01.15 ~ 2024.01.19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4923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499147"/>
                  </a:ext>
                </a:extLst>
              </a:tr>
              <a:tr h="6805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84072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 및 단위 테스트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23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2024.01.22 ~ 2024.01.26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4923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429104"/>
                  </a:ext>
                </a:extLst>
              </a:tr>
              <a:tr h="6805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84072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23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2024.01.29 ~ 2024.01.30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4923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626120"/>
                  </a:ext>
                </a:extLst>
              </a:tr>
              <a:tr h="6805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보고</a:t>
                      </a:r>
                    </a:p>
                  </a:txBody>
                  <a:tcPr marL="84072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각자 수행 프로젝트 보고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23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2024.01.31 ~ 2024.01.31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4923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061106"/>
                  </a:ext>
                </a:extLst>
              </a:tr>
              <a:tr h="6805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84072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이슈리스트 등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23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2024.01.31 ~ 2024.01.31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4923" marR="11123" marT="8709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56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46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B11D4A52-D8F4-4FC0-B0A3-76A4C6DE2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065463"/>
            <a:ext cx="785495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330200" eaLnBrk="0" hangingPunct="0">
              <a:defRPr kumimoji="1">
                <a:solidFill>
                  <a:schemeClr val="tx1"/>
                </a:solidFill>
                <a:latin typeface="Arial" charset="0"/>
                <a:ea typeface="윤고딕130" pitchFamily="18" charset="-127"/>
              </a:defRPr>
            </a:lvl1pPr>
            <a:lvl2pPr marL="742950" indent="-285750" defTabSz="330200" eaLnBrk="0" hangingPunct="0">
              <a:defRPr kumimoji="1">
                <a:solidFill>
                  <a:schemeClr val="tx1"/>
                </a:solidFill>
                <a:latin typeface="Arial" charset="0"/>
                <a:ea typeface="윤고딕130" pitchFamily="18" charset="-127"/>
              </a:defRPr>
            </a:lvl2pPr>
            <a:lvl3pPr marL="1143000" indent="-228600" defTabSz="330200" eaLnBrk="0" hangingPunct="0">
              <a:defRPr kumimoji="1">
                <a:solidFill>
                  <a:schemeClr val="tx1"/>
                </a:solidFill>
                <a:latin typeface="Arial" charset="0"/>
                <a:ea typeface="윤고딕130" pitchFamily="18" charset="-127"/>
              </a:defRPr>
            </a:lvl3pPr>
            <a:lvl4pPr marL="1600200" indent="-228600" defTabSz="330200" eaLnBrk="0" hangingPunct="0">
              <a:defRPr kumimoji="1">
                <a:solidFill>
                  <a:schemeClr val="tx1"/>
                </a:solidFill>
                <a:latin typeface="Arial" charset="0"/>
                <a:ea typeface="윤고딕130" pitchFamily="18" charset="-127"/>
              </a:defRPr>
            </a:lvl4pPr>
            <a:lvl5pPr marL="2057400" indent="-228600" defTabSz="330200" eaLnBrk="0" hangingPunct="0">
              <a:defRPr kumimoji="1">
                <a:solidFill>
                  <a:schemeClr val="tx1"/>
                </a:solidFill>
                <a:latin typeface="Arial" charset="0"/>
                <a:ea typeface="윤고딕130" pitchFamily="18" charset="-127"/>
              </a:defRPr>
            </a:lvl5pPr>
            <a:lvl6pPr marL="2514600" indent="-228600" defTabSz="330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윤고딕130" pitchFamily="18" charset="-127"/>
              </a:defRPr>
            </a:lvl6pPr>
            <a:lvl7pPr marL="2971800" indent="-228600" defTabSz="330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윤고딕130" pitchFamily="18" charset="-127"/>
              </a:defRPr>
            </a:lvl7pPr>
            <a:lvl8pPr marL="3429000" indent="-228600" defTabSz="330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윤고딕130" pitchFamily="18" charset="-127"/>
              </a:defRPr>
            </a:lvl8pPr>
            <a:lvl9pPr marL="3886200" indent="-228600" defTabSz="330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윤고딕130" pitchFamily="18" charset="-127"/>
              </a:defRPr>
            </a:lvl9pPr>
          </a:lstStyle>
          <a:p>
            <a:pPr algn="ctr" latinLnBrk="0">
              <a:spcBef>
                <a:spcPct val="50000"/>
              </a:spcBef>
            </a:pPr>
            <a:r>
              <a:rPr lang="en-US" altLang="ko-KR" sz="4800" b="1" dirty="0">
                <a:solidFill>
                  <a:srgbClr val="000000"/>
                </a:solidFill>
                <a:ea typeface="-윤명조130" pitchFamily="18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361536697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바탕체"/>
        <a:ea typeface="바탕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8849</TotalTime>
  <Words>448</Words>
  <Application>Microsoft Office PowerPoint</Application>
  <PresentationFormat>A4 용지(210x297mm)</PresentationFormat>
  <Paragraphs>118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KoPub돋움체 Bold</vt:lpstr>
      <vt:lpstr>굴림</vt:lpstr>
      <vt:lpstr>맑은 고딕</vt:lpstr>
      <vt:lpstr>바탕체</vt:lpstr>
      <vt:lpstr>Arial</vt:lpstr>
      <vt:lpstr>Calibri</vt:lpstr>
      <vt:lpstr>Wingdings</vt:lpstr>
      <vt:lpstr>디자인 사용자 지정</vt:lpstr>
      <vt:lpstr>2_기본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삼성SDS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김문희</dc:creator>
  <cp:lastModifiedBy>영상 정</cp:lastModifiedBy>
  <cp:revision>377</cp:revision>
  <cp:lastPrinted>2018-07-27T04:49:45Z</cp:lastPrinted>
  <dcterms:created xsi:type="dcterms:W3CDTF">2005-03-25T01:29:40Z</dcterms:created>
  <dcterms:modified xsi:type="dcterms:W3CDTF">2024-01-03T04:58:31Z</dcterms:modified>
</cp:coreProperties>
</file>