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6" r:id="rId2"/>
    <p:sldId id="258" r:id="rId3"/>
    <p:sldId id="259" r:id="rId4"/>
    <p:sldId id="269" r:id="rId5"/>
    <p:sldId id="260" r:id="rId6"/>
    <p:sldId id="270" r:id="rId7"/>
    <p:sldId id="277" r:id="rId8"/>
    <p:sldId id="278" r:id="rId9"/>
    <p:sldId id="279" r:id="rId10"/>
    <p:sldId id="280" r:id="rId11"/>
    <p:sldId id="272" r:id="rId12"/>
    <p:sldId id="281" r:id="rId13"/>
    <p:sldId id="273" r:id="rId14"/>
    <p:sldId id="274" r:id="rId15"/>
    <p:sldId id="275" r:id="rId16"/>
    <p:sldId id="276" r:id="rId17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5EA8"/>
    <a:srgbClr val="00AAAE"/>
    <a:srgbClr val="D1D3D4"/>
    <a:srgbClr val="E1E2E3"/>
    <a:srgbClr val="B285BA"/>
    <a:srgbClr val="C6C8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0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0" y="102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13" d="100"/>
          <a:sy n="113" d="100"/>
        </p:scale>
        <p:origin x="-525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453CD-FC16-49C7-9F30-3F29E0545F27}" type="datetimeFigureOut">
              <a:rPr lang="ko-KR" altLang="en-US" smtClean="0"/>
              <a:pPr/>
              <a:t>2016-06-07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761A7-0C00-4722-80A3-745DC75507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375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8784000" y="4739400"/>
            <a:ext cx="108000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4320000" y="410400"/>
            <a:ext cx="5760000" cy="32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4000" b="0" spc="-17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5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4374000" y="6458400"/>
            <a:ext cx="5760000" cy="81853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300"/>
              </a:lnSpc>
              <a:spcBef>
                <a:spcPts val="0"/>
              </a:spcBef>
              <a:buNone/>
              <a:defRPr sz="1350" b="0" spc="-15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10224000" y="90000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 userDrawn="1"/>
        </p:nvSpPr>
        <p:spPr>
          <a:xfrm>
            <a:off x="10224000" y="162000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7" hasCustomPrompt="1"/>
          </p:nvPr>
        </p:nvSpPr>
        <p:spPr>
          <a:xfrm>
            <a:off x="118800" y="3711600"/>
            <a:ext cx="7200000" cy="23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500"/>
              </a:lnSpc>
              <a:spcBef>
                <a:spcPts val="0"/>
              </a:spcBef>
              <a:buNone/>
              <a:defRPr sz="18500" b="0" spc="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 userDrawn="1"/>
        </p:nvCxnSpPr>
        <p:spPr>
          <a:xfrm>
            <a:off x="8784000" y="4739400"/>
            <a:ext cx="108000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098000" y="410400"/>
            <a:ext cx="1440000" cy="244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4000" b="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15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0" y="410400"/>
            <a:ext cx="5760000" cy="288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2100" b="0" spc="-15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 userDrawn="1"/>
        </p:nvCxnSpPr>
        <p:spPr>
          <a:xfrm rot="5400000">
            <a:off x="-684000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 rot="5400000">
            <a:off x="584361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8"/>
          <p:cNvSpPr>
            <a:spLocks noGrp="1"/>
          </p:cNvSpPr>
          <p:nvPr>
            <p:ph type="body" sz="quarter" idx="15" hasCustomPrompt="1"/>
          </p:nvPr>
        </p:nvSpPr>
        <p:spPr>
          <a:xfrm>
            <a:off x="3060684" y="410400"/>
            <a:ext cx="1080000" cy="288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2100" b="0" spc="-15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22" name="텍스트 개체 틀 8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9107608" y="4948945"/>
            <a:ext cx="2628000" cy="7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3850"/>
              </a:lnSpc>
              <a:spcBef>
                <a:spcPts val="0"/>
              </a:spcBef>
              <a:buNone/>
              <a:defRPr sz="3850" b="0" spc="-150">
                <a:solidFill>
                  <a:srgbClr val="D1D3D4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24" name="타원 23"/>
          <p:cNvSpPr/>
          <p:nvPr userDrawn="1"/>
        </p:nvSpPr>
        <p:spPr>
          <a:xfrm>
            <a:off x="10224000" y="900000"/>
            <a:ext cx="180000" cy="18000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 userDrawn="1"/>
        </p:nvSpPr>
        <p:spPr>
          <a:xfrm>
            <a:off x="10224000" y="1620000"/>
            <a:ext cx="180000" cy="18000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8784000" y="4739400"/>
            <a:ext cx="108000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098000" y="410400"/>
            <a:ext cx="2880000" cy="25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4000" b="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6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0" y="410400"/>
            <a:ext cx="5760000" cy="54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2100" b="0" spc="-15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 rot="5400000">
            <a:off x="-684000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5400000">
            <a:off x="584361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8"/>
          <p:cNvSpPr>
            <a:spLocks noGrp="1"/>
          </p:cNvSpPr>
          <p:nvPr>
            <p:ph type="body" sz="quarter" idx="17" hasCustomPrompt="1"/>
          </p:nvPr>
        </p:nvSpPr>
        <p:spPr>
          <a:xfrm>
            <a:off x="4320000" y="864000"/>
            <a:ext cx="5940000" cy="2268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200" b="0" spc="-15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13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123824" y="3714300"/>
            <a:ext cx="4486275" cy="2412000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lnSpc>
                <a:spcPts val="18500"/>
              </a:lnSpc>
              <a:spcBef>
                <a:spcPts val="0"/>
              </a:spcBef>
              <a:buNone/>
              <a:defRPr sz="18500" b="0" spc="-150">
                <a:solidFill>
                  <a:srgbClr val="C6C8CA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5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4" name="텍스트 개체 틀 8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9107608" y="4939200"/>
            <a:ext cx="2628000" cy="7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3850"/>
              </a:lnSpc>
              <a:spcBef>
                <a:spcPts val="0"/>
              </a:spcBef>
              <a:buNone/>
              <a:defRPr sz="3850" b="0" spc="-150">
                <a:solidFill>
                  <a:srgbClr val="D1D3D4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15" name="타원 14"/>
          <p:cNvSpPr/>
          <p:nvPr userDrawn="1"/>
        </p:nvSpPr>
        <p:spPr>
          <a:xfrm>
            <a:off x="10224000" y="900000"/>
            <a:ext cx="180000" cy="18000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 userDrawn="1"/>
        </p:nvSpPr>
        <p:spPr>
          <a:xfrm>
            <a:off x="10224000" y="1620000"/>
            <a:ext cx="180000" cy="18000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8784000" y="4739400"/>
            <a:ext cx="108000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 rot="5400000">
            <a:off x="-684000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rot="5400000">
            <a:off x="584361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 userDrawn="1"/>
        </p:nvSpPr>
        <p:spPr>
          <a:xfrm>
            <a:off x="10224000" y="900000"/>
            <a:ext cx="180000" cy="18000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 userDrawn="1"/>
        </p:nvSpPr>
        <p:spPr>
          <a:xfrm>
            <a:off x="10224000" y="1620000"/>
            <a:ext cx="180000" cy="18000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098000" y="410400"/>
            <a:ext cx="2880000" cy="25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4000" b="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27" name="텍스트 개체 틀 8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9107608" y="4939200"/>
            <a:ext cx="2628000" cy="7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3850"/>
              </a:lnSpc>
              <a:spcBef>
                <a:spcPts val="0"/>
              </a:spcBef>
              <a:buNone/>
              <a:defRPr sz="3850" b="0" spc="-150">
                <a:solidFill>
                  <a:srgbClr val="D1D3D4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3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123824" y="3714300"/>
            <a:ext cx="4486275" cy="2412000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lnSpc>
                <a:spcPts val="18500"/>
              </a:lnSpc>
              <a:spcBef>
                <a:spcPts val="0"/>
              </a:spcBef>
              <a:buNone/>
              <a:defRPr sz="18500" b="0" spc="-150">
                <a:solidFill>
                  <a:srgbClr val="C6C8CA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5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1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0" y="410400"/>
            <a:ext cx="5760000" cy="54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2100" b="0" spc="-15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52" r:id="rId4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p03_경과보고서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" y="1111"/>
            <a:ext cx="10692384" cy="7559040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4320000" y="432000"/>
            <a:ext cx="5760000" cy="3240000"/>
          </a:xfrm>
        </p:spPr>
        <p:txBody>
          <a:bodyPr/>
          <a:lstStyle/>
          <a:p>
            <a:r>
              <a:rPr lang="ko-KR" altLang="en-US" spc="0" dirty="0" smtClean="0"/>
              <a:t>멀티미디어 시스템</a:t>
            </a:r>
            <a:endParaRPr lang="en-US" altLang="ko-KR" spc="0" dirty="0" smtClean="0"/>
          </a:p>
          <a:p>
            <a:r>
              <a:rPr lang="ko-KR" altLang="en-US" spc="0" dirty="0" smtClean="0"/>
              <a:t>프로젝트 </a:t>
            </a:r>
          </a:p>
          <a:p>
            <a:r>
              <a:rPr lang="ko-KR" altLang="en-US" spc="0" dirty="0" smtClean="0"/>
              <a:t>최종 </a:t>
            </a:r>
            <a:r>
              <a:rPr lang="ko-KR" altLang="en-US" spc="0" dirty="0" smtClean="0"/>
              <a:t>발표</a:t>
            </a:r>
            <a:endParaRPr lang="ko-KR" altLang="en-US" spc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4374000" y="6457800"/>
            <a:ext cx="5760000" cy="818531"/>
          </a:xfrm>
        </p:spPr>
        <p:txBody>
          <a:bodyPr/>
          <a:lstStyle/>
          <a:p>
            <a:r>
              <a:rPr lang="en-US" altLang="ko-KR" spc="0" dirty="0" smtClean="0"/>
              <a:t>2016. 06. 07   9</a:t>
            </a:r>
            <a:r>
              <a:rPr lang="ko-KR" altLang="en-US" spc="0" dirty="0" smtClean="0"/>
              <a:t>조</a:t>
            </a:r>
          </a:p>
          <a:p>
            <a:pPr algn="ctr"/>
            <a:r>
              <a:rPr lang="en-US" altLang="ko-KR" spc="0" dirty="0" smtClean="0"/>
              <a:t>2011104043 </a:t>
            </a:r>
            <a:r>
              <a:rPr lang="ko-KR" altLang="en-US" spc="0" dirty="0" smtClean="0"/>
              <a:t>장원엽 </a:t>
            </a:r>
            <a:r>
              <a:rPr lang="en-US" altLang="ko-KR" spc="0" dirty="0" smtClean="0"/>
              <a:t>| 2011104023 </a:t>
            </a:r>
            <a:r>
              <a:rPr lang="ko-KR" altLang="en-US" spc="0" dirty="0" smtClean="0"/>
              <a:t>송현수 </a:t>
            </a:r>
            <a:r>
              <a:rPr lang="en-US" altLang="ko-KR" spc="0" dirty="0" smtClean="0"/>
              <a:t>| 2014104013 </a:t>
            </a:r>
            <a:r>
              <a:rPr lang="ko-KR" altLang="en-US" spc="0" dirty="0" smtClean="0"/>
              <a:t>이인홍</a:t>
            </a:r>
            <a:endParaRPr lang="ko-KR" altLang="en-US" spc="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118800" y="3711600"/>
            <a:ext cx="7200000" cy="2340000"/>
          </a:xfrm>
        </p:spPr>
        <p:txBody>
          <a:bodyPr/>
          <a:lstStyle/>
          <a:p>
            <a:r>
              <a:rPr lang="en-US" altLang="ko-KR" dirty="0" smtClean="0"/>
              <a:t>2016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rot="5400000">
            <a:off x="-684000" y="3771937"/>
            <a:ext cx="7128000" cy="158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584361" y="3771937"/>
            <a:ext cx="7128000" cy="158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384768" y="831024"/>
            <a:ext cx="2880000" cy="2520000"/>
          </a:xfrm>
        </p:spPr>
        <p:txBody>
          <a:bodyPr/>
          <a:lstStyle/>
          <a:p>
            <a:r>
              <a:rPr lang="en-US" altLang="ko-KR" sz="6600" spc="0" dirty="0" smtClean="0"/>
              <a:t>Depth</a:t>
            </a:r>
            <a:endParaRPr lang="ko-KR" altLang="en-US" sz="6600" spc="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4287600" y="670355"/>
            <a:ext cx="5760000" cy="540000"/>
          </a:xfrm>
        </p:spPr>
        <p:txBody>
          <a:bodyPr/>
          <a:lstStyle/>
          <a:p>
            <a:r>
              <a:rPr lang="en-US" altLang="ko-KR" sz="3200" spc="0" dirty="0" smtClean="0"/>
              <a:t>Stereo</a:t>
            </a:r>
            <a:endParaRPr lang="ko-KR" altLang="en-US" sz="3200" spc="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7"/>
          </p:nvPr>
        </p:nvSpPr>
        <p:spPr>
          <a:xfrm>
            <a:off x="4359600" y="1427328"/>
            <a:ext cx="5940000" cy="1625361"/>
          </a:xfrm>
        </p:spPr>
        <p:txBody>
          <a:bodyPr/>
          <a:lstStyle/>
          <a:p>
            <a:r>
              <a:rPr lang="en-US" altLang="ko-KR" sz="2000" spc="0" dirty="0" smtClean="0"/>
              <a:t>Depth</a:t>
            </a:r>
          </a:p>
          <a:p>
            <a:endParaRPr lang="en-US" altLang="ko-KR" sz="2000" spc="0" dirty="0" smtClean="0"/>
          </a:p>
          <a:p>
            <a:endParaRPr lang="en-US" altLang="ko-KR" sz="2000" spc="0" dirty="0" smtClean="0">
              <a:solidFill>
                <a:schemeClr val="tx1"/>
              </a:solidFill>
            </a:endParaRPr>
          </a:p>
          <a:p>
            <a:r>
              <a:rPr lang="ko-KR" altLang="en-US" sz="2000" spc="0" dirty="0" smtClean="0">
                <a:solidFill>
                  <a:schemeClr val="tx1"/>
                </a:solidFill>
              </a:rPr>
              <a:t>각 </a:t>
            </a:r>
            <a:r>
              <a:rPr lang="ko-KR" altLang="en-US" sz="2000" spc="0" dirty="0" err="1" smtClean="0">
                <a:solidFill>
                  <a:schemeClr val="tx1"/>
                </a:solidFill>
              </a:rPr>
              <a:t>매칭점에서</a:t>
            </a:r>
            <a:r>
              <a:rPr lang="ko-KR" altLang="en-US" sz="2000" spc="0" dirty="0" smtClean="0">
                <a:solidFill>
                  <a:schemeClr val="tx1"/>
                </a:solidFill>
              </a:rPr>
              <a:t> 산출한 </a:t>
            </a:r>
            <a:r>
              <a:rPr lang="en-US" altLang="ko-KR" sz="2000" spc="0" dirty="0" smtClean="0">
                <a:solidFill>
                  <a:schemeClr val="tx1"/>
                </a:solidFill>
              </a:rPr>
              <a:t>Disparity </a:t>
            </a:r>
            <a:r>
              <a:rPr lang="ko-KR" altLang="en-US" sz="2000" spc="0" dirty="0" smtClean="0">
                <a:solidFill>
                  <a:schemeClr val="tx1"/>
                </a:solidFill>
              </a:rPr>
              <a:t>값을 이용해</a:t>
            </a:r>
            <a:endParaRPr lang="en-US" altLang="ko-KR" sz="2000" spc="0" dirty="0" smtClean="0">
              <a:solidFill>
                <a:schemeClr val="tx1"/>
              </a:solidFill>
            </a:endParaRPr>
          </a:p>
          <a:p>
            <a:endParaRPr lang="en-US" altLang="ko-KR" sz="2000" spc="0" dirty="0">
              <a:solidFill>
                <a:schemeClr val="tx1"/>
              </a:solidFill>
            </a:endParaRPr>
          </a:p>
          <a:p>
            <a:r>
              <a:rPr lang="en-US" altLang="ko-KR" sz="2000" spc="0" dirty="0" smtClean="0">
                <a:solidFill>
                  <a:schemeClr val="tx1"/>
                </a:solidFill>
              </a:rPr>
              <a:t>Depth Map</a:t>
            </a:r>
            <a:r>
              <a:rPr lang="ko-KR" altLang="en-US" sz="2000" spc="0" dirty="0" smtClean="0">
                <a:solidFill>
                  <a:schemeClr val="tx1"/>
                </a:solidFill>
              </a:rPr>
              <a:t>을 만든다</a:t>
            </a:r>
            <a:r>
              <a:rPr lang="en-US" altLang="ko-KR" sz="2000" spc="0" dirty="0" smtClean="0">
                <a:solidFill>
                  <a:schemeClr val="tx1"/>
                </a:solidFill>
              </a:rPr>
              <a:t>.</a:t>
            </a:r>
            <a:endParaRPr lang="en-US" altLang="ko-KR" sz="2000" spc="0" dirty="0">
              <a:solidFill>
                <a:schemeClr val="tx1"/>
              </a:solidFill>
            </a:endParaRPr>
          </a:p>
          <a:p>
            <a:endParaRPr lang="en-US" altLang="ko-KR" sz="2000" spc="0" dirty="0" smtClean="0">
              <a:solidFill>
                <a:schemeClr val="tx1"/>
              </a:solidFill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136800" y="3690000"/>
            <a:ext cx="1620000" cy="241200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E1E2E3"/>
                </a:solidFill>
              </a:rPr>
              <a:t>3.1</a:t>
            </a:r>
            <a:endParaRPr lang="ko-KR" altLang="en-US" dirty="0">
              <a:solidFill>
                <a:srgbClr val="E1E2E3"/>
              </a:solidFill>
            </a:endParaRPr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6"/>
          </p:nvPr>
        </p:nvSpPr>
        <p:spPr>
          <a:xfrm rot="16200000">
            <a:off x="9093600" y="4942800"/>
            <a:ext cx="2628000" cy="720000"/>
          </a:xfrm>
        </p:spPr>
        <p:txBody>
          <a:bodyPr/>
          <a:lstStyle/>
          <a:p>
            <a:r>
              <a:rPr lang="en-US" altLang="ko-KR" dirty="0" smtClean="0"/>
              <a:t>confidential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19" y="3463566"/>
            <a:ext cx="4566426" cy="34248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464" y="3463566"/>
            <a:ext cx="4487512" cy="3364237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4988147" y="4881212"/>
            <a:ext cx="793675" cy="706476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66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1098000" y="410400"/>
            <a:ext cx="2880000" cy="2520000"/>
          </a:xfrm>
        </p:spPr>
        <p:txBody>
          <a:bodyPr/>
          <a:lstStyle/>
          <a:p>
            <a:r>
              <a:rPr lang="ko-KR" altLang="en-US" spc="0" dirty="0" smtClean="0"/>
              <a:t>기능</a:t>
            </a:r>
            <a:endParaRPr lang="en-US" altLang="ko-KR" spc="0" dirty="0" smtClean="0"/>
          </a:p>
          <a:p>
            <a:endParaRPr lang="ko-KR" altLang="en-US" spc="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4320000" y="439200"/>
            <a:ext cx="5760000" cy="540000"/>
          </a:xfrm>
        </p:spPr>
        <p:txBody>
          <a:bodyPr/>
          <a:lstStyle/>
          <a:p>
            <a:r>
              <a:rPr lang="en-US" altLang="ko-KR" spc="0" dirty="0" smtClean="0"/>
              <a:t>Edge (</a:t>
            </a:r>
            <a:r>
              <a:rPr lang="ko-KR" altLang="en-US" spc="0" dirty="0" smtClean="0"/>
              <a:t>윤곽선 추출</a:t>
            </a:r>
            <a:r>
              <a:rPr lang="en-US" altLang="ko-KR" spc="0" dirty="0" smtClean="0"/>
              <a:t>)</a:t>
            </a:r>
            <a:endParaRPr lang="ko-KR" altLang="en-US" spc="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136800" y="3690000"/>
            <a:ext cx="1620000" cy="241200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E1E2E3"/>
                </a:solidFill>
              </a:rPr>
              <a:t>3.2</a:t>
            </a:r>
            <a:endParaRPr lang="ko-KR" altLang="en-US" dirty="0">
              <a:solidFill>
                <a:srgbClr val="E1E2E3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>
          <a:xfrm>
            <a:off x="4320000" y="1131284"/>
            <a:ext cx="5940000" cy="2268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	</a:t>
            </a:r>
            <a:r>
              <a:rPr lang="en-US" altLang="ko-KR" sz="1400" dirty="0" smtClean="0"/>
              <a:t>Canny Edge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대표적인 윤곽선 추출 알고리즘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</a:t>
            </a:r>
            <a:r>
              <a:rPr lang="ko-KR" altLang="en-US" sz="1400" dirty="0" smtClean="0">
                <a:solidFill>
                  <a:schemeClr val="tx1"/>
                </a:solidFill>
              </a:rPr>
              <a:t>윤곽선 추출 순서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1. </a:t>
            </a:r>
            <a:r>
              <a:rPr lang="ko-KR" altLang="en-US" sz="1400" dirty="0" smtClean="0">
                <a:solidFill>
                  <a:schemeClr val="tx1"/>
                </a:solidFill>
              </a:rPr>
              <a:t>이미지를 부드럽게 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 (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가우시안</a:t>
            </a:r>
            <a:r>
              <a:rPr lang="ko-KR" altLang="en-US" sz="1400" dirty="0" smtClean="0">
                <a:solidFill>
                  <a:schemeClr val="tx1"/>
                </a:solidFill>
              </a:rPr>
              <a:t> 필터 적용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2.  </a:t>
            </a:r>
            <a:r>
              <a:rPr lang="ko-KR" altLang="en-US" sz="1400" dirty="0" smtClean="0">
                <a:solidFill>
                  <a:schemeClr val="tx1"/>
                </a:solidFill>
              </a:rPr>
              <a:t>경계선을 검출한다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 (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소벨</a:t>
            </a:r>
            <a:r>
              <a:rPr lang="ko-KR" altLang="en-US" sz="1400" dirty="0" smtClean="0">
                <a:solidFill>
                  <a:schemeClr val="tx1"/>
                </a:solidFill>
              </a:rPr>
              <a:t> 마스크 적용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3.  </a:t>
            </a:r>
            <a:r>
              <a:rPr lang="ko-KR" altLang="en-US" sz="1400" dirty="0" smtClean="0">
                <a:solidFill>
                  <a:schemeClr val="tx1"/>
                </a:solidFill>
              </a:rPr>
              <a:t>검출한 경계선들 중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윤곽선이 아닌 부분을 제거한다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4. </a:t>
            </a:r>
            <a:r>
              <a:rPr lang="ko-KR" altLang="en-US" sz="1400" dirty="0" smtClean="0">
                <a:solidFill>
                  <a:schemeClr val="tx1"/>
                </a:solidFill>
              </a:rPr>
              <a:t>강한 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엣지와</a:t>
            </a:r>
            <a:r>
              <a:rPr lang="ko-KR" altLang="en-US" sz="1400" dirty="0" smtClean="0">
                <a:solidFill>
                  <a:schemeClr val="tx1"/>
                </a:solidFill>
              </a:rPr>
              <a:t> 약한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엣지를</a:t>
            </a:r>
            <a:r>
              <a:rPr lang="ko-KR" altLang="en-US" sz="1400" dirty="0" smtClean="0">
                <a:solidFill>
                  <a:schemeClr val="tx1"/>
                </a:solidFill>
              </a:rPr>
              <a:t> 나눈다</a:t>
            </a:r>
            <a:r>
              <a:rPr lang="en-US" altLang="ko-KR" sz="1400" dirty="0" smtClean="0">
                <a:solidFill>
                  <a:schemeClr val="tx1"/>
                </a:solidFill>
              </a:rPr>
              <a:t>. (</a:t>
            </a:r>
            <a:r>
              <a:rPr lang="ko-KR" altLang="en-US" sz="1400" dirty="0" smtClean="0">
                <a:solidFill>
                  <a:schemeClr val="tx1"/>
                </a:solidFill>
              </a:rPr>
              <a:t>더블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스레시홀딩</a:t>
            </a:r>
            <a:r>
              <a:rPr lang="ko-KR" altLang="en-US" sz="1400" dirty="0" smtClean="0">
                <a:solidFill>
                  <a:schemeClr val="tx1"/>
                </a:solidFill>
              </a:rPr>
              <a:t> 사용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5. </a:t>
            </a:r>
            <a:r>
              <a:rPr lang="ko-KR" altLang="en-US" sz="1400" dirty="0" smtClean="0">
                <a:solidFill>
                  <a:schemeClr val="tx1"/>
                </a:solidFill>
              </a:rPr>
              <a:t>약한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엣지를</a:t>
            </a:r>
            <a:r>
              <a:rPr lang="ko-KR" altLang="en-US" sz="1400" dirty="0" smtClean="0">
                <a:solidFill>
                  <a:schemeClr val="tx1"/>
                </a:solidFill>
              </a:rPr>
              <a:t> 제거한다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106" y="4310806"/>
            <a:ext cx="2731894" cy="25052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555" y="4310805"/>
            <a:ext cx="2731894" cy="250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7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591" y="4896000"/>
            <a:ext cx="2734697" cy="2507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506" y="3690000"/>
            <a:ext cx="2731894" cy="2505205"/>
          </a:xfrm>
          <a:prstGeom prst="rect">
            <a:avLst/>
          </a:prstGeom>
        </p:spPr>
      </p:pic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1098000" y="410400"/>
            <a:ext cx="2880000" cy="2520000"/>
          </a:xfrm>
        </p:spPr>
        <p:txBody>
          <a:bodyPr/>
          <a:lstStyle/>
          <a:p>
            <a:r>
              <a:rPr lang="ko-KR" altLang="en-US" spc="0" dirty="0" smtClean="0"/>
              <a:t>기능</a:t>
            </a:r>
            <a:endParaRPr lang="en-US" altLang="ko-KR" spc="0" dirty="0" smtClean="0"/>
          </a:p>
          <a:p>
            <a:endParaRPr lang="ko-KR" altLang="en-US" spc="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4320000" y="439200"/>
            <a:ext cx="5760000" cy="540000"/>
          </a:xfrm>
        </p:spPr>
        <p:txBody>
          <a:bodyPr/>
          <a:lstStyle/>
          <a:p>
            <a:r>
              <a:rPr lang="en-US" altLang="ko-KR" spc="0" dirty="0" smtClean="0"/>
              <a:t>Binary image</a:t>
            </a:r>
            <a:endParaRPr lang="ko-KR" altLang="en-US" spc="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136800" y="3690000"/>
            <a:ext cx="1620000" cy="241200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E1E2E3"/>
                </a:solidFill>
              </a:rPr>
              <a:t>3.3</a:t>
            </a:r>
            <a:endParaRPr lang="ko-KR" altLang="en-US" dirty="0">
              <a:solidFill>
                <a:srgbClr val="E1E2E3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>
          <a:xfrm>
            <a:off x="4320000" y="1131284"/>
            <a:ext cx="5940000" cy="2268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	</a:t>
            </a:r>
            <a:r>
              <a:rPr lang="ko-KR" altLang="en-US" sz="1400" dirty="0" err="1" smtClean="0"/>
              <a:t>오츠</a:t>
            </a:r>
            <a:r>
              <a:rPr lang="ko-KR" altLang="en-US" sz="1400" dirty="0" smtClean="0"/>
              <a:t> 알고리즘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대표적인 </a:t>
            </a:r>
            <a:r>
              <a:rPr lang="ko-KR" altLang="en-US" sz="1400" dirty="0" smtClean="0"/>
              <a:t>이진화 </a:t>
            </a:r>
            <a:r>
              <a:rPr lang="ko-KR" altLang="en-US" sz="1400" dirty="0" smtClean="0"/>
              <a:t>알고리즘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</a:t>
            </a:r>
            <a:r>
              <a:rPr lang="ko-KR" altLang="en-US" sz="1400" dirty="0" smtClean="0">
                <a:solidFill>
                  <a:schemeClr val="tx1"/>
                </a:solidFill>
              </a:rPr>
              <a:t>이진화 이미지 제작 순서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1. </a:t>
            </a:r>
            <a:r>
              <a:rPr lang="ko-KR" altLang="en-US" sz="1400" dirty="0" smtClean="0">
                <a:solidFill>
                  <a:schemeClr val="tx1"/>
                </a:solidFill>
              </a:rPr>
              <a:t>사진을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그레이</a:t>
            </a:r>
            <a:r>
              <a:rPr lang="ko-KR" altLang="en-US" sz="1400" dirty="0" smtClean="0">
                <a:solidFill>
                  <a:schemeClr val="tx1"/>
                </a:solidFill>
              </a:rPr>
              <a:t> 이미지로 변환한다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2.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그레이</a:t>
            </a:r>
            <a:r>
              <a:rPr lang="ko-KR" altLang="en-US" sz="1400" dirty="0" smtClean="0">
                <a:solidFill>
                  <a:schemeClr val="tx1"/>
                </a:solidFill>
              </a:rPr>
              <a:t> 이미지의 히스토그램을 얻는다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3. </a:t>
            </a:r>
            <a:r>
              <a:rPr lang="ko-KR" altLang="en-US" sz="1400" dirty="0" smtClean="0">
                <a:solidFill>
                  <a:schemeClr val="tx1"/>
                </a:solidFill>
              </a:rPr>
              <a:t>얻은 히스토그램을 바탕으로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스레시홀드값을</a:t>
            </a:r>
            <a:r>
              <a:rPr lang="ko-KR" altLang="en-US" sz="1400" dirty="0" smtClean="0">
                <a:solidFill>
                  <a:schemeClr val="tx1"/>
                </a:solidFill>
              </a:rPr>
              <a:t> 얻는다</a:t>
            </a:r>
            <a:r>
              <a:rPr lang="en-US" altLang="ko-KR" sz="1400" dirty="0" smtClean="0">
                <a:solidFill>
                  <a:schemeClr val="tx1"/>
                </a:solidFill>
              </a:rPr>
              <a:t>. (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오츠</a:t>
            </a:r>
            <a:r>
              <a:rPr lang="ko-KR" altLang="en-US" sz="1400" dirty="0" smtClean="0">
                <a:solidFill>
                  <a:schemeClr val="tx1"/>
                </a:solidFill>
              </a:rPr>
              <a:t> 알고리즘 사용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4. </a:t>
            </a:r>
            <a:r>
              <a:rPr lang="ko-KR" altLang="en-US" sz="1400" dirty="0" smtClean="0">
                <a:solidFill>
                  <a:schemeClr val="tx1"/>
                </a:solidFill>
              </a:rPr>
              <a:t>얻은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스레시홀드값을</a:t>
            </a:r>
            <a:r>
              <a:rPr lang="ko-KR" altLang="en-US" sz="1400" dirty="0" smtClean="0">
                <a:solidFill>
                  <a:schemeClr val="tx1"/>
                </a:solidFill>
              </a:rPr>
              <a:t> 기준으로  흑과 백을 나눈다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917" y="3708056"/>
            <a:ext cx="2731894" cy="250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6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1098000" y="410400"/>
            <a:ext cx="2880000" cy="2520000"/>
          </a:xfrm>
        </p:spPr>
        <p:txBody>
          <a:bodyPr/>
          <a:lstStyle/>
          <a:p>
            <a:r>
              <a:rPr lang="ko-KR" altLang="en-US" spc="0" dirty="0" smtClean="0"/>
              <a:t>기능</a:t>
            </a:r>
            <a:endParaRPr lang="en-US" altLang="ko-KR" spc="0" dirty="0" smtClean="0"/>
          </a:p>
          <a:p>
            <a:endParaRPr lang="ko-KR" altLang="en-US" spc="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4320000" y="439200"/>
            <a:ext cx="5760000" cy="540000"/>
          </a:xfrm>
        </p:spPr>
        <p:txBody>
          <a:bodyPr/>
          <a:lstStyle/>
          <a:p>
            <a:r>
              <a:rPr lang="en-US" altLang="ko-KR" spc="0" dirty="0" smtClean="0"/>
              <a:t>Labeling (</a:t>
            </a:r>
            <a:r>
              <a:rPr lang="ko-KR" altLang="en-US" spc="0" dirty="0" smtClean="0"/>
              <a:t>채우기</a:t>
            </a:r>
            <a:r>
              <a:rPr lang="en-US" altLang="ko-KR" spc="0" dirty="0" smtClean="0"/>
              <a:t>)</a:t>
            </a:r>
            <a:endParaRPr lang="ko-KR" altLang="en-US" spc="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136800" y="3690000"/>
            <a:ext cx="1620000" cy="241200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E1E2E3"/>
                </a:solidFill>
              </a:rPr>
              <a:t>3.4</a:t>
            </a:r>
            <a:endParaRPr lang="ko-KR" altLang="en-US" dirty="0">
              <a:solidFill>
                <a:srgbClr val="E1E2E3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>
          <a:xfrm>
            <a:off x="4320000" y="863999"/>
            <a:ext cx="5940000" cy="3291541"/>
          </a:xfrm>
        </p:spPr>
        <p:txBody>
          <a:bodyPr/>
          <a:lstStyle/>
          <a:p>
            <a:r>
              <a:rPr lang="en-US" altLang="ko-KR" dirty="0" smtClean="0"/>
              <a:t>	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	</a:t>
            </a:r>
            <a:r>
              <a:rPr lang="ko-KR" altLang="en-US" sz="1400" dirty="0" err="1" smtClean="0"/>
              <a:t>라벨링이란</a:t>
            </a:r>
            <a:r>
              <a:rPr lang="ko-KR" altLang="en-US" sz="1400" dirty="0" smtClean="0"/>
              <a:t> 이미지의 특정 부분을 그룹화 시키는 작업이다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1.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엣지를</a:t>
            </a:r>
            <a:r>
              <a:rPr lang="ko-KR" altLang="en-US" sz="1400" dirty="0" smtClean="0">
                <a:solidFill>
                  <a:schemeClr val="tx1"/>
                </a:solidFill>
              </a:rPr>
              <a:t> 찾는다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2. </a:t>
            </a:r>
            <a:r>
              <a:rPr lang="ko-KR" altLang="en-US" sz="1400" dirty="0" smtClean="0">
                <a:solidFill>
                  <a:schemeClr val="tx1"/>
                </a:solidFill>
              </a:rPr>
              <a:t>픽셀 값이 </a:t>
            </a:r>
            <a:r>
              <a:rPr lang="en-US" altLang="ko-KR" sz="1400" dirty="0" smtClean="0">
                <a:solidFill>
                  <a:schemeClr val="tx1"/>
                </a:solidFill>
              </a:rPr>
              <a:t>0</a:t>
            </a:r>
            <a:r>
              <a:rPr lang="ko-KR" altLang="en-US" sz="1400" dirty="0" smtClean="0">
                <a:solidFill>
                  <a:schemeClr val="tx1"/>
                </a:solidFill>
              </a:rPr>
              <a:t>이며 라벨 값이 </a:t>
            </a:r>
            <a:r>
              <a:rPr lang="en-US" altLang="ko-KR" sz="1400" dirty="0" smtClean="0">
                <a:solidFill>
                  <a:schemeClr val="tx1"/>
                </a:solidFill>
              </a:rPr>
              <a:t>0</a:t>
            </a:r>
            <a:r>
              <a:rPr lang="ko-KR" altLang="en-US" sz="1400" dirty="0" smtClean="0">
                <a:solidFill>
                  <a:schemeClr val="tx1"/>
                </a:solidFill>
              </a:rPr>
              <a:t>인 픽셀을 찾는다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3. </a:t>
            </a:r>
            <a:r>
              <a:rPr lang="ko-KR" altLang="en-US" sz="1400" dirty="0" smtClean="0">
                <a:solidFill>
                  <a:schemeClr val="tx1"/>
                </a:solidFill>
              </a:rPr>
              <a:t>해당 픽셀에 대하여 라벨 값을 주고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스텍에</a:t>
            </a:r>
            <a:r>
              <a:rPr lang="ko-KR" altLang="en-US" sz="1400" dirty="0" smtClean="0">
                <a:solidFill>
                  <a:schemeClr val="tx1"/>
                </a:solidFill>
              </a:rPr>
              <a:t> 넣는다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4.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스텍에</a:t>
            </a:r>
            <a:r>
              <a:rPr lang="ko-KR" altLang="en-US" sz="1400" dirty="0" smtClean="0">
                <a:solidFill>
                  <a:schemeClr val="tx1"/>
                </a:solidFill>
              </a:rPr>
              <a:t> 저장된 픽셀을 기준으로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</a:rPr>
              <a:t>방향 이웃탐색을 하며 픽셀 값이 </a:t>
            </a:r>
            <a:r>
              <a:rPr lang="en-US" altLang="ko-KR" sz="1400" dirty="0" smtClean="0">
                <a:solidFill>
                  <a:schemeClr val="tx1"/>
                </a:solidFill>
              </a:rPr>
              <a:t>0</a:t>
            </a:r>
            <a:r>
              <a:rPr lang="ko-KR" altLang="en-US" sz="1400" dirty="0" smtClean="0">
                <a:solidFill>
                  <a:schemeClr val="tx1"/>
                </a:solidFill>
              </a:rPr>
              <a:t>이며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	</a:t>
            </a:r>
            <a:r>
              <a:rPr lang="ko-KR" altLang="en-US" sz="1400" dirty="0" smtClean="0">
                <a:solidFill>
                  <a:schemeClr val="tx1"/>
                </a:solidFill>
              </a:rPr>
              <a:t>라벨 값이 </a:t>
            </a:r>
            <a:r>
              <a:rPr lang="en-US" altLang="ko-KR" sz="1400" dirty="0" smtClean="0">
                <a:solidFill>
                  <a:schemeClr val="tx1"/>
                </a:solidFill>
              </a:rPr>
              <a:t>0</a:t>
            </a:r>
            <a:r>
              <a:rPr lang="ko-KR" altLang="en-US" sz="1400" dirty="0" smtClean="0">
                <a:solidFill>
                  <a:schemeClr val="tx1"/>
                </a:solidFill>
              </a:rPr>
              <a:t>인 픽셀을 찾아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스텍에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넣는다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5. 4</a:t>
            </a:r>
            <a:r>
              <a:rPr lang="ko-KR" altLang="en-US" sz="1400" dirty="0" smtClean="0">
                <a:solidFill>
                  <a:schemeClr val="tx1"/>
                </a:solidFill>
              </a:rPr>
              <a:t>번 과정을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스텍이</a:t>
            </a:r>
            <a:r>
              <a:rPr lang="ko-KR" altLang="en-US" sz="1400" dirty="0" smtClean="0">
                <a:solidFill>
                  <a:schemeClr val="tx1"/>
                </a:solidFill>
              </a:rPr>
              <a:t> 빌 때까지 수행한다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6. 2~5</a:t>
            </a:r>
            <a:r>
              <a:rPr lang="ko-KR" altLang="en-US" sz="1400" dirty="0" smtClean="0">
                <a:solidFill>
                  <a:schemeClr val="tx1"/>
                </a:solidFill>
              </a:rPr>
              <a:t>번까지의 과정을 이미지의 끝까지 반복한다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106" y="4292705"/>
            <a:ext cx="2731894" cy="25052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106" y="4292704"/>
            <a:ext cx="2731894" cy="250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60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1098000" y="410400"/>
            <a:ext cx="2880000" cy="2520000"/>
          </a:xfrm>
        </p:spPr>
        <p:txBody>
          <a:bodyPr/>
          <a:lstStyle/>
          <a:p>
            <a:r>
              <a:rPr lang="ko-KR" altLang="en-US" spc="0" dirty="0" smtClean="0"/>
              <a:t>기능</a:t>
            </a:r>
            <a:endParaRPr lang="en-US" altLang="ko-KR" spc="0" dirty="0" smtClean="0"/>
          </a:p>
          <a:p>
            <a:endParaRPr lang="ko-KR" altLang="en-US" spc="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4320000" y="439200"/>
            <a:ext cx="5760000" cy="540000"/>
          </a:xfrm>
        </p:spPr>
        <p:txBody>
          <a:bodyPr/>
          <a:lstStyle/>
          <a:p>
            <a:r>
              <a:rPr lang="en-US" altLang="ko-KR" spc="0" dirty="0" smtClean="0"/>
              <a:t>Application (</a:t>
            </a:r>
            <a:r>
              <a:rPr lang="ko-KR" altLang="en-US" spc="0" dirty="0"/>
              <a:t> </a:t>
            </a:r>
            <a:r>
              <a:rPr lang="en-US" altLang="ko-KR" spc="0" dirty="0" smtClean="0"/>
              <a:t>? )</a:t>
            </a:r>
            <a:endParaRPr lang="ko-KR" altLang="en-US" spc="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136800" y="3690000"/>
            <a:ext cx="1620000" cy="241200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E1E2E3"/>
                </a:solidFill>
              </a:rPr>
              <a:t>3.5</a:t>
            </a:r>
            <a:endParaRPr lang="ko-KR" altLang="en-US" dirty="0">
              <a:solidFill>
                <a:srgbClr val="E1E2E3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63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1098000" y="410400"/>
            <a:ext cx="2880000" cy="2520000"/>
          </a:xfrm>
        </p:spPr>
        <p:txBody>
          <a:bodyPr/>
          <a:lstStyle/>
          <a:p>
            <a:r>
              <a:rPr lang="ko-KR" altLang="en-US" spc="0" dirty="0" smtClean="0"/>
              <a:t>데모</a:t>
            </a:r>
            <a:endParaRPr lang="en-US" altLang="ko-KR" spc="0" dirty="0" smtClean="0"/>
          </a:p>
          <a:p>
            <a:endParaRPr lang="ko-KR" altLang="en-US" spc="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136800" y="3690000"/>
            <a:ext cx="1620000" cy="2412000"/>
          </a:xfrm>
        </p:spPr>
        <p:txBody>
          <a:bodyPr/>
          <a:lstStyle/>
          <a:p>
            <a:r>
              <a:rPr lang="en-US" altLang="ko-KR" dirty="0">
                <a:solidFill>
                  <a:srgbClr val="E1E2E3"/>
                </a:solidFill>
              </a:rPr>
              <a:t>4</a:t>
            </a:r>
            <a:endParaRPr lang="ko-KR" altLang="en-US" dirty="0">
              <a:solidFill>
                <a:srgbClr val="E1E2E3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501" y="2009868"/>
            <a:ext cx="4953151" cy="3648546"/>
          </a:xfrm>
          <a:prstGeom prst="rect">
            <a:avLst/>
          </a:prstGeom>
        </p:spPr>
      </p:pic>
      <p:sp>
        <p:nvSpPr>
          <p:cNvPr id="9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4320000" y="439200"/>
            <a:ext cx="5760000" cy="540000"/>
          </a:xfrm>
        </p:spPr>
        <p:txBody>
          <a:bodyPr/>
          <a:lstStyle/>
          <a:p>
            <a:r>
              <a:rPr lang="ko-KR" altLang="en-US" spc="0" dirty="0" smtClean="0"/>
              <a:t>프로그램 시연</a:t>
            </a:r>
            <a:endParaRPr lang="ko-KR" altLang="en-US" spc="0" dirty="0"/>
          </a:p>
        </p:txBody>
      </p:sp>
    </p:spTree>
    <p:extLst>
      <p:ext uri="{BB962C8B-B14F-4D97-AF65-F5344CB8AC3E}">
        <p14:creationId xmlns:p14="http://schemas.microsoft.com/office/powerpoint/2010/main" val="4009314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1098000" y="410400"/>
            <a:ext cx="2880000" cy="2520000"/>
          </a:xfrm>
        </p:spPr>
        <p:txBody>
          <a:bodyPr/>
          <a:lstStyle/>
          <a:p>
            <a:r>
              <a:rPr lang="ko-KR" altLang="en-US" spc="0" dirty="0" smtClean="0"/>
              <a:t>후기</a:t>
            </a:r>
            <a:endParaRPr lang="en-US" altLang="ko-KR" spc="0" dirty="0" smtClean="0"/>
          </a:p>
          <a:p>
            <a:endParaRPr lang="ko-KR" altLang="en-US" spc="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4320000" y="439200"/>
            <a:ext cx="5760000" cy="540000"/>
          </a:xfrm>
        </p:spPr>
        <p:txBody>
          <a:bodyPr/>
          <a:lstStyle/>
          <a:p>
            <a:r>
              <a:rPr lang="ko-KR" altLang="en-US" spc="0" dirty="0" smtClean="0"/>
              <a:t>어려웠던 점</a:t>
            </a:r>
            <a:endParaRPr lang="ko-KR" altLang="en-US" spc="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136800" y="3690000"/>
            <a:ext cx="1620000" cy="2412000"/>
          </a:xfrm>
        </p:spPr>
        <p:txBody>
          <a:bodyPr/>
          <a:lstStyle/>
          <a:p>
            <a:r>
              <a:rPr lang="en-US" altLang="ko-KR" dirty="0">
                <a:solidFill>
                  <a:srgbClr val="E1E2E3"/>
                </a:solidFill>
              </a:rPr>
              <a:t>5</a:t>
            </a:r>
            <a:endParaRPr lang="ko-KR" altLang="en-US" dirty="0">
              <a:solidFill>
                <a:srgbClr val="E1E2E3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>
          <a:xfrm>
            <a:off x="4320000" y="864000"/>
            <a:ext cx="5940000" cy="2150804"/>
          </a:xfrm>
        </p:spPr>
        <p:txBody>
          <a:bodyPr/>
          <a:lstStyle/>
          <a:p>
            <a:r>
              <a:rPr lang="en-US" altLang="ko-KR" dirty="0" smtClean="0"/>
              <a:t>	</a:t>
            </a:r>
            <a:r>
              <a:rPr lang="ko-KR" altLang="en-US" dirty="0" smtClean="0"/>
              <a:t>처음 해 보는 영상 처리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개발 환경 구성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라이브러리 사용법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영상 처리 이론에 대한 공부 등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오픈 소스를 사용하지 않음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이론에 기반하여 직접 구현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알고리즘 구현 및 오류 찾기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/>
          </a:p>
          <a:p>
            <a:r>
              <a:rPr lang="en-US" altLang="ko-KR" dirty="0" smtClean="0"/>
              <a:t>	C#</a:t>
            </a:r>
            <a:r>
              <a:rPr lang="ko-KR" altLang="en-US" dirty="0"/>
              <a:t> </a:t>
            </a:r>
            <a:r>
              <a:rPr lang="ko-KR" altLang="en-US" dirty="0" smtClean="0"/>
              <a:t>언어에 대한 공부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4320000" y="3558009"/>
            <a:ext cx="5760000" cy="540000"/>
          </a:xfrm>
        </p:spPr>
        <p:txBody>
          <a:bodyPr/>
          <a:lstStyle/>
          <a:p>
            <a:r>
              <a:rPr lang="ko-KR" altLang="en-US" spc="0" dirty="0" smtClean="0"/>
              <a:t>재미있었던 점</a:t>
            </a:r>
            <a:endParaRPr lang="ko-KR" altLang="en-US" spc="0" dirty="0"/>
          </a:p>
        </p:txBody>
      </p:sp>
      <p:sp>
        <p:nvSpPr>
          <p:cNvPr id="10" name="텍스트 개체 틀 1"/>
          <p:cNvSpPr>
            <a:spLocks noGrp="1"/>
          </p:cNvSpPr>
          <p:nvPr>
            <p:ph type="body" sz="quarter" idx="17"/>
          </p:nvPr>
        </p:nvSpPr>
        <p:spPr>
          <a:xfrm>
            <a:off x="4320000" y="3948021"/>
            <a:ext cx="5940000" cy="895580"/>
          </a:xfrm>
        </p:spPr>
        <p:txBody>
          <a:bodyPr/>
          <a:lstStyle/>
          <a:p>
            <a:r>
              <a:rPr lang="en-US" altLang="ko-KR" dirty="0" smtClean="0"/>
              <a:t>	</a:t>
            </a:r>
            <a:r>
              <a:rPr lang="ko-KR" altLang="en-US" dirty="0" smtClean="0"/>
              <a:t>코딩의 결과가 바로 바로 보였던 점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만든 알고리즘을 여러 사진에 적용해 보았던 점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새로운 지식을 많이 얻은 점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기존의 알고리즘에 우리의 생각을 더해 더 좋은 결과를 얻을 수 있었던 점</a:t>
            </a:r>
            <a:r>
              <a:rPr lang="en-US" altLang="ko-KR" dirty="0" smtClean="0"/>
              <a:t>.</a:t>
            </a:r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4320000" y="5724105"/>
            <a:ext cx="5760000" cy="540000"/>
          </a:xfrm>
        </p:spPr>
        <p:txBody>
          <a:bodyPr/>
          <a:lstStyle/>
          <a:p>
            <a:r>
              <a:rPr lang="ko-KR" altLang="en-US" spc="0" dirty="0" smtClean="0"/>
              <a:t>앞으로의 발전 방향</a:t>
            </a:r>
            <a:endParaRPr lang="ko-KR" altLang="en-US" spc="0" dirty="0"/>
          </a:p>
        </p:txBody>
      </p:sp>
      <p:sp>
        <p:nvSpPr>
          <p:cNvPr id="12" name="텍스트 개체 틀 1"/>
          <p:cNvSpPr>
            <a:spLocks noGrp="1"/>
          </p:cNvSpPr>
          <p:nvPr>
            <p:ph type="body" sz="quarter" idx="17"/>
          </p:nvPr>
        </p:nvSpPr>
        <p:spPr>
          <a:xfrm>
            <a:off x="4320000" y="6199697"/>
            <a:ext cx="5940000" cy="895580"/>
          </a:xfrm>
        </p:spPr>
        <p:txBody>
          <a:bodyPr/>
          <a:lstStyle/>
          <a:p>
            <a:r>
              <a:rPr lang="en-US" altLang="ko-KR" dirty="0" smtClean="0"/>
              <a:t>	</a:t>
            </a:r>
            <a:r>
              <a:rPr lang="ko-KR" altLang="en-US" dirty="0" smtClean="0"/>
              <a:t>더 정확한 </a:t>
            </a:r>
            <a:r>
              <a:rPr lang="ko-KR" altLang="en-US" dirty="0" err="1" smtClean="0"/>
              <a:t>엣지를</a:t>
            </a:r>
            <a:r>
              <a:rPr lang="ko-KR" altLang="en-US" dirty="0" smtClean="0"/>
              <a:t> 따내는 방법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Depth</a:t>
            </a:r>
            <a:r>
              <a:rPr lang="ko-KR" altLang="en-US" dirty="0" smtClean="0"/>
              <a:t>를 더욱 정밀하고 밀도 있게 찾아내는 방법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복잡한 영상에서 더 정확하게 </a:t>
            </a:r>
            <a:r>
              <a:rPr lang="ko-KR" altLang="en-US" dirty="0" err="1" smtClean="0"/>
              <a:t>라벨링</a:t>
            </a:r>
            <a:r>
              <a:rPr lang="ko-KR" altLang="en-US" dirty="0" smtClean="0"/>
              <a:t> 하는 방법 등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460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xfrm>
            <a:off x="1098000" y="410400"/>
            <a:ext cx="1440000" cy="2448000"/>
          </a:xfrm>
        </p:spPr>
        <p:txBody>
          <a:bodyPr/>
          <a:lstStyle/>
          <a:p>
            <a:r>
              <a:rPr lang="ko-KR" altLang="en-US" spc="0" dirty="0" smtClean="0"/>
              <a:t>목차</a:t>
            </a:r>
            <a:r>
              <a:rPr lang="en-US" altLang="ko-KR" spc="0" dirty="0" smtClean="0"/>
              <a:t>.</a:t>
            </a:r>
            <a:endParaRPr lang="ko-KR" altLang="en-US" spc="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4320000" y="410400"/>
            <a:ext cx="5760000" cy="6516180"/>
          </a:xfrm>
        </p:spPr>
        <p:txBody>
          <a:bodyPr/>
          <a:lstStyle/>
          <a:p>
            <a:endParaRPr lang="en-US" altLang="ko-KR" spc="0" dirty="0" smtClean="0"/>
          </a:p>
          <a:p>
            <a:r>
              <a:rPr lang="ko-KR" altLang="en-US" spc="0" dirty="0" smtClean="0"/>
              <a:t>설계 목표</a:t>
            </a:r>
            <a:endParaRPr lang="en-US" altLang="ko-KR" spc="0" dirty="0" smtClean="0"/>
          </a:p>
          <a:p>
            <a:r>
              <a:rPr lang="ko-KR" altLang="en-US" spc="0" dirty="0" smtClean="0"/>
              <a:t>개발 환경</a:t>
            </a:r>
            <a:endParaRPr lang="en-US" altLang="ko-KR" spc="0" dirty="0" smtClean="0"/>
          </a:p>
          <a:p>
            <a:endParaRPr lang="en-US" altLang="ko-KR" spc="0" dirty="0"/>
          </a:p>
          <a:p>
            <a:endParaRPr lang="en-US" altLang="ko-KR" spc="0" dirty="0" smtClean="0"/>
          </a:p>
          <a:p>
            <a:r>
              <a:rPr lang="ko-KR" altLang="en-US" spc="0" dirty="0" smtClean="0"/>
              <a:t>프로그램 순서도</a:t>
            </a:r>
            <a:endParaRPr lang="en-US" altLang="ko-KR" spc="0" dirty="0" smtClean="0"/>
          </a:p>
          <a:p>
            <a:r>
              <a:rPr lang="ko-KR" altLang="en-US" spc="0" dirty="0" smtClean="0"/>
              <a:t>프로그램 </a:t>
            </a:r>
            <a:r>
              <a:rPr lang="ko-KR" altLang="en-US" spc="0" dirty="0" smtClean="0"/>
              <a:t>구조</a:t>
            </a:r>
            <a:endParaRPr lang="en-US" altLang="ko-KR" spc="0" dirty="0" smtClean="0"/>
          </a:p>
          <a:p>
            <a:endParaRPr lang="en-US" altLang="ko-KR" spc="0" dirty="0"/>
          </a:p>
          <a:p>
            <a:endParaRPr lang="en-US" altLang="ko-KR" spc="0" dirty="0" smtClean="0"/>
          </a:p>
          <a:p>
            <a:r>
              <a:rPr lang="en-US" altLang="ko-KR" spc="0" dirty="0" smtClean="0"/>
              <a:t>Depth</a:t>
            </a:r>
          </a:p>
          <a:p>
            <a:r>
              <a:rPr lang="en-US" altLang="ko-KR" spc="0" dirty="0" smtClean="0"/>
              <a:t>Edge</a:t>
            </a:r>
          </a:p>
          <a:p>
            <a:r>
              <a:rPr lang="en-US" altLang="ko-KR" spc="0" dirty="0" smtClean="0"/>
              <a:t>Binary image</a:t>
            </a:r>
            <a:endParaRPr lang="en-US" altLang="ko-KR" spc="0" dirty="0" smtClean="0"/>
          </a:p>
          <a:p>
            <a:r>
              <a:rPr lang="en-US" altLang="ko-KR" spc="0" dirty="0" smtClean="0"/>
              <a:t>Labeling</a:t>
            </a:r>
          </a:p>
          <a:p>
            <a:r>
              <a:rPr lang="en-US" altLang="ko-KR" spc="0" dirty="0" smtClean="0"/>
              <a:t>Application</a:t>
            </a:r>
            <a:endParaRPr lang="ko-KR" altLang="en-US" spc="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>
          <a:xfrm>
            <a:off x="3060684" y="410400"/>
            <a:ext cx="1080000" cy="6516180"/>
          </a:xfrm>
        </p:spPr>
        <p:txBody>
          <a:bodyPr/>
          <a:lstStyle/>
          <a:p>
            <a:r>
              <a:rPr lang="en-US" altLang="ko-KR" spc="0" dirty="0" smtClean="0"/>
              <a:t>1. </a:t>
            </a:r>
            <a:r>
              <a:rPr lang="ko-KR" altLang="en-US" spc="0" dirty="0" smtClean="0"/>
              <a:t>서론</a:t>
            </a:r>
            <a:endParaRPr lang="en-US" altLang="ko-KR" spc="0" dirty="0" smtClean="0"/>
          </a:p>
          <a:p>
            <a:r>
              <a:rPr lang="en-US" altLang="ko-KR" spc="0" dirty="0" smtClean="0"/>
              <a:t>1.1</a:t>
            </a:r>
          </a:p>
          <a:p>
            <a:r>
              <a:rPr lang="en-US" altLang="ko-KR" spc="0" dirty="0" smtClean="0"/>
              <a:t>1.2</a:t>
            </a:r>
          </a:p>
          <a:p>
            <a:endParaRPr lang="en-US" altLang="ko-KR" spc="0" dirty="0"/>
          </a:p>
          <a:p>
            <a:r>
              <a:rPr lang="en-US" altLang="ko-KR" spc="0" dirty="0" smtClean="0"/>
              <a:t>2. </a:t>
            </a:r>
            <a:r>
              <a:rPr lang="ko-KR" altLang="en-US" spc="0" dirty="0" smtClean="0"/>
              <a:t>설계</a:t>
            </a:r>
            <a:endParaRPr lang="en-US" altLang="ko-KR" spc="0" dirty="0" smtClean="0"/>
          </a:p>
          <a:p>
            <a:r>
              <a:rPr lang="en-US" altLang="ko-KR" spc="0" dirty="0" smtClean="0"/>
              <a:t>2.1</a:t>
            </a:r>
          </a:p>
          <a:p>
            <a:r>
              <a:rPr lang="en-US" altLang="ko-KR" spc="0" dirty="0" smtClean="0"/>
              <a:t>2.2</a:t>
            </a:r>
          </a:p>
          <a:p>
            <a:endParaRPr lang="en-US" altLang="ko-KR" spc="0" dirty="0"/>
          </a:p>
          <a:p>
            <a:r>
              <a:rPr lang="en-US" altLang="ko-KR" spc="0" dirty="0" smtClean="0"/>
              <a:t>3. </a:t>
            </a:r>
            <a:r>
              <a:rPr lang="ko-KR" altLang="en-US" spc="0" dirty="0" smtClean="0"/>
              <a:t>기능</a:t>
            </a:r>
            <a:endParaRPr lang="en-US" altLang="ko-KR" spc="0" dirty="0" smtClean="0"/>
          </a:p>
          <a:p>
            <a:r>
              <a:rPr lang="en-US" altLang="ko-KR" spc="0" dirty="0" smtClean="0"/>
              <a:t>3.1</a:t>
            </a:r>
          </a:p>
          <a:p>
            <a:r>
              <a:rPr lang="en-US" altLang="ko-KR" spc="0" dirty="0" smtClean="0"/>
              <a:t>3.2</a:t>
            </a:r>
          </a:p>
          <a:p>
            <a:r>
              <a:rPr lang="en-US" altLang="ko-KR" spc="0" dirty="0" smtClean="0"/>
              <a:t>3.3</a:t>
            </a:r>
            <a:endParaRPr lang="en-US" altLang="ko-KR" spc="0" dirty="0" smtClean="0"/>
          </a:p>
          <a:p>
            <a:r>
              <a:rPr lang="en-US" altLang="ko-KR" spc="0" dirty="0" smtClean="0"/>
              <a:t>3.4</a:t>
            </a:r>
            <a:endParaRPr lang="en-US" altLang="ko-KR" spc="0" dirty="0" smtClean="0"/>
          </a:p>
          <a:p>
            <a:r>
              <a:rPr lang="en-US" altLang="ko-KR" spc="0" dirty="0" smtClean="0"/>
              <a:t>3.5</a:t>
            </a:r>
            <a:endParaRPr lang="en-US" altLang="ko-KR" spc="0" dirty="0" smtClean="0"/>
          </a:p>
          <a:p>
            <a:endParaRPr lang="en-US" altLang="ko-KR" spc="0" dirty="0"/>
          </a:p>
          <a:p>
            <a:r>
              <a:rPr lang="en-US" altLang="ko-KR" spc="0" dirty="0" smtClean="0"/>
              <a:t>4. </a:t>
            </a:r>
            <a:r>
              <a:rPr lang="ko-KR" altLang="en-US" spc="0" dirty="0" smtClean="0"/>
              <a:t>데모</a:t>
            </a:r>
            <a:endParaRPr lang="en-US" altLang="ko-KR" spc="0" dirty="0" smtClean="0"/>
          </a:p>
          <a:p>
            <a:endParaRPr lang="en-US" altLang="ko-KR" spc="0" dirty="0"/>
          </a:p>
          <a:p>
            <a:r>
              <a:rPr lang="en-US" altLang="ko-KR" spc="0" dirty="0" smtClean="0"/>
              <a:t>5. </a:t>
            </a:r>
            <a:r>
              <a:rPr lang="ko-KR" altLang="en-US" spc="0" dirty="0" smtClean="0"/>
              <a:t>후기</a:t>
            </a:r>
            <a:endParaRPr lang="ko-KR" altLang="en-US" spc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1098000" y="410400"/>
            <a:ext cx="2880000" cy="2520000"/>
          </a:xfrm>
        </p:spPr>
        <p:txBody>
          <a:bodyPr/>
          <a:lstStyle/>
          <a:p>
            <a:r>
              <a:rPr lang="ko-KR" altLang="en-US" spc="0" dirty="0" smtClean="0"/>
              <a:t>서론</a:t>
            </a:r>
            <a:endParaRPr lang="en-US" altLang="ko-KR" spc="0" dirty="0" smtClean="0"/>
          </a:p>
          <a:p>
            <a:endParaRPr lang="en-US" altLang="ko-KR" spc="0" dirty="0" smtClean="0"/>
          </a:p>
          <a:p>
            <a:r>
              <a:rPr lang="ko-KR" altLang="en-US" spc="0" dirty="0" smtClean="0"/>
              <a:t>설계 목표</a:t>
            </a:r>
            <a:endParaRPr lang="ko-KR" altLang="en-US" spc="0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4320000" y="432319"/>
            <a:ext cx="5760000" cy="468000"/>
          </a:xfrm>
        </p:spPr>
        <p:txBody>
          <a:bodyPr/>
          <a:lstStyle/>
          <a:p>
            <a:r>
              <a:rPr lang="ko-KR" altLang="en-US" spc="0" dirty="0" smtClean="0"/>
              <a:t>이미지로부터 서로 다른 물체를 구별한다</a:t>
            </a:r>
            <a:r>
              <a:rPr lang="en-US" altLang="ko-KR" spc="0" dirty="0" smtClean="0"/>
              <a:t>.</a:t>
            </a:r>
            <a:endParaRPr lang="ko-KR" altLang="en-US" spc="0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7"/>
          </p:nvPr>
        </p:nvSpPr>
        <p:spPr>
          <a:xfrm>
            <a:off x="4320000" y="1103160"/>
            <a:ext cx="5940000" cy="4086060"/>
          </a:xfrm>
        </p:spPr>
        <p:txBody>
          <a:bodyPr/>
          <a:lstStyle/>
          <a:p>
            <a:r>
              <a:rPr lang="en-US" altLang="ko-KR" spc="0" dirty="0" smtClean="0"/>
              <a:t>	</a:t>
            </a:r>
            <a:r>
              <a:rPr lang="ko-KR" altLang="en-US" spc="0" dirty="0" smtClean="0"/>
              <a:t>이미지의 윤곽선을 구한다</a:t>
            </a:r>
            <a:r>
              <a:rPr lang="en-US" altLang="ko-KR" spc="0" dirty="0" smtClean="0"/>
              <a:t>.</a:t>
            </a:r>
            <a:endParaRPr lang="ko-KR" altLang="en-US" spc="0" dirty="0" smtClean="0"/>
          </a:p>
          <a:p>
            <a:r>
              <a:rPr lang="en-US" altLang="ko-KR" spc="0" dirty="0" smtClean="0">
                <a:solidFill>
                  <a:schemeClr val="tx1"/>
                </a:solidFill>
              </a:rPr>
              <a:t>	</a:t>
            </a:r>
            <a:r>
              <a:rPr lang="ko-KR" altLang="en-US" spc="0" dirty="0" smtClean="0">
                <a:solidFill>
                  <a:schemeClr val="tx1"/>
                </a:solidFill>
              </a:rPr>
              <a:t>서로 다른 객체를 구분하기 위해서는 객체의 윤곽선이 필요하다</a:t>
            </a:r>
            <a:r>
              <a:rPr lang="en-US" altLang="ko-KR" spc="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pc="0" dirty="0">
              <a:solidFill>
                <a:schemeClr val="tx1"/>
              </a:solidFill>
            </a:endParaRPr>
          </a:p>
          <a:p>
            <a:r>
              <a:rPr lang="en-US" altLang="ko-KR" spc="0" dirty="0" smtClean="0">
                <a:solidFill>
                  <a:schemeClr val="tx1"/>
                </a:solidFill>
              </a:rPr>
              <a:t>	</a:t>
            </a:r>
            <a:r>
              <a:rPr lang="ko-KR" altLang="en-US" spc="0" dirty="0" smtClean="0"/>
              <a:t>윤곽선으로 둘러싸인 부분의 내부에 일정한 값을 할당한다</a:t>
            </a:r>
            <a:r>
              <a:rPr lang="en-US" altLang="ko-KR" spc="0" dirty="0" smtClean="0"/>
              <a:t>.</a:t>
            </a:r>
          </a:p>
          <a:p>
            <a:r>
              <a:rPr lang="en-US" altLang="ko-KR" spc="0" dirty="0">
                <a:solidFill>
                  <a:schemeClr val="tx1"/>
                </a:solidFill>
              </a:rPr>
              <a:t>	</a:t>
            </a:r>
            <a:r>
              <a:rPr lang="ko-KR" altLang="en-US" spc="0" dirty="0" err="1" smtClean="0">
                <a:solidFill>
                  <a:schemeClr val="tx1"/>
                </a:solidFill>
              </a:rPr>
              <a:t>그림판의</a:t>
            </a:r>
            <a:r>
              <a:rPr lang="ko-KR" altLang="en-US" spc="0" dirty="0" smtClean="0">
                <a:solidFill>
                  <a:schemeClr val="tx1"/>
                </a:solidFill>
              </a:rPr>
              <a:t> 채우기와 같은 원리이다</a:t>
            </a:r>
            <a:r>
              <a:rPr lang="en-US" altLang="ko-KR" spc="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pc="0" dirty="0" smtClean="0"/>
          </a:p>
          <a:p>
            <a:r>
              <a:rPr lang="en-US" altLang="ko-KR" spc="0" dirty="0" smtClean="0"/>
              <a:t>	</a:t>
            </a:r>
            <a:r>
              <a:rPr lang="ko-KR" altLang="en-US" spc="0" dirty="0" smtClean="0"/>
              <a:t>물체가 가까이 있는지 멀리 있는지를 구분한다</a:t>
            </a:r>
            <a:r>
              <a:rPr lang="en-US" altLang="ko-KR" spc="0" dirty="0" smtClean="0"/>
              <a:t>.</a:t>
            </a:r>
            <a:endParaRPr lang="ko-KR" altLang="en-US" spc="0" dirty="0" smtClean="0"/>
          </a:p>
          <a:p>
            <a:r>
              <a:rPr lang="en-US" altLang="ko-KR" spc="0" dirty="0" smtClean="0">
                <a:solidFill>
                  <a:schemeClr val="tx1"/>
                </a:solidFill>
              </a:rPr>
              <a:t>	</a:t>
            </a:r>
            <a:r>
              <a:rPr lang="ko-KR" altLang="en-US" spc="0" dirty="0" smtClean="0">
                <a:solidFill>
                  <a:schemeClr val="tx1"/>
                </a:solidFill>
              </a:rPr>
              <a:t>윤곽선만으로는 겹쳐진 객체를 구분할 수 없다</a:t>
            </a:r>
            <a:r>
              <a:rPr lang="en-US" altLang="ko-KR" spc="0" dirty="0" smtClean="0">
                <a:solidFill>
                  <a:schemeClr val="tx1"/>
                </a:solidFill>
              </a:rPr>
              <a:t>.</a:t>
            </a:r>
            <a:endParaRPr lang="en-US" altLang="ko-KR" spc="0" dirty="0" smtClean="0"/>
          </a:p>
          <a:p>
            <a:r>
              <a:rPr lang="en-US" altLang="ko-KR" spc="0" dirty="0" smtClean="0"/>
              <a:t>	</a:t>
            </a:r>
          </a:p>
          <a:p>
            <a:r>
              <a:rPr lang="en-US" altLang="ko-KR" spc="0" dirty="0"/>
              <a:t>	</a:t>
            </a:r>
            <a:r>
              <a:rPr lang="ko-KR" altLang="en-US" spc="0" dirty="0" smtClean="0"/>
              <a:t>채우기 </a:t>
            </a:r>
            <a:r>
              <a:rPr lang="en-US" altLang="ko-KR" spc="0" dirty="0" smtClean="0"/>
              <a:t>+ </a:t>
            </a:r>
            <a:r>
              <a:rPr lang="ko-KR" altLang="en-US" spc="0" dirty="0" smtClean="0"/>
              <a:t>거리</a:t>
            </a:r>
          </a:p>
          <a:p>
            <a:r>
              <a:rPr lang="en-US" altLang="ko-KR" spc="0" dirty="0" smtClean="0">
                <a:solidFill>
                  <a:schemeClr val="tx1"/>
                </a:solidFill>
              </a:rPr>
              <a:t>	</a:t>
            </a:r>
            <a:r>
              <a:rPr lang="ko-KR" altLang="en-US" spc="0" dirty="0" smtClean="0">
                <a:solidFill>
                  <a:schemeClr val="tx1"/>
                </a:solidFill>
              </a:rPr>
              <a:t>거리가 비슷하며 같은 값으로 채워진 객체라면 같은 물체라고 생각해도 좋다</a:t>
            </a:r>
            <a:r>
              <a:rPr lang="en-US" altLang="ko-KR" spc="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pc="0" dirty="0">
              <a:solidFill>
                <a:schemeClr val="tx1"/>
              </a:solidFill>
            </a:endParaRPr>
          </a:p>
          <a:p>
            <a:r>
              <a:rPr lang="en-US" altLang="ko-KR" spc="0" dirty="0" smtClean="0">
                <a:solidFill>
                  <a:schemeClr val="tx1"/>
                </a:solidFill>
              </a:rPr>
              <a:t>	</a:t>
            </a:r>
            <a:r>
              <a:rPr lang="ko-KR" altLang="en-US" spc="0" dirty="0" smtClean="0"/>
              <a:t>합치기</a:t>
            </a:r>
            <a:endParaRPr lang="en-US" altLang="ko-KR" spc="0" dirty="0" smtClean="0">
              <a:solidFill>
                <a:schemeClr val="tx1"/>
              </a:solidFill>
            </a:endParaRPr>
          </a:p>
          <a:p>
            <a:r>
              <a:rPr lang="en-US" altLang="ko-KR" spc="0" dirty="0">
                <a:solidFill>
                  <a:schemeClr val="tx1"/>
                </a:solidFill>
              </a:rPr>
              <a:t>	</a:t>
            </a:r>
            <a:r>
              <a:rPr lang="ko-KR" altLang="en-US" spc="0" dirty="0" smtClean="0">
                <a:solidFill>
                  <a:schemeClr val="tx1"/>
                </a:solidFill>
              </a:rPr>
              <a:t>하나의 물체라고 판단 된 객체를 하나의 채우기 값으로 채운다</a:t>
            </a:r>
            <a:r>
              <a:rPr lang="en-US" altLang="ko-KR" spc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0" dirty="0" smtClean="0">
                <a:solidFill>
                  <a:schemeClr val="tx1"/>
                </a:solidFill>
              </a:rPr>
              <a:t> 	</a:t>
            </a:r>
          </a:p>
          <a:p>
            <a:r>
              <a:rPr lang="en-US" altLang="ko-KR" spc="0" dirty="0" smtClean="0"/>
              <a:t>	Application</a:t>
            </a:r>
          </a:p>
          <a:p>
            <a:r>
              <a:rPr lang="en-US" altLang="ko-KR" spc="0" dirty="0"/>
              <a:t>	</a:t>
            </a:r>
            <a:r>
              <a:rPr lang="ko-KR" altLang="en-US" spc="0" dirty="0" smtClean="0">
                <a:solidFill>
                  <a:schemeClr val="tx1"/>
                </a:solidFill>
              </a:rPr>
              <a:t>사진으로부터 객체를 구분하여 사용자의 임의대로 이동할 수 있다</a:t>
            </a:r>
            <a:r>
              <a:rPr lang="en-US" altLang="ko-KR" spc="0" dirty="0" smtClean="0">
                <a:solidFill>
                  <a:schemeClr val="tx1"/>
                </a:solidFill>
              </a:rPr>
              <a:t>.</a:t>
            </a:r>
            <a:endParaRPr lang="ko-KR" altLang="en-US" spc="0" dirty="0">
              <a:solidFill>
                <a:schemeClr val="tx1"/>
              </a:solidFill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7984" y="3710610"/>
            <a:ext cx="1620000" cy="241200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E1E2E3"/>
                </a:solidFill>
              </a:rPr>
              <a:t>1.1</a:t>
            </a:r>
            <a:endParaRPr lang="ko-KR" altLang="en-US" dirty="0">
              <a:solidFill>
                <a:srgbClr val="E1E2E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1098000" y="410400"/>
            <a:ext cx="2880000" cy="2520000"/>
          </a:xfrm>
        </p:spPr>
        <p:txBody>
          <a:bodyPr/>
          <a:lstStyle/>
          <a:p>
            <a:r>
              <a:rPr lang="ko-KR" altLang="en-US" spc="0" dirty="0" smtClean="0"/>
              <a:t>서론</a:t>
            </a:r>
            <a:endParaRPr lang="en-US" altLang="ko-KR" spc="0" dirty="0" smtClean="0"/>
          </a:p>
          <a:p>
            <a:endParaRPr lang="en-US" altLang="ko-KR" spc="0" dirty="0" smtClean="0"/>
          </a:p>
          <a:p>
            <a:r>
              <a:rPr lang="ko-KR" altLang="en-US" spc="0" dirty="0" smtClean="0"/>
              <a:t>개발 환경</a:t>
            </a:r>
            <a:endParaRPr lang="ko-KR" altLang="en-US" spc="0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4320000" y="432319"/>
            <a:ext cx="5760000" cy="468000"/>
          </a:xfrm>
        </p:spPr>
        <p:txBody>
          <a:bodyPr/>
          <a:lstStyle/>
          <a:p>
            <a:r>
              <a:rPr lang="ko-KR" altLang="en-US" spc="0" dirty="0" smtClean="0"/>
              <a:t>사용 언어 </a:t>
            </a:r>
            <a:r>
              <a:rPr lang="en-US" altLang="ko-KR" spc="0" dirty="0" smtClean="0"/>
              <a:t>|</a:t>
            </a:r>
            <a:r>
              <a:rPr lang="ko-KR" altLang="en-US" spc="0" dirty="0" smtClean="0"/>
              <a:t> 라이브러리 </a:t>
            </a:r>
            <a:r>
              <a:rPr lang="en-US" altLang="ko-KR" spc="0" dirty="0" smtClean="0"/>
              <a:t>| PC </a:t>
            </a:r>
            <a:r>
              <a:rPr lang="ko-KR" altLang="en-US" spc="0" dirty="0" smtClean="0"/>
              <a:t>환경</a:t>
            </a:r>
            <a:endParaRPr lang="ko-KR" altLang="en-US" spc="0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7"/>
          </p:nvPr>
        </p:nvSpPr>
        <p:spPr>
          <a:xfrm>
            <a:off x="4320000" y="1103160"/>
            <a:ext cx="5940000" cy="40860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pc="0" dirty="0" smtClean="0"/>
              <a:t>	</a:t>
            </a:r>
            <a:r>
              <a:rPr lang="ko-KR" altLang="en-US" sz="1400" spc="0" dirty="0" smtClean="0"/>
              <a:t>사용 언어</a:t>
            </a:r>
          </a:p>
          <a:p>
            <a:pPr>
              <a:lnSpc>
                <a:spcPct val="150000"/>
              </a:lnSpc>
            </a:pPr>
            <a:r>
              <a:rPr lang="en-US" altLang="ko-KR" sz="1400" spc="0" dirty="0" smtClean="0">
                <a:solidFill>
                  <a:schemeClr val="tx1"/>
                </a:solidFill>
              </a:rPr>
              <a:t>	C#</a:t>
            </a:r>
          </a:p>
          <a:p>
            <a:pPr>
              <a:lnSpc>
                <a:spcPct val="150000"/>
              </a:lnSpc>
            </a:pPr>
            <a:endParaRPr lang="en-US" altLang="ko-KR" sz="1400" spc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spc="0" dirty="0" smtClean="0">
                <a:solidFill>
                  <a:schemeClr val="tx1"/>
                </a:solidFill>
              </a:rPr>
              <a:t>	</a:t>
            </a:r>
            <a:r>
              <a:rPr lang="ko-KR" altLang="en-US" sz="1400" spc="0" dirty="0" smtClean="0"/>
              <a:t>라이브러리</a:t>
            </a:r>
            <a:endParaRPr lang="en-US" altLang="ko-KR" sz="1400" spc="0" dirty="0" smtClean="0"/>
          </a:p>
          <a:p>
            <a:pPr>
              <a:lnSpc>
                <a:spcPct val="150000"/>
              </a:lnSpc>
            </a:pPr>
            <a:r>
              <a:rPr lang="en-US" altLang="ko-KR" sz="1400" spc="0" dirty="0">
                <a:solidFill>
                  <a:schemeClr val="tx1"/>
                </a:solidFill>
              </a:rPr>
              <a:t>	</a:t>
            </a:r>
            <a:r>
              <a:rPr lang="en-US" altLang="ko-KR" sz="1400" spc="0" dirty="0" err="1" smtClean="0">
                <a:solidFill>
                  <a:schemeClr val="tx1"/>
                </a:solidFill>
              </a:rPr>
              <a:t>OpenCV</a:t>
            </a:r>
            <a:endParaRPr lang="en-US" altLang="ko-KR" sz="1400" spc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spc="0" dirty="0">
                <a:solidFill>
                  <a:schemeClr val="tx1"/>
                </a:solidFill>
              </a:rPr>
              <a:t>	</a:t>
            </a:r>
            <a:r>
              <a:rPr lang="en-US" altLang="ko-KR" sz="1400" spc="0" dirty="0" err="1" smtClean="0">
                <a:solidFill>
                  <a:schemeClr val="tx1"/>
                </a:solidFill>
              </a:rPr>
              <a:t>Emgu</a:t>
            </a:r>
            <a:endParaRPr lang="en-US" altLang="ko-KR" sz="1400" spc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spc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spc="0" dirty="0" smtClean="0">
                <a:solidFill>
                  <a:schemeClr val="tx1"/>
                </a:solidFill>
              </a:rPr>
              <a:t>	</a:t>
            </a:r>
            <a:r>
              <a:rPr lang="en-US" altLang="ko-KR" sz="1400" spc="0" dirty="0" smtClean="0"/>
              <a:t>PC </a:t>
            </a:r>
            <a:r>
              <a:rPr lang="ko-KR" altLang="en-US" sz="1400" spc="0" dirty="0" smtClean="0"/>
              <a:t>환경</a:t>
            </a:r>
            <a:endParaRPr lang="en-US" altLang="ko-KR" sz="1400" spc="0" dirty="0"/>
          </a:p>
          <a:p>
            <a:pPr>
              <a:lnSpc>
                <a:spcPct val="150000"/>
              </a:lnSpc>
            </a:pPr>
            <a:r>
              <a:rPr lang="en-US" altLang="ko-KR" sz="1400" spc="0" dirty="0">
                <a:solidFill>
                  <a:schemeClr val="tx1"/>
                </a:solidFill>
              </a:rPr>
              <a:t>	</a:t>
            </a:r>
            <a:r>
              <a:rPr lang="en-US" altLang="ko-KR" sz="1400" spc="0" dirty="0" smtClean="0">
                <a:solidFill>
                  <a:schemeClr val="tx1"/>
                </a:solidFill>
              </a:rPr>
              <a:t>Windows 10 Pro</a:t>
            </a:r>
          </a:p>
          <a:p>
            <a:pPr>
              <a:lnSpc>
                <a:spcPct val="150000"/>
              </a:lnSpc>
            </a:pPr>
            <a:r>
              <a:rPr lang="en-US" altLang="ko-KR" sz="1400" spc="0" dirty="0">
                <a:solidFill>
                  <a:schemeClr val="tx1"/>
                </a:solidFill>
              </a:rPr>
              <a:t>	</a:t>
            </a:r>
            <a:r>
              <a:rPr lang="en-US" altLang="ko-KR" sz="1400" spc="0" dirty="0" smtClean="0">
                <a:solidFill>
                  <a:schemeClr val="tx1"/>
                </a:solidFill>
              </a:rPr>
              <a:t>Intel(R) Core(TM) i7-4710HQ @ 2.50GHz</a:t>
            </a:r>
          </a:p>
          <a:p>
            <a:pPr>
              <a:lnSpc>
                <a:spcPct val="150000"/>
              </a:lnSpc>
            </a:pPr>
            <a:r>
              <a:rPr lang="en-US" altLang="ko-KR" sz="1400" spc="0" dirty="0">
                <a:solidFill>
                  <a:schemeClr val="tx1"/>
                </a:solidFill>
              </a:rPr>
              <a:t>	</a:t>
            </a:r>
            <a:r>
              <a:rPr lang="en-US" altLang="ko-KR" sz="1400" spc="0" dirty="0" smtClean="0">
                <a:solidFill>
                  <a:schemeClr val="tx1"/>
                </a:solidFill>
              </a:rPr>
              <a:t>8.00GB RAM</a:t>
            </a:r>
          </a:p>
          <a:p>
            <a:pPr>
              <a:lnSpc>
                <a:spcPct val="150000"/>
              </a:lnSpc>
            </a:pPr>
            <a:r>
              <a:rPr lang="en-US" altLang="ko-KR" sz="1400" spc="0" dirty="0">
                <a:solidFill>
                  <a:schemeClr val="tx1"/>
                </a:solidFill>
              </a:rPr>
              <a:t>	</a:t>
            </a:r>
            <a:r>
              <a:rPr lang="en-US" altLang="ko-KR" sz="1400" spc="0" dirty="0" smtClean="0">
                <a:solidFill>
                  <a:schemeClr val="tx1"/>
                </a:solidFill>
              </a:rPr>
              <a:t>64bit </a:t>
            </a:r>
            <a:r>
              <a:rPr lang="ko-KR" altLang="en-US" sz="1400" spc="0" dirty="0" smtClean="0">
                <a:solidFill>
                  <a:schemeClr val="tx1"/>
                </a:solidFill>
              </a:rPr>
              <a:t>운영체제</a:t>
            </a:r>
            <a:r>
              <a:rPr lang="en-US" altLang="ko-KR" sz="1400" spc="0" dirty="0" smtClean="0">
                <a:solidFill>
                  <a:schemeClr val="tx1"/>
                </a:solidFill>
              </a:rPr>
              <a:t>, x64 </a:t>
            </a:r>
            <a:r>
              <a:rPr lang="ko-KR" altLang="en-US" sz="1400" spc="0" dirty="0" smtClean="0">
                <a:solidFill>
                  <a:schemeClr val="tx1"/>
                </a:solidFill>
              </a:rPr>
              <a:t>기반 프로세서</a:t>
            </a:r>
            <a:endParaRPr lang="en-US" altLang="ko-KR" sz="1400" spc="0" dirty="0" smtClean="0">
              <a:solidFill>
                <a:schemeClr val="tx1"/>
              </a:solidFill>
            </a:endParaRPr>
          </a:p>
          <a:p>
            <a:r>
              <a:rPr lang="en-US" altLang="ko-KR" spc="0" dirty="0">
                <a:solidFill>
                  <a:schemeClr val="tx1"/>
                </a:solidFill>
              </a:rPr>
              <a:t>	</a:t>
            </a:r>
            <a:endParaRPr lang="ko-KR" altLang="en-US" spc="0" dirty="0">
              <a:solidFill>
                <a:schemeClr val="tx1"/>
              </a:solidFill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7984" y="3710610"/>
            <a:ext cx="1620000" cy="241200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E1E2E3"/>
                </a:solidFill>
              </a:rPr>
              <a:t>1.2</a:t>
            </a:r>
            <a:endParaRPr lang="ko-KR" altLang="en-US" dirty="0">
              <a:solidFill>
                <a:srgbClr val="E1E2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42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>
          <a:xfrm>
            <a:off x="1098000" y="410400"/>
            <a:ext cx="2880000" cy="2520000"/>
          </a:xfrm>
        </p:spPr>
        <p:txBody>
          <a:bodyPr/>
          <a:lstStyle/>
          <a:p>
            <a:r>
              <a:rPr lang="ko-KR" altLang="en-US" spc="0" dirty="0" smtClean="0"/>
              <a:t>설계</a:t>
            </a:r>
            <a:endParaRPr lang="en-US" altLang="ko-KR" spc="0" dirty="0" smtClean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4320000" y="435632"/>
            <a:ext cx="5760000" cy="540000"/>
          </a:xfrm>
        </p:spPr>
        <p:txBody>
          <a:bodyPr/>
          <a:lstStyle/>
          <a:p>
            <a:r>
              <a:rPr lang="ko-KR" altLang="en-US" spc="0" dirty="0" smtClean="0"/>
              <a:t>프로그램 순서도</a:t>
            </a:r>
            <a:endParaRPr lang="ko-KR" altLang="en-US" spc="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137564" y="3689012"/>
            <a:ext cx="1620000" cy="241200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E1E2E3"/>
                </a:solidFill>
              </a:rPr>
              <a:t>2.1</a:t>
            </a:r>
            <a:endParaRPr lang="ko-KR" altLang="en-US" dirty="0">
              <a:solidFill>
                <a:srgbClr val="E1E2E3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65770" y="1369034"/>
            <a:ext cx="1750140" cy="332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/>
              <a:t>이미지 </a:t>
            </a:r>
            <a:r>
              <a:rPr lang="en-US" altLang="ko-KR" sz="1800" dirty="0" smtClean="0"/>
              <a:t>Import</a:t>
            </a:r>
            <a:endParaRPr lang="ko-KR" altLang="en-US" sz="18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657910" y="2495625"/>
            <a:ext cx="1507860" cy="337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/>
              <a:t>윤곽선 추출</a:t>
            </a:r>
            <a:endParaRPr lang="ko-KR" altLang="en-US" sz="18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915910" y="2488080"/>
            <a:ext cx="1485900" cy="344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/>
              <a:t>Depth </a:t>
            </a:r>
            <a:r>
              <a:rPr lang="ko-KR" altLang="en-US" sz="1800" dirty="0" smtClean="0"/>
              <a:t>추출</a:t>
            </a:r>
            <a:endParaRPr lang="ko-KR" altLang="en-US" sz="18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4828460" y="3904196"/>
            <a:ext cx="1166760" cy="332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/>
              <a:t>Labeling</a:t>
            </a:r>
            <a:endParaRPr lang="ko-KR" altLang="en-US" sz="18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6311615" y="5028944"/>
            <a:ext cx="1458450" cy="332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/>
              <a:t>Label </a:t>
            </a:r>
            <a:r>
              <a:rPr lang="ko-KR" altLang="en-US" sz="1800" dirty="0" smtClean="0"/>
              <a:t>통합</a:t>
            </a:r>
            <a:endParaRPr lang="ko-KR" altLang="en-US" sz="18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6311615" y="6237510"/>
            <a:ext cx="1458450" cy="332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/>
              <a:t>Application</a:t>
            </a:r>
            <a:endParaRPr lang="ko-KR" altLang="en-US" sz="1800" dirty="0"/>
          </a:p>
        </p:txBody>
      </p:sp>
      <p:cxnSp>
        <p:nvCxnSpPr>
          <p:cNvPr id="40" name="꺾인 연결선 39"/>
          <p:cNvCxnSpPr>
            <a:stCxn id="25" idx="0"/>
            <a:endCxn id="27" idx="0"/>
          </p:cNvCxnSpPr>
          <p:nvPr/>
        </p:nvCxnSpPr>
        <p:spPr>
          <a:xfrm rot="5400000" flipH="1" flipV="1">
            <a:off x="7031578" y="868343"/>
            <a:ext cx="7545" cy="3247020"/>
          </a:xfrm>
          <a:prstGeom prst="bentConnector3">
            <a:avLst>
              <a:gd name="adj1" fmla="val 494771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" idx="2"/>
          </p:cNvCxnSpPr>
          <p:nvPr/>
        </p:nvCxnSpPr>
        <p:spPr>
          <a:xfrm flipH="1">
            <a:off x="7035350" y="1701166"/>
            <a:ext cx="5490" cy="43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25" idx="2"/>
            <a:endCxn id="28" idx="0"/>
          </p:cNvCxnSpPr>
          <p:nvPr/>
        </p:nvCxnSpPr>
        <p:spPr>
          <a:xfrm>
            <a:off x="5411840" y="2832750"/>
            <a:ext cx="0" cy="107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0" idx="2"/>
            <a:endCxn id="38" idx="0"/>
          </p:cNvCxnSpPr>
          <p:nvPr/>
        </p:nvCxnSpPr>
        <p:spPr>
          <a:xfrm>
            <a:off x="7040840" y="5361076"/>
            <a:ext cx="0" cy="876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28" idx="3"/>
            <a:endCxn id="30" idx="0"/>
          </p:cNvCxnSpPr>
          <p:nvPr/>
        </p:nvCxnSpPr>
        <p:spPr>
          <a:xfrm>
            <a:off x="5995220" y="4070262"/>
            <a:ext cx="1045620" cy="9586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27" idx="2"/>
            <a:endCxn id="30" idx="3"/>
          </p:cNvCxnSpPr>
          <p:nvPr/>
        </p:nvCxnSpPr>
        <p:spPr>
          <a:xfrm rot="5400000">
            <a:off x="7033333" y="3569483"/>
            <a:ext cx="2362260" cy="8887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>
          <a:xfrm>
            <a:off x="1098000" y="410400"/>
            <a:ext cx="2880000" cy="2520000"/>
          </a:xfrm>
        </p:spPr>
        <p:txBody>
          <a:bodyPr/>
          <a:lstStyle/>
          <a:p>
            <a:r>
              <a:rPr lang="ko-KR" altLang="en-US" spc="0" dirty="0" smtClean="0"/>
              <a:t>설계</a:t>
            </a:r>
            <a:endParaRPr lang="en-US" altLang="ko-KR" spc="0" dirty="0" smtClean="0"/>
          </a:p>
          <a:p>
            <a:endParaRPr lang="en-US" altLang="ko-KR" spc="0" dirty="0" smtClean="0"/>
          </a:p>
          <a:p>
            <a:r>
              <a:rPr lang="ko-KR" altLang="en-US" spc="0" dirty="0" smtClean="0"/>
              <a:t>구조</a:t>
            </a:r>
            <a:endParaRPr lang="ko-KR" altLang="en-US" spc="0" dirty="0" smtClean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4320000" y="435632"/>
            <a:ext cx="5760000" cy="540000"/>
          </a:xfrm>
        </p:spPr>
        <p:txBody>
          <a:bodyPr/>
          <a:lstStyle/>
          <a:p>
            <a:r>
              <a:rPr lang="ko-KR" altLang="en-US" spc="0" dirty="0" smtClean="0"/>
              <a:t>프로그램 </a:t>
            </a:r>
            <a:r>
              <a:rPr lang="ko-KR" altLang="en-US" spc="0" dirty="0" smtClean="0"/>
              <a:t>구조</a:t>
            </a:r>
            <a:endParaRPr lang="ko-KR" altLang="en-US" spc="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137564" y="3689012"/>
            <a:ext cx="1620000" cy="241200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E1E2E3"/>
                </a:solidFill>
              </a:rPr>
              <a:t>2.2</a:t>
            </a:r>
            <a:endParaRPr lang="ko-KR" altLang="en-US" dirty="0">
              <a:solidFill>
                <a:srgbClr val="E1E2E3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79285" y="4622580"/>
            <a:ext cx="4401450" cy="557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C#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120889" y="4065118"/>
            <a:ext cx="2359846" cy="557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OpenCV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120889" y="3507656"/>
            <a:ext cx="2359845" cy="557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Emgu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79285" y="3507656"/>
            <a:ext cx="2041603" cy="1114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Form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079284" y="2940297"/>
            <a:ext cx="4401449" cy="557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 Processing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079284" y="2372938"/>
            <a:ext cx="4401449" cy="557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Application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851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384768" y="831024"/>
            <a:ext cx="2880000" cy="2520000"/>
          </a:xfrm>
        </p:spPr>
        <p:txBody>
          <a:bodyPr/>
          <a:lstStyle/>
          <a:p>
            <a:r>
              <a:rPr lang="en-US" altLang="ko-KR" sz="6600" spc="0" dirty="0" smtClean="0"/>
              <a:t>Depth</a:t>
            </a:r>
            <a:endParaRPr lang="ko-KR" altLang="en-US" sz="6600" spc="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4287600" y="670355"/>
            <a:ext cx="5760000" cy="540000"/>
          </a:xfrm>
        </p:spPr>
        <p:txBody>
          <a:bodyPr/>
          <a:lstStyle/>
          <a:p>
            <a:r>
              <a:rPr lang="en-US" altLang="ko-KR" sz="3200" spc="0" dirty="0" smtClean="0"/>
              <a:t>SURF Key point Matching</a:t>
            </a:r>
            <a:endParaRPr lang="ko-KR" altLang="en-US" sz="3200" spc="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7"/>
          </p:nvPr>
        </p:nvSpPr>
        <p:spPr>
          <a:xfrm>
            <a:off x="4359600" y="1427328"/>
            <a:ext cx="5940000" cy="2262672"/>
          </a:xfrm>
        </p:spPr>
        <p:txBody>
          <a:bodyPr/>
          <a:lstStyle/>
          <a:p>
            <a:r>
              <a:rPr lang="en-US" altLang="ko-KR" sz="2000" spc="0" dirty="0"/>
              <a:t>SURF </a:t>
            </a:r>
            <a:r>
              <a:rPr lang="en-US" altLang="ko-KR" sz="2000" spc="0" dirty="0" smtClean="0"/>
              <a:t>Feature Detection</a:t>
            </a:r>
          </a:p>
          <a:p>
            <a:endParaRPr lang="en-US" altLang="ko-KR" sz="2000" spc="0" dirty="0" smtClean="0"/>
          </a:p>
          <a:p>
            <a:endParaRPr lang="en-US" altLang="ko-KR" sz="2000" spc="0" dirty="0" smtClean="0">
              <a:solidFill>
                <a:schemeClr val="tx1"/>
              </a:solidFill>
            </a:endParaRPr>
          </a:p>
          <a:p>
            <a:r>
              <a:rPr lang="ko-KR" altLang="en-US" sz="2000" spc="0" dirty="0" smtClean="0">
                <a:solidFill>
                  <a:schemeClr val="tx1"/>
                </a:solidFill>
              </a:rPr>
              <a:t>이미지의 </a:t>
            </a:r>
            <a:r>
              <a:rPr lang="ko-KR" altLang="en-US" sz="2000" spc="0" dirty="0" err="1" smtClean="0">
                <a:solidFill>
                  <a:schemeClr val="tx1"/>
                </a:solidFill>
              </a:rPr>
              <a:t>특징점</a:t>
            </a:r>
            <a:r>
              <a:rPr lang="en-US" altLang="ko-KR" sz="2000" spc="0" dirty="0" smtClean="0">
                <a:solidFill>
                  <a:schemeClr val="tx1"/>
                </a:solidFill>
              </a:rPr>
              <a:t>(Key point)</a:t>
            </a:r>
            <a:r>
              <a:rPr lang="ko-KR" altLang="en-US" sz="2000" spc="0" dirty="0" smtClean="0">
                <a:solidFill>
                  <a:schemeClr val="tx1"/>
                </a:solidFill>
              </a:rPr>
              <a:t>을 추출하는 기술</a:t>
            </a:r>
            <a:endParaRPr lang="en-US" altLang="ko-KR" sz="2000" spc="0" dirty="0" smtClean="0">
              <a:solidFill>
                <a:schemeClr val="tx1"/>
              </a:solidFill>
            </a:endParaRPr>
          </a:p>
          <a:p>
            <a:endParaRPr lang="en-US" altLang="ko-KR" sz="2000" spc="0" dirty="0" smtClean="0">
              <a:solidFill>
                <a:schemeClr val="tx1"/>
              </a:solidFill>
            </a:endParaRPr>
          </a:p>
          <a:p>
            <a:r>
              <a:rPr lang="ko-KR" altLang="en-US" sz="2000" spc="0" dirty="0" smtClean="0">
                <a:solidFill>
                  <a:schemeClr val="tx1"/>
                </a:solidFill>
              </a:rPr>
              <a:t>스케일</a:t>
            </a:r>
            <a:r>
              <a:rPr lang="en-US" altLang="ko-KR" sz="2000" spc="0" dirty="0" smtClean="0">
                <a:solidFill>
                  <a:schemeClr val="tx1"/>
                </a:solidFill>
              </a:rPr>
              <a:t>, </a:t>
            </a:r>
            <a:r>
              <a:rPr lang="ko-KR" altLang="en-US" sz="2000" spc="0" dirty="0" smtClean="0">
                <a:solidFill>
                  <a:schemeClr val="tx1"/>
                </a:solidFill>
              </a:rPr>
              <a:t>조명 변화</a:t>
            </a:r>
            <a:r>
              <a:rPr lang="en-US" altLang="ko-KR" sz="2000" spc="0" dirty="0" smtClean="0">
                <a:solidFill>
                  <a:schemeClr val="tx1"/>
                </a:solidFill>
              </a:rPr>
              <a:t>, </a:t>
            </a:r>
            <a:r>
              <a:rPr lang="ko-KR" altLang="en-US" sz="2000" spc="0" dirty="0" smtClean="0">
                <a:solidFill>
                  <a:schemeClr val="tx1"/>
                </a:solidFill>
              </a:rPr>
              <a:t>시점 변화 등에 강인함</a:t>
            </a:r>
            <a:endParaRPr lang="en-US" altLang="ko-KR" sz="2000" spc="0" dirty="0" smtClean="0">
              <a:solidFill>
                <a:schemeClr val="tx1"/>
              </a:solidFill>
            </a:endParaRPr>
          </a:p>
          <a:p>
            <a:endParaRPr lang="en-US" altLang="ko-KR" sz="2000" spc="0" dirty="0" smtClean="0">
              <a:solidFill>
                <a:schemeClr val="tx1"/>
              </a:solidFill>
            </a:endParaRPr>
          </a:p>
          <a:p>
            <a:r>
              <a:rPr lang="ko-KR" altLang="en-US" sz="2000" spc="0" dirty="0" smtClean="0">
                <a:solidFill>
                  <a:schemeClr val="tx1"/>
                </a:solidFill>
              </a:rPr>
              <a:t>타 </a:t>
            </a:r>
            <a:r>
              <a:rPr lang="en-US" altLang="ko-KR" sz="2000" spc="0" dirty="0" smtClean="0">
                <a:solidFill>
                  <a:schemeClr val="tx1"/>
                </a:solidFill>
              </a:rPr>
              <a:t>feature </a:t>
            </a:r>
            <a:r>
              <a:rPr lang="en-US" altLang="ko-KR" sz="2000" spc="0" dirty="0" err="1" smtClean="0">
                <a:solidFill>
                  <a:schemeClr val="tx1"/>
                </a:solidFill>
              </a:rPr>
              <a:t>detectio</a:t>
            </a:r>
            <a:r>
              <a:rPr lang="ko-KR" altLang="en-US" sz="2000" spc="0" dirty="0" smtClean="0">
                <a:solidFill>
                  <a:schemeClr val="tx1"/>
                </a:solidFill>
              </a:rPr>
              <a:t>에 비해 매우 빠른 수행 시간</a:t>
            </a:r>
            <a:endParaRPr lang="en-US" altLang="ko-KR" sz="2000" spc="0" dirty="0" smtClean="0">
              <a:solidFill>
                <a:schemeClr val="tx1"/>
              </a:solidFill>
            </a:endParaRPr>
          </a:p>
          <a:p>
            <a:endParaRPr lang="en-US" altLang="ko-KR" sz="2000" spc="0" dirty="0" smtClean="0">
              <a:solidFill>
                <a:schemeClr val="tx1"/>
              </a:solidFill>
            </a:endParaRPr>
          </a:p>
          <a:p>
            <a:r>
              <a:rPr lang="en-US" altLang="ko-KR" sz="2000" spc="0" dirty="0" err="1" smtClean="0">
                <a:solidFill>
                  <a:schemeClr val="tx1"/>
                </a:solidFill>
              </a:rPr>
              <a:t>openCV</a:t>
            </a:r>
            <a:r>
              <a:rPr lang="en-US" altLang="ko-KR" sz="2000" spc="0" dirty="0" smtClean="0">
                <a:solidFill>
                  <a:schemeClr val="tx1"/>
                </a:solidFill>
              </a:rPr>
              <a:t> </a:t>
            </a:r>
            <a:r>
              <a:rPr lang="ko-KR" altLang="en-US" sz="2000" spc="0" dirty="0" smtClean="0">
                <a:solidFill>
                  <a:schemeClr val="tx1"/>
                </a:solidFill>
              </a:rPr>
              <a:t>내장 </a:t>
            </a:r>
            <a:r>
              <a:rPr lang="en-US" altLang="ko-KR" sz="2000" spc="0" dirty="0" smtClean="0">
                <a:solidFill>
                  <a:schemeClr val="tx1"/>
                </a:solidFill>
              </a:rPr>
              <a:t>open source</a:t>
            </a:r>
            <a:r>
              <a:rPr lang="ko-KR" altLang="en-US" sz="2000" spc="0" dirty="0" smtClean="0">
                <a:solidFill>
                  <a:schemeClr val="tx1"/>
                </a:solidFill>
              </a:rPr>
              <a:t>를 사용</a:t>
            </a:r>
            <a:r>
              <a:rPr lang="en-US" altLang="ko-KR" sz="2000" spc="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136800" y="3690000"/>
            <a:ext cx="1620000" cy="241200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E1E2E3"/>
                </a:solidFill>
              </a:rPr>
              <a:t>3.1</a:t>
            </a:r>
            <a:endParaRPr lang="ko-KR" altLang="en-US" dirty="0">
              <a:solidFill>
                <a:srgbClr val="E1E2E3"/>
              </a:solidFill>
            </a:endParaRPr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6"/>
          </p:nvPr>
        </p:nvSpPr>
        <p:spPr>
          <a:xfrm rot="16200000">
            <a:off x="9093600" y="4942800"/>
            <a:ext cx="2628000" cy="720000"/>
          </a:xfrm>
        </p:spPr>
        <p:txBody>
          <a:bodyPr/>
          <a:lstStyle/>
          <a:p>
            <a:r>
              <a:rPr lang="en-US" altLang="ko-KR" dirty="0" smtClean="0"/>
              <a:t>confidential</a:t>
            </a:r>
            <a:endParaRPr lang="ko-KR" altLang="en-US" dirty="0"/>
          </a:p>
        </p:txBody>
      </p:sp>
      <p:sp>
        <p:nvSpPr>
          <p:cNvPr id="9" name="텍스트 개체 틀 9"/>
          <p:cNvSpPr txBox="1">
            <a:spLocks/>
          </p:cNvSpPr>
          <p:nvPr/>
        </p:nvSpPr>
        <p:spPr>
          <a:xfrm>
            <a:off x="4287600" y="4171464"/>
            <a:ext cx="5940000" cy="226267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043056" rtl="0" eaLnBrk="1" latinLnBrk="1" hangingPunct="1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  <a:defRPr sz="1200" b="0" kern="1200" spc="-15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spc="0" dirty="0" smtClean="0"/>
              <a:t>SSD Matching</a:t>
            </a:r>
          </a:p>
          <a:p>
            <a:endParaRPr lang="en-US" altLang="ko-KR" sz="2000" spc="0" dirty="0" smtClean="0"/>
          </a:p>
          <a:p>
            <a:endParaRPr lang="en-US" altLang="ko-KR" sz="2000" spc="0" dirty="0">
              <a:solidFill>
                <a:schemeClr val="tx1"/>
              </a:solidFill>
            </a:endParaRPr>
          </a:p>
          <a:p>
            <a:r>
              <a:rPr lang="en-US" altLang="ko-KR" sz="2000" spc="0" dirty="0" smtClean="0">
                <a:solidFill>
                  <a:schemeClr val="tx1"/>
                </a:solidFill>
              </a:rPr>
              <a:t>SURF</a:t>
            </a:r>
            <a:r>
              <a:rPr lang="ko-KR" altLang="en-US" sz="2000" spc="0" dirty="0" smtClean="0">
                <a:solidFill>
                  <a:schemeClr val="tx1"/>
                </a:solidFill>
              </a:rPr>
              <a:t>로 찾은 </a:t>
            </a:r>
            <a:r>
              <a:rPr lang="en-US" altLang="ko-KR" sz="2000" spc="0" dirty="0" smtClean="0">
                <a:solidFill>
                  <a:schemeClr val="tx1"/>
                </a:solidFill>
              </a:rPr>
              <a:t>Key point</a:t>
            </a:r>
            <a:r>
              <a:rPr lang="ko-KR" altLang="en-US" sz="2000" spc="0" dirty="0" smtClean="0">
                <a:solidFill>
                  <a:schemeClr val="tx1"/>
                </a:solidFill>
              </a:rPr>
              <a:t>들을 서로 </a:t>
            </a:r>
            <a:r>
              <a:rPr lang="en-US" altLang="ko-KR" sz="2000" spc="0" dirty="0" smtClean="0">
                <a:solidFill>
                  <a:schemeClr val="tx1"/>
                </a:solidFill>
              </a:rPr>
              <a:t>SSD</a:t>
            </a:r>
            <a:r>
              <a:rPr lang="ko-KR" altLang="en-US" sz="2000" spc="0" dirty="0" smtClean="0">
                <a:solidFill>
                  <a:schemeClr val="tx1"/>
                </a:solidFill>
              </a:rPr>
              <a:t>로 비교</a:t>
            </a:r>
            <a:endParaRPr lang="en-US" altLang="ko-KR" sz="2000" spc="0" dirty="0" smtClean="0">
              <a:solidFill>
                <a:schemeClr val="tx1"/>
              </a:solidFill>
            </a:endParaRPr>
          </a:p>
          <a:p>
            <a:endParaRPr lang="en-US" altLang="ko-KR" sz="2000" spc="0" dirty="0">
              <a:solidFill>
                <a:schemeClr val="tx1"/>
              </a:solidFill>
            </a:endParaRPr>
          </a:p>
          <a:p>
            <a:r>
              <a:rPr lang="ko-KR" altLang="en-US" sz="2000" spc="0" dirty="0" smtClean="0">
                <a:solidFill>
                  <a:schemeClr val="tx1"/>
                </a:solidFill>
              </a:rPr>
              <a:t>차이가 가장 작은 </a:t>
            </a:r>
            <a:r>
              <a:rPr lang="en-US" altLang="ko-KR" sz="2000" spc="0" dirty="0">
                <a:solidFill>
                  <a:schemeClr val="tx1"/>
                </a:solidFill>
              </a:rPr>
              <a:t>K</a:t>
            </a:r>
            <a:r>
              <a:rPr lang="en-US" altLang="ko-KR" sz="2000" spc="0" dirty="0" smtClean="0">
                <a:solidFill>
                  <a:schemeClr val="tx1"/>
                </a:solidFill>
              </a:rPr>
              <a:t>ey point</a:t>
            </a:r>
            <a:r>
              <a:rPr lang="ko-KR" altLang="en-US" sz="2000" spc="0" dirty="0" smtClean="0">
                <a:solidFill>
                  <a:schemeClr val="tx1"/>
                </a:solidFill>
              </a:rPr>
              <a:t>를 </a:t>
            </a:r>
            <a:r>
              <a:rPr lang="ko-KR" altLang="en-US" sz="2000" spc="0" dirty="0" err="1" smtClean="0">
                <a:solidFill>
                  <a:schemeClr val="tx1"/>
                </a:solidFill>
              </a:rPr>
              <a:t>매칭점으로</a:t>
            </a:r>
            <a:r>
              <a:rPr lang="ko-KR" altLang="en-US" sz="2000" spc="0" dirty="0" smtClean="0">
                <a:solidFill>
                  <a:schemeClr val="tx1"/>
                </a:solidFill>
              </a:rPr>
              <a:t> 선정</a:t>
            </a:r>
            <a:endParaRPr lang="en-US" altLang="ko-KR" sz="2000" spc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29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384768" y="831024"/>
            <a:ext cx="2880000" cy="2520000"/>
          </a:xfrm>
        </p:spPr>
        <p:txBody>
          <a:bodyPr/>
          <a:lstStyle/>
          <a:p>
            <a:r>
              <a:rPr lang="en-US" altLang="ko-KR" sz="6600" spc="0" dirty="0" smtClean="0"/>
              <a:t>Depth</a:t>
            </a:r>
            <a:endParaRPr lang="ko-KR" altLang="en-US" sz="6600" spc="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4287600" y="670355"/>
            <a:ext cx="5760000" cy="540000"/>
          </a:xfrm>
        </p:spPr>
        <p:txBody>
          <a:bodyPr/>
          <a:lstStyle/>
          <a:p>
            <a:r>
              <a:rPr lang="en-US" altLang="ko-KR" sz="3200" spc="0" dirty="0" smtClean="0"/>
              <a:t>SURF Key point Matching</a:t>
            </a:r>
            <a:endParaRPr lang="ko-KR" altLang="en-US" sz="3200" spc="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136800" y="3690000"/>
            <a:ext cx="1620000" cy="241200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E1E2E3"/>
                </a:solidFill>
              </a:rPr>
              <a:t>3.1</a:t>
            </a:r>
            <a:endParaRPr lang="ko-KR" altLang="en-US" dirty="0">
              <a:solidFill>
                <a:srgbClr val="E1E2E3"/>
              </a:solidFill>
            </a:endParaRPr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6"/>
          </p:nvPr>
        </p:nvSpPr>
        <p:spPr>
          <a:xfrm rot="16200000">
            <a:off x="9093600" y="4942800"/>
            <a:ext cx="2628000" cy="720000"/>
          </a:xfrm>
        </p:spPr>
        <p:txBody>
          <a:bodyPr/>
          <a:lstStyle/>
          <a:p>
            <a:r>
              <a:rPr lang="en-US" altLang="ko-KR" dirty="0" smtClean="0"/>
              <a:t>confidential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482" y="3351024"/>
            <a:ext cx="9134118" cy="3396892"/>
          </a:xfrm>
          <a:prstGeom prst="rect">
            <a:avLst/>
          </a:prstGeom>
        </p:spPr>
      </p:pic>
      <p:sp>
        <p:nvSpPr>
          <p:cNvPr id="11" name="텍스트 개체 틀 9"/>
          <p:cNvSpPr>
            <a:spLocks noGrp="1"/>
          </p:cNvSpPr>
          <p:nvPr>
            <p:ph type="body" sz="quarter" idx="17"/>
          </p:nvPr>
        </p:nvSpPr>
        <p:spPr>
          <a:xfrm>
            <a:off x="4467600" y="1628157"/>
            <a:ext cx="5940000" cy="482566"/>
          </a:xfrm>
        </p:spPr>
        <p:txBody>
          <a:bodyPr/>
          <a:lstStyle/>
          <a:p>
            <a:r>
              <a:rPr lang="ko-KR" altLang="en-US" sz="2000" spc="0" dirty="0" smtClean="0"/>
              <a:t>매칭 결과</a:t>
            </a:r>
            <a:endParaRPr lang="en-US" altLang="ko-KR" sz="2000" spc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3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384768" y="831024"/>
            <a:ext cx="2880000" cy="2520000"/>
          </a:xfrm>
        </p:spPr>
        <p:txBody>
          <a:bodyPr/>
          <a:lstStyle/>
          <a:p>
            <a:r>
              <a:rPr lang="en-US" altLang="ko-KR" sz="6600" spc="0" dirty="0" smtClean="0"/>
              <a:t>Depth</a:t>
            </a:r>
            <a:endParaRPr lang="ko-KR" altLang="en-US" sz="6600" spc="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4287600" y="670355"/>
            <a:ext cx="5760000" cy="540000"/>
          </a:xfrm>
        </p:spPr>
        <p:txBody>
          <a:bodyPr/>
          <a:lstStyle/>
          <a:p>
            <a:r>
              <a:rPr lang="en-US" altLang="ko-KR" sz="3200" spc="0" dirty="0" smtClean="0"/>
              <a:t>Stereo</a:t>
            </a:r>
            <a:endParaRPr lang="ko-KR" altLang="en-US" sz="3200" spc="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7"/>
          </p:nvPr>
        </p:nvSpPr>
        <p:spPr>
          <a:xfrm>
            <a:off x="4368335" y="1200996"/>
            <a:ext cx="5940000" cy="2262672"/>
          </a:xfrm>
        </p:spPr>
        <p:txBody>
          <a:bodyPr/>
          <a:lstStyle/>
          <a:p>
            <a:r>
              <a:rPr lang="en-US" altLang="ko-KR" sz="2000" spc="0" dirty="0" smtClean="0"/>
              <a:t>Disparity</a:t>
            </a:r>
          </a:p>
          <a:p>
            <a:endParaRPr lang="en-US" altLang="ko-KR" sz="2000" spc="0" dirty="0" smtClean="0"/>
          </a:p>
          <a:p>
            <a:endParaRPr lang="en-US" altLang="ko-KR" sz="2000" spc="0" dirty="0" smtClean="0">
              <a:solidFill>
                <a:schemeClr val="tx1"/>
              </a:solidFill>
            </a:endParaRPr>
          </a:p>
          <a:p>
            <a:r>
              <a:rPr lang="ko-KR" altLang="en-US" sz="2000" spc="0" dirty="0" smtClean="0">
                <a:solidFill>
                  <a:schemeClr val="tx1"/>
                </a:solidFill>
              </a:rPr>
              <a:t>각 </a:t>
            </a:r>
            <a:r>
              <a:rPr lang="ko-KR" altLang="en-US" sz="2000" spc="0" dirty="0" err="1" smtClean="0">
                <a:solidFill>
                  <a:schemeClr val="tx1"/>
                </a:solidFill>
              </a:rPr>
              <a:t>매칭점</a:t>
            </a:r>
            <a:r>
              <a:rPr lang="ko-KR" altLang="en-US" sz="2000" spc="0" dirty="0" smtClean="0">
                <a:solidFill>
                  <a:schemeClr val="tx1"/>
                </a:solidFill>
              </a:rPr>
              <a:t> 간의 거리를 측정한다</a:t>
            </a:r>
            <a:r>
              <a:rPr lang="en-US" altLang="ko-KR" sz="2000" spc="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2000" spc="0" dirty="0">
              <a:solidFill>
                <a:schemeClr val="tx1"/>
              </a:solidFill>
            </a:endParaRPr>
          </a:p>
          <a:p>
            <a:r>
              <a:rPr lang="ko-KR" altLang="en-US" sz="2000" spc="0" dirty="0">
                <a:solidFill>
                  <a:schemeClr val="tx1"/>
                </a:solidFill>
              </a:rPr>
              <a:t>여러 시점에서 바라보았을 때의 시차를 이용</a:t>
            </a:r>
            <a:r>
              <a:rPr lang="en-US" altLang="ko-KR" sz="2000" spc="0" dirty="0" smtClean="0">
                <a:solidFill>
                  <a:schemeClr val="tx1"/>
                </a:solidFill>
              </a:rPr>
              <a:t>,</a:t>
            </a:r>
          </a:p>
          <a:p>
            <a:endParaRPr lang="en-US" altLang="ko-KR" sz="2000" spc="0" dirty="0">
              <a:solidFill>
                <a:schemeClr val="tx1"/>
              </a:solidFill>
            </a:endParaRPr>
          </a:p>
          <a:p>
            <a:r>
              <a:rPr lang="ko-KR" altLang="en-US" sz="2000" spc="0" dirty="0" smtClean="0">
                <a:solidFill>
                  <a:schemeClr val="tx1"/>
                </a:solidFill>
              </a:rPr>
              <a:t>이것이 카메라로부터의 거리와 비례함을 이용한다</a:t>
            </a:r>
            <a:r>
              <a:rPr lang="en-US" altLang="ko-KR" sz="2000" spc="0" dirty="0" smtClean="0">
                <a:solidFill>
                  <a:schemeClr val="tx1"/>
                </a:solidFill>
              </a:rPr>
              <a:t>.</a:t>
            </a:r>
            <a:endParaRPr lang="en-US" altLang="ko-KR" sz="2000" spc="0" dirty="0">
              <a:solidFill>
                <a:schemeClr val="tx1"/>
              </a:solidFill>
            </a:endParaRPr>
          </a:p>
          <a:p>
            <a:endParaRPr lang="en-US" altLang="ko-KR" sz="2000" spc="0" dirty="0" smtClean="0">
              <a:solidFill>
                <a:schemeClr val="tx1"/>
              </a:solidFill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136800" y="3690000"/>
            <a:ext cx="1620000" cy="241200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E1E2E3"/>
                </a:solidFill>
              </a:rPr>
              <a:t>3.1</a:t>
            </a:r>
            <a:endParaRPr lang="ko-KR" altLang="en-US" dirty="0">
              <a:solidFill>
                <a:srgbClr val="E1E2E3"/>
              </a:solidFill>
            </a:endParaRPr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6"/>
          </p:nvPr>
        </p:nvSpPr>
        <p:spPr>
          <a:xfrm rot="16200000">
            <a:off x="9093600" y="4942800"/>
            <a:ext cx="2628000" cy="720000"/>
          </a:xfrm>
        </p:spPr>
        <p:txBody>
          <a:bodyPr/>
          <a:lstStyle/>
          <a:p>
            <a:r>
              <a:rPr lang="en-US" altLang="ko-KR" dirty="0" smtClean="0"/>
              <a:t>confidential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2851632" y="2989152"/>
            <a:ext cx="7088883" cy="4151328"/>
            <a:chOff x="673768" y="1086698"/>
            <a:chExt cx="9031706" cy="5610882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673768" y="5454316"/>
              <a:ext cx="903170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이등변 삼각형 13"/>
            <p:cNvSpPr/>
            <p:nvPr/>
          </p:nvSpPr>
          <p:spPr>
            <a:xfrm>
              <a:off x="3112168" y="1620253"/>
              <a:ext cx="4138863" cy="4636168"/>
            </a:xfrm>
            <a:prstGeom prst="triangle">
              <a:avLst>
                <a:gd name="adj" fmla="val 73333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>
              <a:stCxn id="14" idx="2"/>
            </p:cNvCxnSpPr>
            <p:nvPr/>
          </p:nvCxnSpPr>
          <p:spPr>
            <a:xfrm flipV="1">
              <a:off x="3112168" y="1620253"/>
              <a:ext cx="0" cy="463616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4" idx="4"/>
            </p:cNvCxnSpPr>
            <p:nvPr/>
          </p:nvCxnSpPr>
          <p:spPr>
            <a:xfrm flipV="1">
              <a:off x="7251031" y="1507958"/>
              <a:ext cx="0" cy="474846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844842" y="5454316"/>
              <a:ext cx="25346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5983705" y="5454316"/>
              <a:ext cx="25346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6112589" y="1577953"/>
              <a:ext cx="70586" cy="64056"/>
            </a:xfrm>
            <a:prstGeom prst="ellipse">
              <a:avLst/>
            </a:prstGeom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06718" y="1086698"/>
              <a:ext cx="1962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P(X,Y,Z)</a:t>
              </a:r>
              <a:endParaRPr lang="ko-KR" altLang="en-US" sz="2400" dirty="0">
                <a:latin typeface="Cambria Math" panose="02040503050406030204" pitchFamily="18" charset="0"/>
              </a:endParaRPr>
            </a:p>
          </p:txBody>
        </p:sp>
        <p:cxnSp>
          <p:nvCxnSpPr>
            <p:cNvPr id="21" name="직선 연결선 20"/>
            <p:cNvCxnSpPr>
              <a:stCxn id="19" idx="2"/>
              <a:endCxn id="14" idx="3"/>
            </p:cNvCxnSpPr>
            <p:nvPr/>
          </p:nvCxnSpPr>
          <p:spPr>
            <a:xfrm>
              <a:off x="6112589" y="1609981"/>
              <a:ext cx="34731" cy="464644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699747" y="3933201"/>
                  <a:ext cx="37698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9747" y="3933201"/>
                  <a:ext cx="376987" cy="523220"/>
                </a:xfrm>
                <a:prstGeom prst="rect">
                  <a:avLst/>
                </a:prstGeom>
                <a:blipFill>
                  <a:blip r:embed="rId2"/>
                  <a:stretch>
                    <a:fillRect r="-2083" b="-31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112167" y="4797651"/>
                  <a:ext cx="67805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2167" y="4797651"/>
                  <a:ext cx="678058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755175" y="4732347"/>
                  <a:ext cx="61899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5175" y="4732347"/>
                  <a:ext cx="618998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직선 화살표 연결선 24"/>
            <p:cNvCxnSpPr/>
            <p:nvPr/>
          </p:nvCxnSpPr>
          <p:spPr>
            <a:xfrm flipH="1">
              <a:off x="7329508" y="5484790"/>
              <a:ext cx="9854" cy="74444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7402141" y="5590789"/>
                  <a:ext cx="33432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141" y="5590789"/>
                  <a:ext cx="334322" cy="430887"/>
                </a:xfrm>
                <a:prstGeom prst="rect">
                  <a:avLst/>
                </a:prstGeom>
                <a:blipFill>
                  <a:blip r:embed="rId5"/>
                  <a:stretch>
                    <a:fillRect b="-346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731017" y="5059261"/>
                  <a:ext cx="16976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𝑓𝑖𝑙𝑚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𝑝𝑙𝑎𝑛𝑒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1017" y="5059261"/>
                  <a:ext cx="169764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9132" r="-46575" b="-11470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934538" y="5049865"/>
                  <a:ext cx="16716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𝑓𝑖𝑙𝑚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𝑝𝑙𝑎𝑛𝑒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538" y="5049865"/>
                  <a:ext cx="1671611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9259" r="-46296" b="-11470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타원 28"/>
            <p:cNvSpPr/>
            <p:nvPr/>
          </p:nvSpPr>
          <p:spPr>
            <a:xfrm>
              <a:off x="7211474" y="6222140"/>
              <a:ext cx="70586" cy="64056"/>
            </a:xfrm>
            <a:prstGeom prst="ellipse">
              <a:avLst/>
            </a:prstGeom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3072610" y="6222140"/>
              <a:ext cx="70586" cy="64056"/>
            </a:xfrm>
            <a:prstGeom prst="ellipse">
              <a:avLst/>
            </a:prstGeom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696771" y="6196178"/>
                  <a:ext cx="48500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6771" y="6196178"/>
                  <a:ext cx="485005" cy="430887"/>
                </a:xfrm>
                <a:prstGeom prst="rect">
                  <a:avLst/>
                </a:prstGeom>
                <a:blipFill>
                  <a:blip r:embed="rId8"/>
                  <a:stretch>
                    <a:fillRect b="-320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251030" y="6266693"/>
                  <a:ext cx="51475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1030" y="6266693"/>
                  <a:ext cx="514756" cy="430887"/>
                </a:xfrm>
                <a:prstGeom prst="rect">
                  <a:avLst/>
                </a:prstGeom>
                <a:blipFill>
                  <a:blip r:embed="rId9"/>
                  <a:stretch>
                    <a:fillRect b="-346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직선 화살표 연결선 32"/>
            <p:cNvCxnSpPr/>
            <p:nvPr/>
          </p:nvCxnSpPr>
          <p:spPr>
            <a:xfrm>
              <a:off x="3068913" y="6383873"/>
              <a:ext cx="417512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>
              <a:off x="7003524" y="5360615"/>
              <a:ext cx="23926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>
              <a:off x="3096383" y="5360613"/>
              <a:ext cx="56418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01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270</Words>
  <Application>Microsoft Office PowerPoint</Application>
  <PresentationFormat>사용자 지정</PresentationFormat>
  <Paragraphs>219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나눔고딕</vt:lpstr>
      <vt:lpstr>나눔명조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장원엽</cp:lastModifiedBy>
  <cp:revision>83</cp:revision>
  <dcterms:created xsi:type="dcterms:W3CDTF">2013-09-24T19:29:40Z</dcterms:created>
  <dcterms:modified xsi:type="dcterms:W3CDTF">2016-06-07T15:00:37Z</dcterms:modified>
</cp:coreProperties>
</file>