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58"/>
  </p:notesMasterIdLst>
  <p:handoutMasterIdLst>
    <p:handoutMasterId r:id="rId59"/>
  </p:handout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76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77" r:id="rId26"/>
    <p:sldId id="330" r:id="rId27"/>
    <p:sldId id="331" r:id="rId28"/>
    <p:sldId id="336" r:id="rId29"/>
    <p:sldId id="337" r:id="rId30"/>
    <p:sldId id="338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78" r:id="rId39"/>
    <p:sldId id="379" r:id="rId40"/>
    <p:sldId id="356" r:id="rId41"/>
    <p:sldId id="357" r:id="rId42"/>
    <p:sldId id="358" r:id="rId43"/>
    <p:sldId id="359" r:id="rId44"/>
    <p:sldId id="360" r:id="rId45"/>
    <p:sldId id="361" r:id="rId46"/>
    <p:sldId id="363" r:id="rId47"/>
    <p:sldId id="364" r:id="rId48"/>
    <p:sldId id="365" r:id="rId49"/>
    <p:sldId id="366" r:id="rId50"/>
    <p:sldId id="367" r:id="rId51"/>
    <p:sldId id="380" r:id="rId52"/>
    <p:sldId id="368" r:id="rId53"/>
    <p:sldId id="369" r:id="rId54"/>
    <p:sldId id="370" r:id="rId55"/>
    <p:sldId id="371" r:id="rId56"/>
    <p:sldId id="303" r:id="rId57"/>
  </p:sldIdLst>
  <p:sldSz cx="9144000" cy="6858000" type="screen4x3"/>
  <p:notesSz cx="6807200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CCFF"/>
    <a:srgbClr val="CCFFFF"/>
    <a:srgbClr val="CCFFCC"/>
    <a:srgbClr val="FF9999"/>
    <a:srgbClr val="009900"/>
    <a:srgbClr val="FF9933"/>
    <a:srgbClr val="FFFF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05" autoAdjust="0"/>
    <p:restoredTop sz="93514" autoAdjust="0"/>
  </p:normalViewPr>
  <p:slideViewPr>
    <p:cSldViewPr snapToGrid="0">
      <p:cViewPr varScale="1">
        <p:scale>
          <a:sx n="72" d="100"/>
          <a:sy n="72" d="100"/>
        </p:scale>
        <p:origin x="84" y="8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50099" cy="49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5543" y="1"/>
            <a:ext cx="2950099" cy="49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1346"/>
            <a:ext cx="2950099" cy="49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5543" y="9441346"/>
            <a:ext cx="2950099" cy="49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50099" cy="49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543" y="1"/>
            <a:ext cx="2950099" cy="49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2" y="4721529"/>
            <a:ext cx="5445137" cy="44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1346"/>
            <a:ext cx="2950099" cy="49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543" y="9441346"/>
            <a:ext cx="2950099" cy="49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9F679-FC61-4ED7-B113-A17BF1221A80}" type="slidenum">
              <a:rPr lang="ko-KR" altLang="en-US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9912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9F679-FC61-4ED7-B113-A17BF1221A80}" type="slidenum">
              <a:rPr lang="ko-KR" altLang="en-US" smtClean="0"/>
              <a:pPr/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9912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9F679-FC61-4ED7-B113-A17BF1221A80}" type="slidenum">
              <a:rPr lang="ko-KR" altLang="en-US" smtClean="0"/>
              <a:pPr/>
              <a:t>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991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1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7440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348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66344" y="1540764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0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457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549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2371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3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4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3174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9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367972"/>
            <a:ext cx="8229600" cy="49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2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변수와 계산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Range(9,0,-1) </a:t>
            </a:r>
            <a:r>
              <a:rPr lang="ko-KR" altLang="en-US" dirty="0" smtClean="0"/>
              <a:t>이렇게 하면 감소 표현 가능 </a:t>
            </a:r>
            <a:r>
              <a:rPr lang="en-US" altLang="ko-KR" dirty="0" smtClean="0"/>
              <a:t>9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</a:t>
            </a:r>
            <a:r>
              <a:rPr lang="ko-KR" altLang="en-US" dirty="0" smtClean="0"/>
              <a:t>까지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421" y="1673818"/>
            <a:ext cx="7795648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temp= x</a:t>
            </a:r>
          </a:p>
          <a:p>
            <a:r>
              <a:rPr lang="es-E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= y</a:t>
            </a:r>
          </a:p>
          <a:p>
            <a:r>
              <a:rPr lang="es-E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y= temp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623" y="3273290"/>
            <a:ext cx="33623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8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변수는 어떤 </a:t>
            </a:r>
            <a:r>
              <a:rPr lang="ko-KR" altLang="en-US" dirty="0" err="1"/>
              <a:t>데이터든지</a:t>
            </a:r>
            <a:r>
              <a:rPr lang="ko-KR" altLang="en-US" dirty="0"/>
              <a:t> 저장할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변수가 저장하는 것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3662" y="2347994"/>
            <a:ext cx="7795648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value = 3</a:t>
            </a:r>
          </a:p>
          <a:p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value 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3.14</a:t>
            </a:r>
          </a:p>
          <a:p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value 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"hello"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533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의미 </a:t>
            </a:r>
            <a:r>
              <a:rPr lang="ko-KR" altLang="en-US" dirty="0"/>
              <a:t>있는 이름을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smtClean="0"/>
              <a:t>소문자와 </a:t>
            </a:r>
            <a:r>
              <a:rPr lang="ko-KR" altLang="en-US" dirty="0"/>
              <a:t>대문자는 서로 다르게 취급된다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변수의 </a:t>
            </a:r>
            <a:r>
              <a:rPr lang="ko-KR" altLang="en-US" dirty="0"/>
              <a:t>이름은 영문자와 숫자</a:t>
            </a:r>
            <a:r>
              <a:rPr lang="en-US" altLang="ko-KR" dirty="0"/>
              <a:t>, </a:t>
            </a:r>
            <a:r>
              <a:rPr lang="ko-KR" altLang="en-US" dirty="0"/>
              <a:t>밑줄</a:t>
            </a:r>
            <a:r>
              <a:rPr lang="en-US" altLang="ko-KR" dirty="0"/>
              <a:t>(_)</a:t>
            </a:r>
            <a:r>
              <a:rPr lang="ko-KR" altLang="en-US" dirty="0"/>
              <a:t>로 이루어진다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변수의 </a:t>
            </a:r>
            <a:r>
              <a:rPr lang="ko-KR" altLang="en-US" dirty="0"/>
              <a:t>이름 중간에 공백이 들어가면 안 된다</a:t>
            </a:r>
            <a:r>
              <a:rPr lang="en-US" altLang="ko-KR" dirty="0"/>
              <a:t>. </a:t>
            </a:r>
            <a:r>
              <a:rPr lang="ko-KR" altLang="en-US" dirty="0"/>
              <a:t>단어를 구분하려면 밑줄</a:t>
            </a:r>
            <a:r>
              <a:rPr lang="en-US" altLang="ko-KR" dirty="0"/>
              <a:t>(_)</a:t>
            </a:r>
            <a:r>
              <a:rPr lang="ko-KR" altLang="en-US" dirty="0"/>
              <a:t>을 사용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이름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050" y="3803904"/>
            <a:ext cx="41052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57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식별자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81" y="1619250"/>
            <a:ext cx="7400925" cy="1790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81" y="3803904"/>
            <a:ext cx="76200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01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 err="1"/>
              <a:t>낙타체는</a:t>
            </a:r>
            <a:r>
              <a:rPr lang="ko-KR" altLang="en-US" dirty="0"/>
              <a:t> 변수의 첫 글자는 소문자로</a:t>
            </a:r>
            <a:r>
              <a:rPr lang="en-US" altLang="ko-KR" dirty="0"/>
              <a:t>, </a:t>
            </a:r>
            <a:r>
              <a:rPr lang="ko-KR" altLang="en-US" dirty="0"/>
              <a:t>나머지 단어 의 첫 글자는 대문자로 적는 방법이다</a:t>
            </a:r>
            <a:r>
              <a:rPr lang="en-US" altLang="ko-KR" dirty="0"/>
              <a:t>. </a:t>
            </a:r>
            <a:r>
              <a:rPr lang="ko-KR" altLang="en-US" dirty="0"/>
              <a:t>예를 들면</a:t>
            </a:r>
            <a:r>
              <a:rPr lang="en-US" altLang="ko-KR" dirty="0"/>
              <a:t>, </a:t>
            </a:r>
            <a:r>
              <a:rPr lang="en-US" altLang="ko-KR" dirty="0" err="1"/>
              <a:t>myNewCar</a:t>
            </a:r>
            <a:r>
              <a:rPr lang="ko-KR" altLang="en-US" dirty="0"/>
              <a:t>처럼 첫 </a:t>
            </a:r>
            <a:r>
              <a:rPr lang="en-US" altLang="ko-KR" dirty="0"/>
              <a:t>'m'</a:t>
            </a:r>
            <a:r>
              <a:rPr lang="ko-KR" altLang="en-US" dirty="0"/>
              <a:t>은 소문자로</a:t>
            </a:r>
            <a:r>
              <a:rPr lang="en-US" altLang="ko-KR" dirty="0"/>
              <a:t>, </a:t>
            </a:r>
            <a:r>
              <a:rPr lang="ko-KR" altLang="en-US" dirty="0"/>
              <a:t>나머지 단어들의 첫 글 자는 대문자로 표기한다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낙타체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948" y="3482840"/>
            <a:ext cx="2533650" cy="2124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9530" y="6067044"/>
            <a:ext cx="368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띄어쓰기 있는 변수는 </a:t>
            </a:r>
            <a:r>
              <a:rPr lang="en-US" altLang="ko-KR" dirty="0" smtClean="0"/>
              <a:t>_</a:t>
            </a:r>
            <a:r>
              <a:rPr lang="ko-KR" altLang="en-US" dirty="0" smtClean="0"/>
              <a:t>나 </a:t>
            </a:r>
            <a:r>
              <a:rPr lang="ko-KR" altLang="en-US" dirty="0" err="1" smtClean="0"/>
              <a:t>낙타체를</a:t>
            </a:r>
            <a:r>
              <a:rPr lang="ko-KR" altLang="en-US" dirty="0" smtClean="0"/>
              <a:t> 사용한다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62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상수</a:t>
            </a:r>
            <a:r>
              <a:rPr lang="en-US" altLang="ko-KR" dirty="0"/>
              <a:t>(constant)</a:t>
            </a:r>
            <a:r>
              <a:rPr lang="ko-KR" altLang="en-US" dirty="0"/>
              <a:t>는 한번 값이 결정되면 절대로 변경되지 않는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1152" y="2603575"/>
            <a:ext cx="7795648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TAX_RATE = 0.35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PI = 3.141592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MAX_SIZE = 100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1478" y="5261113"/>
            <a:ext cx="5473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파이썬에서는</a:t>
            </a:r>
            <a:r>
              <a:rPr lang="ko-KR" altLang="en-US" dirty="0" smtClean="0"/>
              <a:t> 사실상 상수가 없다</a:t>
            </a:r>
            <a:endParaRPr lang="en-US" altLang="ko-KR" dirty="0" smtClean="0"/>
          </a:p>
          <a:p>
            <a:r>
              <a:rPr lang="ko-KR" altLang="en-US" dirty="0" smtClean="0"/>
              <a:t>그래서 </a:t>
            </a:r>
            <a:r>
              <a:rPr lang="ko-KR" altLang="en-US" dirty="0" err="1" smtClean="0"/>
              <a:t>쓸때는</a:t>
            </a:r>
            <a:r>
              <a:rPr lang="ko-KR" altLang="en-US" dirty="0" smtClean="0"/>
              <a:t> 그냥 모든 변수이름을 대문자로 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591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주석</a:t>
            </a:r>
            <a:r>
              <a:rPr lang="en-US" altLang="ko-KR" b="1" dirty="0"/>
              <a:t>(comment)</a:t>
            </a:r>
            <a:r>
              <a:rPr lang="ko-KR" altLang="en-US" dirty="0"/>
              <a:t>은 소스 코드에 붙이는 </a:t>
            </a:r>
            <a:r>
              <a:rPr lang="ko-KR" altLang="en-US" dirty="0" err="1"/>
              <a:t>설명글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1152" y="2603575"/>
            <a:ext cx="7795648" cy="304698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사각형의 가로 길이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width = 10</a:t>
            </a:r>
          </a:p>
          <a:p>
            <a:endParaRPr lang="en-US" altLang="ko-KR" sz="2400" i="1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사각형의 세로 길이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height = 20</a:t>
            </a:r>
          </a:p>
          <a:p>
            <a:endParaRPr lang="en-US" altLang="ko-KR" sz="2400" i="1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사각형의 면적 계산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area = width * height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6796" y="6090618"/>
            <a:ext cx="7288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Format &gt; comment out region </a:t>
            </a:r>
            <a:r>
              <a:rPr lang="ko-KR" altLang="en-US" dirty="0" smtClean="0"/>
              <a:t>버튼을 누르면 범위로 주석 설정이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또는 </a:t>
            </a:r>
            <a:r>
              <a:rPr lang="en-US" altLang="ko-KR" dirty="0" smtClean="0"/>
              <a:t>“”” “”” </a:t>
            </a:r>
            <a:r>
              <a:rPr lang="ko-KR" altLang="en-US" dirty="0" smtClean="0"/>
              <a:t>이렇게 문자열 취급해서 주석효과를 얻을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609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주석의 또 다른 용도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6908" y="1540764"/>
            <a:ext cx="7795648" cy="341632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##</a:t>
            </a:r>
          </a:p>
          <a:p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 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프로그램은 사용자로부터 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개의 정수를 받아서 </a:t>
            </a:r>
            <a:endParaRPr lang="en-US" altLang="ko-KR" sz="2400" i="1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합을 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계산한다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endParaRPr lang="en-US" altLang="ko-KR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</a:t>
            </a:r>
            <a:r>
              <a:rPr lang="en-US" altLang="ko-KR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 번째 정수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y = </a:t>
            </a:r>
            <a:r>
              <a:rPr lang="en-US" altLang="ko-KR" sz="24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 번째 정수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sum = x + y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#diff = x - y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합은 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sum)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6908" y="5052364"/>
            <a:ext cx="7795648" cy="1200329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 번째 정수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10</a:t>
            </a:r>
          </a:p>
          <a:p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 번째 정수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20</a:t>
            </a:r>
          </a:p>
          <a:p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합은  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796658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수식과 연산자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6908" y="1540764"/>
            <a:ext cx="7795648" cy="156966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3 + 4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</a:t>
            </a:r>
          </a:p>
          <a:p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3.14 * 5.0 * 5.0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78.5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812" y="3483834"/>
            <a:ext cx="4343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41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수식</a:t>
            </a:r>
            <a:r>
              <a:rPr lang="en-US" altLang="ko-KR" dirty="0"/>
              <a:t>(expression</a:t>
            </a:r>
            <a:r>
              <a:rPr lang="en-US" altLang="ko-KR" dirty="0" smtClean="0"/>
              <a:t>)=</a:t>
            </a:r>
            <a:r>
              <a:rPr lang="ko-KR" altLang="en-US" dirty="0" smtClean="0"/>
              <a:t>피연산자들과 </a:t>
            </a:r>
            <a:r>
              <a:rPr lang="ko-KR" altLang="en-US" dirty="0"/>
              <a:t>연산자의 </a:t>
            </a:r>
            <a:r>
              <a:rPr lang="ko-KR" altLang="en-US" dirty="0" smtClean="0"/>
              <a:t>조합</a:t>
            </a:r>
            <a:endParaRPr lang="en-US" altLang="ko-KR" dirty="0" smtClean="0"/>
          </a:p>
          <a:p>
            <a:r>
              <a:rPr lang="ko-KR" altLang="en-US" dirty="0" smtClean="0"/>
              <a:t>연산자</a:t>
            </a:r>
            <a:r>
              <a:rPr lang="en-US" altLang="ko-KR" dirty="0"/>
              <a:t>(operator)</a:t>
            </a:r>
            <a:r>
              <a:rPr lang="ko-KR" altLang="en-US" dirty="0"/>
              <a:t>는 </a:t>
            </a:r>
            <a:r>
              <a:rPr lang="ko-KR" altLang="en-US" dirty="0" smtClean="0"/>
              <a:t>연산을 </a:t>
            </a:r>
            <a:r>
              <a:rPr lang="ko-KR" altLang="en-US" dirty="0"/>
              <a:t>나타내는 </a:t>
            </a:r>
            <a:r>
              <a:rPr lang="ko-KR" altLang="en-US" dirty="0" smtClean="0"/>
              <a:t>기호</a:t>
            </a:r>
            <a:endParaRPr lang="en-US" altLang="ko-KR" dirty="0" smtClean="0"/>
          </a:p>
          <a:p>
            <a:r>
              <a:rPr lang="ko-KR" altLang="en-US" dirty="0" err="1" smtClean="0"/>
              <a:t>피연산자</a:t>
            </a:r>
            <a:r>
              <a:rPr lang="en-US" altLang="ko-KR" dirty="0"/>
              <a:t>(operand)</a:t>
            </a:r>
            <a:r>
              <a:rPr lang="ko-KR" altLang="en-US" dirty="0"/>
              <a:t>는 연산의 대상이 되는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연산자와 </a:t>
            </a:r>
            <a:r>
              <a:rPr lang="ko-KR" altLang="en-US" dirty="0" err="1" smtClean="0"/>
              <a:t>피연산자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838" y="3473637"/>
            <a:ext cx="33909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8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(variable)</a:t>
            </a:r>
            <a:r>
              <a:rPr lang="ko-KR" altLang="en-US" dirty="0"/>
              <a:t>는 값을 저장하는 </a:t>
            </a:r>
            <a:r>
              <a:rPr lang="ko-KR" altLang="en-US" dirty="0" smtClean="0"/>
              <a:t>공간</a:t>
            </a:r>
            <a:endParaRPr lang="en-US" altLang="ko-KR" dirty="0" smtClean="0"/>
          </a:p>
          <a:p>
            <a:r>
              <a:rPr lang="ko-KR" altLang="en-US" dirty="0" smtClean="0"/>
              <a:t>변수는 </a:t>
            </a:r>
            <a:r>
              <a:rPr lang="ko-KR" altLang="en-US" dirty="0"/>
              <a:t>값을 저장하는 상자로 생각할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소개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51" y="2896407"/>
            <a:ext cx="51244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94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34309" y="836877"/>
            <a:ext cx="8229600" cy="5534593"/>
          </a:xfrm>
        </p:spPr>
        <p:txBody>
          <a:bodyPr>
            <a:normAutofit/>
          </a:bodyPr>
          <a:lstStyle/>
          <a:p>
            <a:r>
              <a:rPr lang="ko-KR" altLang="en-US" dirty="0"/>
              <a:t> 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, </a:t>
            </a:r>
            <a:r>
              <a:rPr lang="ko-KR" altLang="en-US" dirty="0"/>
              <a:t>나눗셈</a:t>
            </a:r>
            <a:r>
              <a:rPr lang="en-US" altLang="ko-KR" dirty="0"/>
              <a:t>, </a:t>
            </a:r>
            <a:r>
              <a:rPr lang="ko-KR" altLang="en-US" dirty="0"/>
              <a:t>나머지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연산자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산술 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관계 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논리 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비트 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할당 연산자</a:t>
            </a:r>
            <a:r>
              <a:rPr lang="en-US" altLang="ko-KR" dirty="0" smtClean="0"/>
              <a:t>: +=, -=, *=, /=, //=, %=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 연산자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47" y="1510273"/>
            <a:ext cx="7248525" cy="2428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4974" y="6679096"/>
            <a:ext cx="620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128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나눗셈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6908" y="1540764"/>
            <a:ext cx="7795648" cy="193899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7 / 4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1.75</a:t>
            </a:r>
          </a:p>
          <a:p>
            <a:endParaRPr lang="en-US" altLang="ko-KR" sz="2400" i="1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 // 4 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3755110"/>
            <a:ext cx="48101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17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지수</a:t>
            </a:r>
            <a:r>
              <a:rPr lang="en-US" altLang="ko-KR" dirty="0"/>
              <a:t>(power)</a:t>
            </a:r>
            <a:r>
              <a:rPr lang="ko-KR" altLang="en-US" dirty="0"/>
              <a:t>를 계산하려면 ** 연산자를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지수 계산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0296" y="2331177"/>
            <a:ext cx="7795648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2 ** 7 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128</a:t>
            </a:r>
          </a:p>
        </p:txBody>
      </p:sp>
    </p:spTree>
    <p:extLst>
      <p:ext uri="{BB962C8B-B14F-4D97-AF65-F5344CB8AC3E}">
        <p14:creationId xmlns:p14="http://schemas.microsoft.com/office/powerpoint/2010/main" val="1129126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예제로 </a:t>
            </a:r>
            <a:r>
              <a:rPr lang="ko-KR" altLang="en-US" dirty="0" smtClean="0"/>
              <a:t>초 단위의 </a:t>
            </a:r>
            <a:r>
              <a:rPr lang="ko-KR" altLang="en-US" dirty="0"/>
              <a:t>시간을 받아서 몇 분 몇 초인지를 계산하여 </a:t>
            </a:r>
            <a:r>
              <a:rPr lang="ko-KR" altLang="en-US" dirty="0" smtClean="0"/>
              <a:t>보자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나머지 계산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0554" y="1540764"/>
            <a:ext cx="7795648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7 % 4  </a:t>
            </a:r>
          </a:p>
          <a:p>
            <a:r>
              <a:rPr lang="pt-BR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</a:t>
            </a:r>
            <a:endParaRPr lang="en-US" altLang="ko-KR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1152" y="3742265"/>
            <a:ext cx="7795648" cy="156966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sec </a:t>
            </a:r>
            <a:r>
              <a:rPr lang="pt-BR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</a:t>
            </a:r>
            <a:r>
              <a:rPr lang="pt-BR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1000</a:t>
            </a:r>
          </a:p>
          <a:p>
            <a:r>
              <a:rPr lang="pt-BR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min </a:t>
            </a:r>
            <a:r>
              <a:rPr lang="pt-BR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1000 // 60</a:t>
            </a:r>
          </a:p>
          <a:p>
            <a:r>
              <a:rPr lang="pt-BR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remainder </a:t>
            </a:r>
            <a:r>
              <a:rPr lang="pt-BR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1000 % 60</a:t>
            </a:r>
          </a:p>
          <a:p>
            <a:r>
              <a:rPr lang="pt-BR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print(min</a:t>
            </a:r>
            <a:r>
              <a:rPr lang="pt-BR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remainder</a:t>
            </a:r>
            <a:r>
              <a:rPr lang="pt-BR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  <a:endParaRPr lang="pt-BR" altLang="ko-KR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433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예로 현재 </a:t>
            </a:r>
            <a:r>
              <a:rPr lang="en-US" altLang="ko-KR" dirty="0"/>
              <a:t>5000</a:t>
            </a:r>
            <a:r>
              <a:rPr lang="ko-KR" altLang="en-US" dirty="0"/>
              <a:t>원이 있고 사탕의 가격이 </a:t>
            </a:r>
            <a:r>
              <a:rPr lang="en-US" altLang="ko-KR" dirty="0"/>
              <a:t>120</a:t>
            </a:r>
            <a:r>
              <a:rPr lang="ko-KR" altLang="en-US" dirty="0"/>
              <a:t>원이라고 하자</a:t>
            </a:r>
            <a:r>
              <a:rPr lang="en-US" altLang="ko-KR" dirty="0"/>
              <a:t>. </a:t>
            </a:r>
            <a:r>
              <a:rPr lang="ko-KR" altLang="en-US" dirty="0"/>
              <a:t>최대한 살 수 있는 사탕의 개수와 나머지 돈은 얼마인가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1152" y="2807729"/>
            <a:ext cx="7795648" cy="255454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myMoney = </a:t>
            </a:r>
            <a:r>
              <a:rPr lang="pt-BR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5000</a:t>
            </a:r>
            <a:endParaRPr lang="pt-BR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pt-BR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candyPrice = </a:t>
            </a:r>
            <a:r>
              <a:rPr lang="pt-BR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120</a:t>
            </a:r>
            <a:endParaRPr lang="pt-BR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pt-BR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최대한 살 수 있는 사탕 수 </a:t>
            </a:r>
          </a:p>
          <a:p>
            <a:r>
              <a:rPr lang="pt-BR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numCandies = myMoney//candyPrice</a:t>
            </a:r>
          </a:p>
          <a:p>
            <a:r>
              <a:rPr lang="pt-BR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print(numCandies)</a:t>
            </a:r>
          </a:p>
          <a:p>
            <a:r>
              <a:rPr lang="pt-BR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최대한 사탕을 구입하고 남은 돈</a:t>
            </a:r>
          </a:p>
          <a:p>
            <a:r>
              <a:rPr lang="pt-BR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change = myMoney % </a:t>
            </a:r>
            <a:r>
              <a:rPr lang="pt-BR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candyPrice</a:t>
            </a:r>
            <a:endParaRPr lang="pt-BR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pt-BR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print(change)</a:t>
            </a:r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0296" y="5532812"/>
            <a:ext cx="7795648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41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2635090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80661" y="1019071"/>
            <a:ext cx="7540487" cy="46250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※ </a:t>
            </a:r>
            <a:r>
              <a:rPr lang="ko-KR" altLang="en-US" b="1" dirty="0">
                <a:solidFill>
                  <a:schemeClr val="tx1"/>
                </a:solidFill>
              </a:rPr>
              <a:t>다음 출력이 나오도록 프로그래밍을 하시오</a:t>
            </a:r>
            <a:r>
              <a:rPr lang="en-US" altLang="ko-KR" b="1" dirty="0">
                <a:solidFill>
                  <a:schemeClr val="tx1"/>
                </a:solidFill>
              </a:rPr>
              <a:t>. (</a:t>
            </a:r>
            <a:r>
              <a:rPr lang="ko-KR" altLang="en-US" b="1" dirty="0">
                <a:solidFill>
                  <a:schemeClr val="tx1"/>
                </a:solidFill>
              </a:rPr>
              <a:t>붉은색 글씨는 프로그램을 실행 후 입력한 값입니다</a:t>
            </a:r>
            <a:r>
              <a:rPr lang="en-US" altLang="ko-KR" b="1" dirty="0" smtClean="0">
                <a:solidFill>
                  <a:schemeClr val="tx1"/>
                </a:solidFill>
              </a:rPr>
              <a:t>.)</a:t>
            </a:r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endParaRPr lang="ko-KR" altLang="en-US" b="1" dirty="0">
              <a:solidFill>
                <a:schemeClr val="tx1"/>
              </a:solidFill>
            </a:endParaRPr>
          </a:p>
          <a:p>
            <a:pPr latinLnBrk="1"/>
            <a:r>
              <a:rPr lang="en-US" altLang="ko-KR" b="1" dirty="0" smtClean="0">
                <a:solidFill>
                  <a:schemeClr val="tx1"/>
                </a:solidFill>
              </a:rPr>
              <a:t>2) </a:t>
            </a:r>
            <a:r>
              <a:rPr lang="ko-KR" altLang="en-US" b="1" dirty="0" err="1">
                <a:solidFill>
                  <a:schemeClr val="tx1"/>
                </a:solidFill>
              </a:rPr>
              <a:t>파이썬을</a:t>
            </a:r>
            <a:r>
              <a:rPr lang="ko-KR" altLang="en-US" b="1" dirty="0">
                <a:solidFill>
                  <a:schemeClr val="tx1"/>
                </a:solidFill>
              </a:rPr>
              <a:t> 사용하여서 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r>
              <a:rPr lang="ko-KR" altLang="en-US" b="1" dirty="0">
                <a:solidFill>
                  <a:schemeClr val="tx1"/>
                </a:solidFill>
              </a:rPr>
              <a:t>차 </a:t>
            </a:r>
            <a:r>
              <a:rPr lang="ko-KR" altLang="en-US" b="1" dirty="0" smtClean="0">
                <a:solidFill>
                  <a:schemeClr val="tx1"/>
                </a:solidFill>
              </a:rPr>
              <a:t>함수                                를 계산하는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ko-KR" altLang="en-US" b="1" dirty="0" smtClean="0">
                <a:solidFill>
                  <a:schemeClr val="tx1"/>
                </a:solidFill>
              </a:rPr>
              <a:t>프로그램을 작성하시오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latinLnBrk="1"/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endParaRPr lang="en-US" altLang="ko-KR" b="1" dirty="0" smtClean="0">
              <a:solidFill>
                <a:schemeClr val="tx1"/>
              </a:solidFill>
            </a:endParaRPr>
          </a:p>
          <a:p>
            <a:pPr latinLnBrk="1"/>
            <a:endParaRPr lang="en-US" altLang="ko-KR" b="1" dirty="0" smtClean="0">
              <a:solidFill>
                <a:schemeClr val="tx1"/>
              </a:solidFill>
            </a:endParaRPr>
          </a:p>
          <a:p>
            <a:pPr latinLnBrk="1"/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r>
              <a:rPr lang="en-US" altLang="ko-KR" b="1" dirty="0" smtClean="0">
                <a:solidFill>
                  <a:schemeClr val="tx1"/>
                </a:solidFill>
              </a:rPr>
              <a:t>3) </a:t>
            </a:r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endParaRPr lang="en-US" altLang="ko-KR" b="1" dirty="0" smtClean="0">
              <a:solidFill>
                <a:schemeClr val="tx1"/>
              </a:solidFill>
            </a:endParaRPr>
          </a:p>
          <a:p>
            <a:pPr latinLnBrk="1"/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endParaRPr lang="en-US" altLang="ko-KR" b="1" dirty="0" smtClean="0">
              <a:solidFill>
                <a:schemeClr val="tx1"/>
              </a:solidFill>
            </a:endParaRPr>
          </a:p>
          <a:p>
            <a:pPr latinLnBrk="1"/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01519" y="2522944"/>
            <a:ext cx="4879024" cy="13348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cs typeface="Arial" panose="020B0604020202020204" pitchFamily="34" charset="0"/>
              </a:rPr>
              <a:t>** 2</a:t>
            </a:r>
            <a:r>
              <a:rPr lang="ko-KR" altLang="en-US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차함수</a:t>
            </a:r>
            <a:r>
              <a:rPr lang="ko-KR" altLang="en-US" b="1" dirty="0" smtClean="0">
                <a:solidFill>
                  <a:schemeClr val="tx1"/>
                </a:solidFill>
                <a:cs typeface="Arial" panose="020B0604020202020204" pitchFamily="34" charset="0"/>
              </a:rPr>
              <a:t> 계산 프로그램 </a:t>
            </a:r>
            <a:r>
              <a:rPr lang="en-US" altLang="ko-KR" b="1" dirty="0" smtClean="0">
                <a:solidFill>
                  <a:schemeClr val="tx1"/>
                </a:solidFill>
                <a:cs typeface="Arial" panose="020B0604020202020204" pitchFamily="34" charset="0"/>
              </a:rPr>
              <a:t>**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cs typeface="Arial" panose="020B0604020202020204" pitchFamily="34" charset="0"/>
              </a:rPr>
              <a:t>2</a:t>
            </a:r>
            <a:r>
              <a:rPr lang="ko-KR" altLang="en-US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차함수</a:t>
            </a:r>
            <a:r>
              <a:rPr lang="en-US" altLang="ko-KR" b="1" dirty="0" smtClean="0">
                <a:solidFill>
                  <a:schemeClr val="tx1"/>
                </a:solidFill>
                <a:cs typeface="Arial" panose="020B0604020202020204" pitchFamily="34" charset="0"/>
              </a:rPr>
              <a:t>: y=3x**2 + 7x + 9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cs typeface="Arial" panose="020B0604020202020204" pitchFamily="34" charset="0"/>
              </a:rPr>
              <a:t>x</a:t>
            </a:r>
            <a:r>
              <a:rPr lang="ko-KR" altLang="en-US" b="1" dirty="0" smtClean="0">
                <a:solidFill>
                  <a:schemeClr val="tx1"/>
                </a:solidFill>
                <a:cs typeface="Arial" panose="020B0604020202020204" pitchFamily="34" charset="0"/>
              </a:rPr>
              <a:t>값은</a:t>
            </a:r>
            <a:r>
              <a:rPr lang="en-US" altLang="ko-KR" b="1" dirty="0" smtClean="0">
                <a:solidFill>
                  <a:schemeClr val="tx1"/>
                </a:solidFill>
                <a:cs typeface="Arial" panose="020B0604020202020204" pitchFamily="34" charset="0"/>
              </a:rPr>
              <a:t>: </a:t>
            </a:r>
            <a:r>
              <a:rPr lang="en-US" altLang="ko-KR" b="1" dirty="0" smtClean="0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cs typeface="Arial" panose="020B0604020202020204" pitchFamily="34" charset="0"/>
              </a:rPr>
              <a:t>y= 35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351" y="1890699"/>
            <a:ext cx="1838325" cy="3333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01519" y="4170420"/>
            <a:ext cx="4879024" cy="13348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cs typeface="Arial" panose="020B0604020202020204" pitchFamily="34" charset="0"/>
              </a:rPr>
              <a:t>** </a:t>
            </a:r>
            <a:r>
              <a:rPr lang="ko-KR" altLang="en-US" b="1" dirty="0" smtClean="0">
                <a:solidFill>
                  <a:schemeClr val="tx1"/>
                </a:solidFill>
                <a:cs typeface="Arial" panose="020B0604020202020204" pitchFamily="34" charset="0"/>
              </a:rPr>
              <a:t>몫과 나머지 구하는 프로그램 </a:t>
            </a:r>
            <a:r>
              <a:rPr lang="en-US" altLang="ko-KR" b="1" dirty="0" smtClean="0">
                <a:solidFill>
                  <a:schemeClr val="tx1"/>
                </a:solidFill>
                <a:cs typeface="Arial" panose="020B0604020202020204" pitchFamily="34" charset="0"/>
              </a:rPr>
              <a:t>**</a:t>
            </a:r>
          </a:p>
          <a:p>
            <a:r>
              <a:rPr lang="ko-KR" altLang="en-US" b="1" dirty="0" smtClean="0">
                <a:solidFill>
                  <a:schemeClr val="tx1"/>
                </a:solidFill>
                <a:cs typeface="Arial" panose="020B0604020202020204" pitchFamily="34" charset="0"/>
              </a:rPr>
              <a:t>숫자 값</a:t>
            </a:r>
            <a:r>
              <a:rPr lang="en-US" altLang="ko-KR" b="1" dirty="0" smtClean="0">
                <a:solidFill>
                  <a:schemeClr val="tx1"/>
                </a:solidFill>
                <a:cs typeface="Arial" panose="020B0604020202020204" pitchFamily="34" charset="0"/>
              </a:rPr>
              <a:t>? </a:t>
            </a:r>
            <a:r>
              <a:rPr lang="en-US" altLang="ko-KR" b="1" dirty="0" smtClean="0">
                <a:solidFill>
                  <a:srgbClr val="FF0000"/>
                </a:solidFill>
                <a:cs typeface="Arial" panose="020B0604020202020204" pitchFamily="34" charset="0"/>
              </a:rPr>
              <a:t>15</a:t>
            </a:r>
            <a:endParaRPr lang="en-US" altLang="ko-KR" b="1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ko-KR" altLang="en-US" b="1" dirty="0" smtClean="0">
                <a:solidFill>
                  <a:schemeClr val="tx1"/>
                </a:solidFill>
                <a:cs typeface="Arial" panose="020B0604020202020204" pitchFamily="34" charset="0"/>
              </a:rPr>
              <a:t>나눌 값</a:t>
            </a:r>
            <a:r>
              <a:rPr lang="en-US" altLang="ko-KR" b="1" dirty="0" smtClean="0">
                <a:solidFill>
                  <a:schemeClr val="tx1"/>
                </a:solidFill>
                <a:cs typeface="Arial" panose="020B0604020202020204" pitchFamily="34" charset="0"/>
              </a:rPr>
              <a:t>?</a:t>
            </a:r>
            <a:r>
              <a:rPr lang="en-US" altLang="ko-KR" b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cs typeface="Arial" panose="020B0604020202020204" pitchFamily="34" charset="0"/>
              </a:rPr>
              <a:t>4</a:t>
            </a:r>
          </a:p>
          <a:p>
            <a:r>
              <a:rPr lang="ko-KR" altLang="en-US" b="1" dirty="0" smtClean="0">
                <a:solidFill>
                  <a:schemeClr val="tx1"/>
                </a:solidFill>
                <a:cs typeface="Arial" panose="020B0604020202020204" pitchFamily="34" charset="0"/>
              </a:rPr>
              <a:t>몫</a:t>
            </a:r>
            <a:r>
              <a:rPr lang="en-US" altLang="ko-KR" b="1" dirty="0" smtClean="0">
                <a:solidFill>
                  <a:schemeClr val="tx1"/>
                </a:solidFill>
                <a:cs typeface="Arial" panose="020B0604020202020204" pitchFamily="34" charset="0"/>
              </a:rPr>
              <a:t>= 3</a:t>
            </a:r>
            <a:endParaRPr lang="en-US" altLang="ko-KR" b="1" dirty="0" smtClean="0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나머지</a:t>
            </a:r>
            <a:r>
              <a:rPr lang="en-US" altLang="ko-KR" b="1" dirty="0" smtClean="0">
                <a:solidFill>
                  <a:schemeClr val="tx1"/>
                </a:solidFill>
              </a:rPr>
              <a:t>= 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3513" y="6202017"/>
            <a:ext cx="551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지수가 우선순위가 높음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558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7504" y="3302686"/>
            <a:ext cx="3276600" cy="29718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 latinLnBrk="0">
              <a:spcBef>
                <a:spcPct val="0"/>
              </a:spcBef>
            </a:pPr>
            <a:r>
              <a:rPr lang="ko-KR" altLang="en-US" sz="3600" b="1" kern="1200" dirty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연산자의 우선 순위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8421" y="1673818"/>
            <a:ext cx="7795648" cy="156966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1 + 2 * 3</a:t>
            </a:r>
          </a:p>
          <a:p>
            <a:r>
              <a:rPr lang="es-E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</a:t>
            </a:r>
          </a:p>
          <a:p>
            <a:r>
              <a:rPr lang="en-US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4 - 40 - 3</a:t>
            </a:r>
          </a:p>
          <a:p>
            <a:r>
              <a:rPr lang="en-US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-39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2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괄호의 사용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9932" y="1666069"/>
            <a:ext cx="7795648" cy="193899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10 + 20 /2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20.0</a:t>
            </a:r>
          </a:p>
          <a:p>
            <a:endParaRPr lang="en-US" altLang="ko-KR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(10 + 20) /2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15.0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365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함수</a:t>
            </a:r>
            <a:r>
              <a:rPr lang="en-US" altLang="ko-KR" b="1" dirty="0"/>
              <a:t>(function)</a:t>
            </a:r>
            <a:r>
              <a:rPr lang="ko-KR" altLang="en-US" dirty="0"/>
              <a:t>란 특별한 작업을 담당하는 명령어들의 모임이다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err="1"/>
              <a:t>파이썬이</a:t>
            </a:r>
            <a:r>
              <a:rPr lang="ko-KR" altLang="en-US" dirty="0"/>
              <a:t> 기본으로 제공하는 내장 함수는 상당히 많다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호출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3136953"/>
            <a:ext cx="67818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24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7787" y="1611826"/>
            <a:ext cx="7795648" cy="440120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value=abs(-3)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value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</a:t>
            </a:r>
          </a:p>
          <a:p>
            <a:endParaRPr lang="en-US" altLang="ko-KR" sz="2000" i="1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round(1.2345)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round(1.9876)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max(10, 20)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20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min(10, 20, 30, 40, 50)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4730" y="6858000"/>
            <a:ext cx="553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내장함수는 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보라색으로 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41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변수는 </a:t>
            </a:r>
            <a:r>
              <a:rPr lang="ko-KR" altLang="en-US" dirty="0" smtClean="0"/>
              <a:t>메모리</a:t>
            </a:r>
            <a:r>
              <a:rPr lang="en-US" altLang="ko-KR" dirty="0"/>
              <a:t>(memory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만들어진다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변수와 메모리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290" y="2660058"/>
            <a:ext cx="5895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90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7787" y="1031188"/>
            <a:ext cx="7795648" cy="163121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math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 #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한번만 하면 된다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</a:t>
            </a:r>
            <a:r>
              <a:rPr lang="en-US" altLang="ko-KR" sz="2000" i="1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sqrt</a:t>
            </a:r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(4.0))</a:t>
            </a:r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x=2.0</a:t>
            </a:r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y=3.0</a:t>
            </a:r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</a:t>
            </a:r>
            <a:r>
              <a:rPr lang="en-US" altLang="ko-KR" sz="2000" i="1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sqrt</a:t>
            </a:r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(x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**2+y**2</a:t>
            </a:r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))</a:t>
            </a:r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1048" y="2825875"/>
            <a:ext cx="7795648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2.0</a:t>
            </a:r>
          </a:p>
          <a:p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3.605551275463989</a:t>
            </a:r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622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사용자와의 상호작용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input() </a:t>
            </a:r>
            <a:r>
              <a:rPr lang="ko-KR" altLang="en-US" dirty="0"/>
              <a:t>함수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47" y="2291005"/>
            <a:ext cx="55435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5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input() </a:t>
            </a:r>
            <a:r>
              <a:rPr lang="ko-KR" altLang="en-US" dirty="0"/>
              <a:t>함수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77" y="1711594"/>
            <a:ext cx="82010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908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입력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833" y="1666069"/>
            <a:ext cx="8392333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name = input("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이름이 무엇인가요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 ")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만나서 반갑습니다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" + name + 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씨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age = input("</a:t>
            </a:r>
            <a:r>
              <a:rPr lang="ko-KR" altLang="en-US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나이는요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 ")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그러면 당신은 이미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 + age + "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살이시군요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" + name + 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씨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977" y="3519980"/>
            <a:ext cx="8392333" cy="1323439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이름이 무엇인가요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홍길동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만나서 반갑습니다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홍길동씨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</a:t>
            </a:r>
          </a:p>
          <a:p>
            <a:r>
              <a:rPr lang="ko-KR" altLang="en-US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나이는요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 21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그러면 당신은 이미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21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살이시군요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홍길동씨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86605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숫자 입력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833" y="1666069"/>
            <a:ext cx="8392333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= input("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 번째 정수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y = input("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 번째 정수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sum = x + y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합은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sum)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977" y="3519980"/>
            <a:ext cx="8392333" cy="1015663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 번째 정수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10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 번째 정수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20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합은 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44678" y="4946102"/>
            <a:ext cx="420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문자열로</a:t>
            </a:r>
            <a: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간주하여 서로 합침</a:t>
            </a:r>
            <a: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  <a:endParaRPr lang="ko-KR" altLang="en-US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1735810" y="4344035"/>
            <a:ext cx="1774556" cy="638670"/>
          </a:xfrm>
          <a:custGeom>
            <a:avLst/>
            <a:gdLst>
              <a:gd name="connsiteX0" fmla="*/ 1774556 w 1774556"/>
              <a:gd name="connsiteY0" fmla="*/ 638670 h 638670"/>
              <a:gd name="connsiteX1" fmla="*/ 1751309 w 1774556"/>
              <a:gd name="connsiteY1" fmla="*/ 592175 h 638670"/>
              <a:gd name="connsiteX2" fmla="*/ 1735810 w 1774556"/>
              <a:gd name="connsiteY2" fmla="*/ 483687 h 638670"/>
              <a:gd name="connsiteX3" fmla="*/ 1720312 w 1774556"/>
              <a:gd name="connsiteY3" fmla="*/ 460440 h 638670"/>
              <a:gd name="connsiteX4" fmla="*/ 1704814 w 1774556"/>
              <a:gd name="connsiteY4" fmla="*/ 429443 h 638670"/>
              <a:gd name="connsiteX5" fmla="*/ 1681566 w 1774556"/>
              <a:gd name="connsiteY5" fmla="*/ 413945 h 638670"/>
              <a:gd name="connsiteX6" fmla="*/ 1666068 w 1774556"/>
              <a:gd name="connsiteY6" fmla="*/ 398446 h 638670"/>
              <a:gd name="connsiteX7" fmla="*/ 1619573 w 1774556"/>
              <a:gd name="connsiteY7" fmla="*/ 359701 h 638670"/>
              <a:gd name="connsiteX8" fmla="*/ 1557580 w 1774556"/>
              <a:gd name="connsiteY8" fmla="*/ 328704 h 638670"/>
              <a:gd name="connsiteX9" fmla="*/ 1449092 w 1774556"/>
              <a:gd name="connsiteY9" fmla="*/ 289958 h 638670"/>
              <a:gd name="connsiteX10" fmla="*/ 1371600 w 1774556"/>
              <a:gd name="connsiteY10" fmla="*/ 266711 h 638670"/>
              <a:gd name="connsiteX11" fmla="*/ 1325105 w 1774556"/>
              <a:gd name="connsiteY11" fmla="*/ 251212 h 638670"/>
              <a:gd name="connsiteX12" fmla="*/ 1232115 w 1774556"/>
              <a:gd name="connsiteY12" fmla="*/ 227965 h 638670"/>
              <a:gd name="connsiteX13" fmla="*/ 1193370 w 1774556"/>
              <a:gd name="connsiteY13" fmla="*/ 212467 h 638670"/>
              <a:gd name="connsiteX14" fmla="*/ 1100380 w 1774556"/>
              <a:gd name="connsiteY14" fmla="*/ 189219 h 638670"/>
              <a:gd name="connsiteX15" fmla="*/ 1038387 w 1774556"/>
              <a:gd name="connsiteY15" fmla="*/ 173721 h 638670"/>
              <a:gd name="connsiteX16" fmla="*/ 1007390 w 1774556"/>
              <a:gd name="connsiteY16" fmla="*/ 150473 h 638670"/>
              <a:gd name="connsiteX17" fmla="*/ 960895 w 1774556"/>
              <a:gd name="connsiteY17" fmla="*/ 142724 h 638670"/>
              <a:gd name="connsiteX18" fmla="*/ 937648 w 1774556"/>
              <a:gd name="connsiteY18" fmla="*/ 134975 h 638670"/>
              <a:gd name="connsiteX19" fmla="*/ 867905 w 1774556"/>
              <a:gd name="connsiteY19" fmla="*/ 127226 h 638670"/>
              <a:gd name="connsiteX20" fmla="*/ 798163 w 1774556"/>
              <a:gd name="connsiteY20" fmla="*/ 103979 h 638670"/>
              <a:gd name="connsiteX21" fmla="*/ 743919 w 1774556"/>
              <a:gd name="connsiteY21" fmla="*/ 96229 h 638670"/>
              <a:gd name="connsiteX22" fmla="*/ 697424 w 1774556"/>
              <a:gd name="connsiteY22" fmla="*/ 88480 h 638670"/>
              <a:gd name="connsiteX23" fmla="*/ 588936 w 1774556"/>
              <a:gd name="connsiteY23" fmla="*/ 65233 h 638670"/>
              <a:gd name="connsiteX24" fmla="*/ 433953 w 1774556"/>
              <a:gd name="connsiteY24" fmla="*/ 49734 h 638670"/>
              <a:gd name="connsiteX25" fmla="*/ 302217 w 1774556"/>
              <a:gd name="connsiteY25" fmla="*/ 26487 h 638670"/>
              <a:gd name="connsiteX26" fmla="*/ 232475 w 1774556"/>
              <a:gd name="connsiteY26" fmla="*/ 18738 h 638670"/>
              <a:gd name="connsiteX27" fmla="*/ 0 w 1774556"/>
              <a:gd name="connsiteY27" fmla="*/ 3240 h 63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74556" h="638670">
                <a:moveTo>
                  <a:pt x="1774556" y="638670"/>
                </a:moveTo>
                <a:cubicBezTo>
                  <a:pt x="1766807" y="623172"/>
                  <a:pt x="1755512" y="608985"/>
                  <a:pt x="1751309" y="592175"/>
                </a:cubicBezTo>
                <a:cubicBezTo>
                  <a:pt x="1745024" y="567037"/>
                  <a:pt x="1748819" y="514041"/>
                  <a:pt x="1735810" y="483687"/>
                </a:cubicBezTo>
                <a:cubicBezTo>
                  <a:pt x="1732141" y="475127"/>
                  <a:pt x="1724933" y="468526"/>
                  <a:pt x="1720312" y="460440"/>
                </a:cubicBezTo>
                <a:cubicBezTo>
                  <a:pt x="1714581" y="450410"/>
                  <a:pt x="1712209" y="438317"/>
                  <a:pt x="1704814" y="429443"/>
                </a:cubicBezTo>
                <a:cubicBezTo>
                  <a:pt x="1698852" y="422288"/>
                  <a:pt x="1688839" y="419763"/>
                  <a:pt x="1681566" y="413945"/>
                </a:cubicBezTo>
                <a:cubicBezTo>
                  <a:pt x="1675861" y="409381"/>
                  <a:pt x="1670745" y="404059"/>
                  <a:pt x="1666068" y="398446"/>
                </a:cubicBezTo>
                <a:cubicBezTo>
                  <a:pt x="1633590" y="359472"/>
                  <a:pt x="1657812" y="372447"/>
                  <a:pt x="1619573" y="359701"/>
                </a:cubicBezTo>
                <a:cubicBezTo>
                  <a:pt x="1584559" y="324685"/>
                  <a:pt x="1628814" y="364322"/>
                  <a:pt x="1557580" y="328704"/>
                </a:cubicBezTo>
                <a:cubicBezTo>
                  <a:pt x="1481534" y="290680"/>
                  <a:pt x="1518376" y="301505"/>
                  <a:pt x="1449092" y="289958"/>
                </a:cubicBezTo>
                <a:cubicBezTo>
                  <a:pt x="1366494" y="256920"/>
                  <a:pt x="1453929" y="289165"/>
                  <a:pt x="1371600" y="266711"/>
                </a:cubicBezTo>
                <a:cubicBezTo>
                  <a:pt x="1355839" y="262412"/>
                  <a:pt x="1340954" y="255174"/>
                  <a:pt x="1325105" y="251212"/>
                </a:cubicBezTo>
                <a:cubicBezTo>
                  <a:pt x="1294108" y="243463"/>
                  <a:pt x="1261780" y="239831"/>
                  <a:pt x="1232115" y="227965"/>
                </a:cubicBezTo>
                <a:cubicBezTo>
                  <a:pt x="1219200" y="222799"/>
                  <a:pt x="1206566" y="216866"/>
                  <a:pt x="1193370" y="212467"/>
                </a:cubicBezTo>
                <a:cubicBezTo>
                  <a:pt x="1133027" y="192352"/>
                  <a:pt x="1152967" y="201354"/>
                  <a:pt x="1100380" y="189219"/>
                </a:cubicBezTo>
                <a:cubicBezTo>
                  <a:pt x="1079625" y="184430"/>
                  <a:pt x="1038387" y="173721"/>
                  <a:pt x="1038387" y="173721"/>
                </a:cubicBezTo>
                <a:cubicBezTo>
                  <a:pt x="1028055" y="165972"/>
                  <a:pt x="1019382" y="155270"/>
                  <a:pt x="1007390" y="150473"/>
                </a:cubicBezTo>
                <a:cubicBezTo>
                  <a:pt x="992802" y="144638"/>
                  <a:pt x="976233" y="146132"/>
                  <a:pt x="960895" y="142724"/>
                </a:cubicBezTo>
                <a:cubicBezTo>
                  <a:pt x="952921" y="140952"/>
                  <a:pt x="945705" y="136318"/>
                  <a:pt x="937648" y="134975"/>
                </a:cubicBezTo>
                <a:cubicBezTo>
                  <a:pt x="914576" y="131130"/>
                  <a:pt x="891153" y="129809"/>
                  <a:pt x="867905" y="127226"/>
                </a:cubicBezTo>
                <a:cubicBezTo>
                  <a:pt x="844658" y="119477"/>
                  <a:pt x="821936" y="109922"/>
                  <a:pt x="798163" y="103979"/>
                </a:cubicBezTo>
                <a:cubicBezTo>
                  <a:pt x="780443" y="99549"/>
                  <a:pt x="761972" y="99006"/>
                  <a:pt x="743919" y="96229"/>
                </a:cubicBezTo>
                <a:cubicBezTo>
                  <a:pt x="728390" y="93840"/>
                  <a:pt x="712831" y="91561"/>
                  <a:pt x="697424" y="88480"/>
                </a:cubicBezTo>
                <a:cubicBezTo>
                  <a:pt x="661159" y="81227"/>
                  <a:pt x="625266" y="72153"/>
                  <a:pt x="588936" y="65233"/>
                </a:cubicBezTo>
                <a:cubicBezTo>
                  <a:pt x="538084" y="55547"/>
                  <a:pt x="485172" y="53674"/>
                  <a:pt x="433953" y="49734"/>
                </a:cubicBezTo>
                <a:cubicBezTo>
                  <a:pt x="382902" y="39524"/>
                  <a:pt x="364040" y="35319"/>
                  <a:pt x="302217" y="26487"/>
                </a:cubicBezTo>
                <a:cubicBezTo>
                  <a:pt x="279062" y="23179"/>
                  <a:pt x="255722" y="21321"/>
                  <a:pt x="232475" y="18738"/>
                </a:cubicBezTo>
                <a:cubicBezTo>
                  <a:pt x="115351" y="-10542"/>
                  <a:pt x="191782" y="3240"/>
                  <a:pt x="0" y="324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081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숫자 입력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833" y="1666069"/>
            <a:ext cx="8392333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=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 번째 정수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y =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 번째 정수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sum = x + y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합은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sum)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977" y="3519980"/>
            <a:ext cx="8392333" cy="1015663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 번째 정수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10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 번째 정수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20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합은 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740205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정수</a:t>
            </a:r>
            <a:r>
              <a:rPr lang="en-US" altLang="ko-KR" dirty="0"/>
              <a:t>(integer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실수</a:t>
            </a:r>
            <a:r>
              <a:rPr lang="en-US" altLang="ko-KR" dirty="0"/>
              <a:t>(floating-point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문자열</a:t>
            </a:r>
            <a:r>
              <a:rPr lang="en-US" altLang="ko-KR" dirty="0"/>
              <a:t>(string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606" y="3803904"/>
            <a:ext cx="3267075" cy="2781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18" y="2123808"/>
            <a:ext cx="70770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75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6344" y="3317202"/>
            <a:ext cx="8229600" cy="2749841"/>
          </a:xfrm>
        </p:spPr>
        <p:txBody>
          <a:bodyPr/>
          <a:lstStyle/>
          <a:p>
            <a:r>
              <a:rPr lang="ko-KR" altLang="en-US" dirty="0" err="1" smtClean="0"/>
              <a:t>자료형의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형변환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float()</a:t>
            </a:r>
          </a:p>
          <a:p>
            <a:pPr lvl="1"/>
            <a:r>
              <a:rPr lang="en-US" altLang="ko-KR" dirty="0" err="1" smtClean="0"/>
              <a:t>str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자료형을</a:t>
            </a:r>
            <a:r>
              <a:rPr lang="ko-KR" altLang="en-US" dirty="0" smtClean="0"/>
              <a:t> 알고 싶으면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833" y="1252253"/>
            <a:ext cx="8392333" cy="193899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type("Hello World!")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&lt;class '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str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'&gt;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type(3.2)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&lt;class 'float'&gt;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type(17)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&lt;class '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3183" y="5605670"/>
            <a:ext cx="4903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Print(“x=“+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(x))</a:t>
            </a:r>
            <a:r>
              <a:rPr lang="ko-KR" altLang="en-US" dirty="0" smtClean="0"/>
              <a:t>이렇게 </a:t>
            </a:r>
            <a:r>
              <a:rPr lang="ko-KR" altLang="en-US" dirty="0" err="1" smtClean="0"/>
              <a:t>형변환을</a:t>
            </a:r>
            <a:r>
              <a:rPr lang="ko-KR" altLang="en-US" dirty="0" smtClean="0"/>
              <a:t> 통해서 </a:t>
            </a:r>
            <a:r>
              <a:rPr lang="ko-KR" altLang="en-US" dirty="0" err="1" smtClean="0"/>
              <a:t>한칸</a:t>
            </a:r>
            <a:r>
              <a:rPr lang="ko-KR" altLang="en-US" dirty="0" smtClean="0"/>
              <a:t> 넘어가는 문제를 해결 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60093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80661" y="1019071"/>
            <a:ext cx="7540487" cy="46250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※ </a:t>
            </a:r>
            <a:r>
              <a:rPr lang="ko-KR" altLang="en-US" b="1" dirty="0">
                <a:solidFill>
                  <a:schemeClr val="tx1"/>
                </a:solidFill>
              </a:rPr>
              <a:t>반지름이 </a:t>
            </a:r>
            <a:r>
              <a:rPr lang="en-US" altLang="ko-KR" b="1" dirty="0">
                <a:solidFill>
                  <a:schemeClr val="tx1"/>
                </a:solidFill>
              </a:rPr>
              <a:t>r</a:t>
            </a:r>
            <a:r>
              <a:rPr lang="ko-KR" altLang="en-US" b="1" dirty="0">
                <a:solidFill>
                  <a:schemeClr val="tx1"/>
                </a:solidFill>
              </a:rPr>
              <a:t>인 구의 부피는 다음과 같은 식으로 계산할 수 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latinLnBrk="1"/>
            <a:endParaRPr lang="en-US" altLang="ko-KR" b="1" dirty="0" smtClean="0">
              <a:solidFill>
                <a:schemeClr val="tx1"/>
              </a:solidFill>
            </a:endParaRPr>
          </a:p>
          <a:p>
            <a:pPr latinLnBrk="1"/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endParaRPr lang="en-US" altLang="ko-KR" b="1" dirty="0" smtClean="0">
              <a:solidFill>
                <a:schemeClr val="tx1"/>
              </a:solidFill>
            </a:endParaRPr>
          </a:p>
          <a:p>
            <a:pPr latinLnBrk="1"/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endParaRPr lang="en-US" altLang="ko-KR" b="1" dirty="0" smtClean="0">
              <a:solidFill>
                <a:schemeClr val="tx1"/>
              </a:solidFill>
            </a:endParaRPr>
          </a:p>
          <a:p>
            <a:pPr latinLnBrk="1"/>
            <a:endParaRPr lang="ko-KR" altLang="en-US" b="1" dirty="0">
              <a:solidFill>
                <a:schemeClr val="tx1"/>
              </a:solidFill>
            </a:endParaRPr>
          </a:p>
          <a:p>
            <a:pPr latinLnBrk="1"/>
            <a:r>
              <a:rPr lang="en-US" altLang="ko-KR" b="1" dirty="0" smtClean="0">
                <a:solidFill>
                  <a:schemeClr val="tx1"/>
                </a:solidFill>
              </a:rPr>
              <a:t>4) </a:t>
            </a:r>
            <a:r>
              <a:rPr lang="ko-KR" altLang="en-US" b="1" dirty="0" smtClean="0">
                <a:solidFill>
                  <a:schemeClr val="tx1"/>
                </a:solidFill>
              </a:rPr>
              <a:t>다음과 같이 출력되는 프로그램을 작성하시오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endParaRPr lang="en-US" altLang="ko-KR" b="1" dirty="0" smtClean="0">
              <a:solidFill>
                <a:schemeClr val="tx1"/>
              </a:solidFill>
            </a:endParaRPr>
          </a:p>
          <a:p>
            <a:pPr latinLnBrk="1"/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endParaRPr lang="en-US" altLang="ko-KR" b="1" dirty="0" smtClean="0">
              <a:solidFill>
                <a:schemeClr val="tx1"/>
              </a:solidFill>
            </a:endParaRPr>
          </a:p>
          <a:p>
            <a:pPr latinLnBrk="1"/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endParaRPr lang="en-US" altLang="ko-KR" b="1" dirty="0" smtClean="0">
              <a:solidFill>
                <a:schemeClr val="tx1"/>
              </a:solidFill>
            </a:endParaRPr>
          </a:p>
          <a:p>
            <a:pPr latinLnBrk="1"/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81613" y="3497414"/>
            <a:ext cx="4879024" cy="10345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cs typeface="Arial" panose="020B0604020202020204" pitchFamily="34" charset="0"/>
              </a:rPr>
              <a:t>** </a:t>
            </a:r>
            <a:r>
              <a:rPr lang="ko-KR" altLang="en-US" b="1" dirty="0" smtClean="0">
                <a:solidFill>
                  <a:schemeClr val="tx1"/>
                </a:solidFill>
                <a:cs typeface="Arial" panose="020B0604020202020204" pitchFamily="34" charset="0"/>
              </a:rPr>
              <a:t>구의 부피를 구하는 프로그램 </a:t>
            </a:r>
            <a:r>
              <a:rPr lang="en-US" altLang="ko-KR" b="1" dirty="0" smtClean="0">
                <a:solidFill>
                  <a:schemeClr val="tx1"/>
                </a:solidFill>
                <a:cs typeface="Arial" panose="020B0604020202020204" pitchFamily="34" charset="0"/>
              </a:rPr>
              <a:t>**</a:t>
            </a:r>
          </a:p>
          <a:p>
            <a:r>
              <a:rPr lang="ko-KR" altLang="en-US" b="1" dirty="0" smtClean="0">
                <a:solidFill>
                  <a:schemeClr val="tx1"/>
                </a:solidFill>
                <a:cs typeface="Arial" panose="020B0604020202020204" pitchFamily="34" charset="0"/>
              </a:rPr>
              <a:t>반지름은</a:t>
            </a:r>
            <a:r>
              <a:rPr lang="en-US" altLang="ko-KR" b="1" dirty="0" smtClean="0">
                <a:solidFill>
                  <a:schemeClr val="tx1"/>
                </a:solidFill>
                <a:cs typeface="Arial" panose="020B0604020202020204" pitchFamily="34" charset="0"/>
              </a:rPr>
              <a:t>? </a:t>
            </a:r>
            <a:r>
              <a:rPr lang="en-US" altLang="ko-KR" b="1" dirty="0" smtClean="0">
                <a:solidFill>
                  <a:srgbClr val="FF0000"/>
                </a:solidFill>
                <a:cs typeface="Arial" panose="020B0604020202020204" pitchFamily="34" charset="0"/>
              </a:rPr>
              <a:t>5</a:t>
            </a: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구의 부피는 </a:t>
            </a:r>
            <a:r>
              <a:rPr lang="en-US" altLang="ko-KR" b="1" dirty="0" smtClean="0">
                <a:solidFill>
                  <a:schemeClr val="tx1"/>
                </a:solidFill>
              </a:rPr>
              <a:t>523.5986666666666 </a:t>
            </a:r>
            <a:r>
              <a:rPr lang="ko-KR" altLang="en-US" b="1" dirty="0" smtClean="0">
                <a:solidFill>
                  <a:schemeClr val="tx1"/>
                </a:solidFill>
              </a:rPr>
              <a:t>입니다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005" y="1392685"/>
            <a:ext cx="3606444" cy="157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5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80661" y="945194"/>
            <a:ext cx="7540487" cy="47743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※ </a:t>
            </a:r>
            <a:r>
              <a:rPr lang="ko-KR" altLang="en-US" b="1" dirty="0">
                <a:solidFill>
                  <a:schemeClr val="tx1"/>
                </a:solidFill>
              </a:rPr>
              <a:t>다음 출력이 나오도록 프로그래밍을 하시오</a:t>
            </a:r>
            <a:r>
              <a:rPr lang="en-US" altLang="ko-KR" b="1" dirty="0">
                <a:solidFill>
                  <a:schemeClr val="tx1"/>
                </a:solidFill>
              </a:rPr>
              <a:t>. (</a:t>
            </a:r>
            <a:r>
              <a:rPr lang="ko-KR" altLang="en-US" b="1" dirty="0">
                <a:solidFill>
                  <a:schemeClr val="tx1"/>
                </a:solidFill>
              </a:rPr>
              <a:t>붉은색 글씨는 프로그램을 실행 후 입력한 값입니다</a:t>
            </a:r>
            <a:r>
              <a:rPr lang="en-US" altLang="ko-KR" b="1" dirty="0">
                <a:solidFill>
                  <a:schemeClr val="tx1"/>
                </a:solidFill>
              </a:rPr>
              <a:t>.)</a:t>
            </a:r>
          </a:p>
          <a:p>
            <a:pPr latinLnBrk="1"/>
            <a:endParaRPr lang="en-US" altLang="ko-KR" b="1" dirty="0" smtClean="0">
              <a:solidFill>
                <a:schemeClr val="tx1"/>
              </a:solidFill>
            </a:endParaRPr>
          </a:p>
          <a:p>
            <a:pPr latinLnBrk="1"/>
            <a:r>
              <a:rPr lang="en-US" altLang="ko-KR" b="1" dirty="0" smtClean="0">
                <a:solidFill>
                  <a:schemeClr val="tx1"/>
                </a:solidFill>
              </a:rPr>
              <a:t>5) </a:t>
            </a:r>
            <a:r>
              <a:rPr lang="ko-KR" altLang="en-US" b="1" dirty="0">
                <a:solidFill>
                  <a:schemeClr val="tx1"/>
                </a:solidFill>
              </a:rPr>
              <a:t>자동 판매기를 </a:t>
            </a:r>
            <a:r>
              <a:rPr lang="ko-KR" altLang="en-US" b="1" dirty="0" err="1">
                <a:solidFill>
                  <a:schemeClr val="tx1"/>
                </a:solidFill>
              </a:rPr>
              <a:t>시뮬레이션하는</a:t>
            </a:r>
            <a:r>
              <a:rPr lang="ko-KR" altLang="en-US" b="1" dirty="0">
                <a:solidFill>
                  <a:schemeClr val="tx1"/>
                </a:solidFill>
              </a:rPr>
              <a:t> 프로그램을 작성하여 보자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ko-KR" altLang="en-US" b="1" dirty="0" smtClean="0">
                <a:solidFill>
                  <a:schemeClr val="tx1"/>
                </a:solidFill>
              </a:rPr>
              <a:t>사용자는 </a:t>
            </a:r>
            <a:r>
              <a:rPr lang="en-US" altLang="ko-KR" b="1" dirty="0">
                <a:solidFill>
                  <a:schemeClr val="tx1"/>
                </a:solidFill>
              </a:rPr>
              <a:t>1000</a:t>
            </a:r>
            <a:r>
              <a:rPr lang="ko-KR" altLang="en-US" b="1" dirty="0">
                <a:solidFill>
                  <a:schemeClr val="tx1"/>
                </a:solidFill>
              </a:rPr>
              <a:t>원짜리 지폐와 </a:t>
            </a:r>
            <a:r>
              <a:rPr lang="en-US" altLang="ko-KR" b="1" dirty="0">
                <a:solidFill>
                  <a:schemeClr val="tx1"/>
                </a:solidFill>
              </a:rPr>
              <a:t>500</a:t>
            </a:r>
            <a:r>
              <a:rPr lang="ko-KR" altLang="en-US" b="1" dirty="0">
                <a:solidFill>
                  <a:schemeClr val="tx1"/>
                </a:solidFill>
              </a:rPr>
              <a:t>원짜리 동전</a:t>
            </a:r>
            <a:r>
              <a:rPr lang="en-US" altLang="ko-KR" b="1" dirty="0">
                <a:solidFill>
                  <a:schemeClr val="tx1"/>
                </a:solidFill>
              </a:rPr>
              <a:t>, 100</a:t>
            </a:r>
            <a:r>
              <a:rPr lang="ko-KR" altLang="en-US" b="1" dirty="0">
                <a:solidFill>
                  <a:schemeClr val="tx1"/>
                </a:solidFill>
              </a:rPr>
              <a:t>원짜리 </a:t>
            </a:r>
            <a:r>
              <a:rPr lang="ko-KR" altLang="en-US" b="1" dirty="0" smtClean="0">
                <a:solidFill>
                  <a:schemeClr val="tx1"/>
                </a:solidFill>
              </a:rPr>
              <a:t>동전을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사용할 수 있다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en-US" b="1" dirty="0">
                <a:solidFill>
                  <a:schemeClr val="tx1"/>
                </a:solidFill>
              </a:rPr>
              <a:t>물건값을 입력하고 </a:t>
            </a:r>
            <a:r>
              <a:rPr lang="en-US" altLang="ko-KR" b="1" dirty="0">
                <a:solidFill>
                  <a:schemeClr val="tx1"/>
                </a:solidFill>
              </a:rPr>
              <a:t>1000</a:t>
            </a:r>
            <a:r>
              <a:rPr lang="ko-KR" altLang="en-US" b="1" dirty="0">
                <a:solidFill>
                  <a:schemeClr val="tx1"/>
                </a:solidFill>
              </a:rPr>
              <a:t>원권</a:t>
            </a:r>
            <a:r>
              <a:rPr lang="en-US" altLang="ko-KR" b="1" dirty="0">
                <a:solidFill>
                  <a:schemeClr val="tx1"/>
                </a:solidFill>
              </a:rPr>
              <a:t>, 500</a:t>
            </a:r>
            <a:r>
              <a:rPr lang="ko-KR" altLang="en-US" b="1" dirty="0">
                <a:solidFill>
                  <a:schemeClr val="tx1"/>
                </a:solidFill>
              </a:rPr>
              <a:t>원짜리 동전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100</a:t>
            </a:r>
            <a:r>
              <a:rPr lang="ko-KR" altLang="en-US" b="1" dirty="0">
                <a:solidFill>
                  <a:schemeClr val="tx1"/>
                </a:solidFill>
              </a:rPr>
              <a:t>원짜리 동전의 개수를 입력하면 거스름돈을 계산하여서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ko-KR" altLang="en-US" b="1" dirty="0" smtClean="0">
                <a:solidFill>
                  <a:schemeClr val="tx1"/>
                </a:solidFill>
              </a:rPr>
              <a:t>동전으로 </a:t>
            </a:r>
            <a:r>
              <a:rPr lang="ko-KR" altLang="en-US" b="1" dirty="0">
                <a:solidFill>
                  <a:schemeClr val="tx1"/>
                </a:solidFill>
              </a:rPr>
              <a:t>반환한다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atinLnBrk="1"/>
            <a:endParaRPr lang="en-US" altLang="ko-KR" b="1" dirty="0" smtClean="0">
              <a:solidFill>
                <a:schemeClr val="tx1"/>
              </a:solidFill>
            </a:endParaRPr>
          </a:p>
          <a:p>
            <a:pPr latinLnBrk="1"/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endParaRPr lang="en-US" altLang="ko-KR" dirty="0" smtClean="0">
              <a:solidFill>
                <a:schemeClr val="tx1"/>
              </a:solidFill>
            </a:endParaRPr>
          </a:p>
          <a:p>
            <a:pPr latinLnBrk="1"/>
            <a:endParaRPr lang="en-US" altLang="ko-KR" dirty="0">
              <a:solidFill>
                <a:schemeClr val="tx1"/>
              </a:solidFill>
            </a:endParaRPr>
          </a:p>
          <a:p>
            <a:pPr latinLnBrk="1"/>
            <a:endParaRPr lang="en-US" altLang="ko-KR" b="1" dirty="0" smtClean="0">
              <a:solidFill>
                <a:schemeClr val="tx1"/>
              </a:solidFill>
            </a:endParaRPr>
          </a:p>
          <a:p>
            <a:pPr latinLnBrk="1"/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endParaRPr lang="en-US" altLang="ko-KR" b="1" dirty="0" smtClean="0">
              <a:solidFill>
                <a:schemeClr val="tx1"/>
              </a:solidFill>
            </a:endParaRPr>
          </a:p>
          <a:p>
            <a:pPr latinLnBrk="1"/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34892" y="3236882"/>
            <a:ext cx="4879024" cy="234940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cs typeface="Arial" panose="020B0604020202020204" pitchFamily="34" charset="0"/>
              </a:rPr>
              <a:t>** </a:t>
            </a:r>
            <a:r>
              <a:rPr lang="ko-KR" altLang="en-US" b="1" dirty="0" smtClean="0">
                <a:solidFill>
                  <a:schemeClr val="tx1"/>
                </a:solidFill>
                <a:cs typeface="Arial" panose="020B0604020202020204" pitchFamily="34" charset="0"/>
              </a:rPr>
              <a:t>자판기 프로그램 </a:t>
            </a:r>
            <a:r>
              <a:rPr lang="en-US" altLang="ko-KR" b="1" dirty="0" smtClean="0">
                <a:solidFill>
                  <a:schemeClr val="tx1"/>
                </a:solidFill>
                <a:cs typeface="Arial" panose="020B0604020202020204" pitchFamily="34" charset="0"/>
              </a:rPr>
              <a:t>**</a:t>
            </a:r>
          </a:p>
          <a:p>
            <a:r>
              <a:rPr lang="ko-KR" altLang="en-US" b="1" dirty="0">
                <a:solidFill>
                  <a:schemeClr val="tx1"/>
                </a:solidFill>
                <a:cs typeface="Arial" panose="020B0604020202020204" pitchFamily="34" charset="0"/>
              </a:rPr>
              <a:t>물건값을 입력하시오</a:t>
            </a:r>
            <a:r>
              <a:rPr lang="en-US" altLang="ko-KR" b="1" dirty="0">
                <a:solidFill>
                  <a:schemeClr val="tx1"/>
                </a:solidFill>
                <a:cs typeface="Arial" panose="020B0604020202020204" pitchFamily="34" charset="0"/>
              </a:rPr>
              <a:t>: </a:t>
            </a:r>
            <a:r>
              <a:rPr lang="en-US" altLang="ko-KR" b="1" dirty="0" smtClean="0">
                <a:solidFill>
                  <a:srgbClr val="FF0000"/>
                </a:solidFill>
                <a:cs typeface="Arial" panose="020B0604020202020204" pitchFamily="34" charset="0"/>
              </a:rPr>
              <a:t>750</a:t>
            </a:r>
          </a:p>
          <a:p>
            <a:r>
              <a:rPr lang="ko-KR" altLang="en-US" b="1" dirty="0" smtClean="0">
                <a:solidFill>
                  <a:schemeClr val="tx1"/>
                </a:solidFill>
                <a:cs typeface="Arial" panose="020B0604020202020204" pitchFamily="34" charset="0"/>
              </a:rPr>
              <a:t>자판기에 넣을 돈은</a:t>
            </a:r>
            <a:r>
              <a:rPr lang="en-US" altLang="ko-KR" b="1" dirty="0" smtClean="0">
                <a:solidFill>
                  <a:schemeClr val="tx1"/>
                </a:solidFill>
                <a:cs typeface="Arial" panose="020B0604020202020204" pitchFamily="34" charset="0"/>
              </a:rPr>
              <a:t>?</a:t>
            </a:r>
            <a:endParaRPr lang="en-US" altLang="ko-KR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en-US" altLang="ko-KR" b="1" dirty="0">
                <a:solidFill>
                  <a:schemeClr val="tx1"/>
                </a:solidFill>
                <a:cs typeface="Arial" panose="020B0604020202020204" pitchFamily="34" charset="0"/>
              </a:rPr>
              <a:t>1000</a:t>
            </a:r>
            <a:r>
              <a:rPr lang="ko-KR" altLang="en-US" b="1" dirty="0">
                <a:solidFill>
                  <a:schemeClr val="tx1"/>
                </a:solidFill>
                <a:cs typeface="Arial" panose="020B0604020202020204" pitchFamily="34" charset="0"/>
              </a:rPr>
              <a:t>원 지폐개수</a:t>
            </a:r>
            <a:r>
              <a:rPr lang="en-US" altLang="ko-KR" b="1" dirty="0">
                <a:solidFill>
                  <a:schemeClr val="tx1"/>
                </a:solidFill>
                <a:cs typeface="Arial" panose="020B0604020202020204" pitchFamily="34" charset="0"/>
              </a:rPr>
              <a:t>: </a:t>
            </a:r>
            <a:r>
              <a:rPr lang="en-US" altLang="ko-KR" b="1" dirty="0">
                <a:solidFill>
                  <a:srgbClr val="FF0000"/>
                </a:solidFill>
                <a:cs typeface="Arial" panose="020B0604020202020204" pitchFamily="34" charset="0"/>
              </a:rPr>
              <a:t>1</a:t>
            </a:r>
          </a:p>
          <a:p>
            <a:r>
              <a:rPr lang="en-US" altLang="ko-KR" b="1" dirty="0">
                <a:solidFill>
                  <a:schemeClr val="tx1"/>
                </a:solidFill>
                <a:cs typeface="Arial" panose="020B0604020202020204" pitchFamily="34" charset="0"/>
              </a:rPr>
              <a:t>500</a:t>
            </a:r>
            <a:r>
              <a:rPr lang="ko-KR" altLang="en-US" b="1" dirty="0">
                <a:solidFill>
                  <a:schemeClr val="tx1"/>
                </a:solidFill>
                <a:cs typeface="Arial" panose="020B0604020202020204" pitchFamily="34" charset="0"/>
              </a:rPr>
              <a:t>원 동전개수</a:t>
            </a:r>
            <a:r>
              <a:rPr lang="en-US" altLang="ko-KR" b="1" dirty="0">
                <a:solidFill>
                  <a:schemeClr val="tx1"/>
                </a:solidFill>
                <a:cs typeface="Arial" panose="020B0604020202020204" pitchFamily="34" charset="0"/>
              </a:rPr>
              <a:t>: </a:t>
            </a:r>
            <a:r>
              <a:rPr lang="en-US" altLang="ko-KR" b="1" dirty="0">
                <a:solidFill>
                  <a:srgbClr val="FF0000"/>
                </a:solidFill>
                <a:cs typeface="Arial" panose="020B0604020202020204" pitchFamily="34" charset="0"/>
              </a:rPr>
              <a:t>0</a:t>
            </a:r>
          </a:p>
          <a:p>
            <a:r>
              <a:rPr lang="en-US" altLang="ko-KR" b="1" dirty="0">
                <a:solidFill>
                  <a:schemeClr val="tx1"/>
                </a:solidFill>
                <a:cs typeface="Arial" panose="020B0604020202020204" pitchFamily="34" charset="0"/>
              </a:rPr>
              <a:t>100</a:t>
            </a:r>
            <a:r>
              <a:rPr lang="ko-KR" altLang="en-US" b="1" dirty="0">
                <a:solidFill>
                  <a:schemeClr val="tx1"/>
                </a:solidFill>
                <a:cs typeface="Arial" panose="020B0604020202020204" pitchFamily="34" charset="0"/>
              </a:rPr>
              <a:t>원 동전개수</a:t>
            </a:r>
            <a:r>
              <a:rPr lang="en-US" altLang="ko-KR" b="1" dirty="0">
                <a:solidFill>
                  <a:schemeClr val="tx1"/>
                </a:solidFill>
                <a:cs typeface="Arial" panose="020B0604020202020204" pitchFamily="34" charset="0"/>
              </a:rPr>
              <a:t>: </a:t>
            </a:r>
            <a:r>
              <a:rPr lang="en-US" altLang="ko-KR" b="1" dirty="0" smtClean="0">
                <a:solidFill>
                  <a:srgbClr val="FF0000"/>
                </a:solidFill>
                <a:cs typeface="Arial" panose="020B0604020202020204" pitchFamily="34" charset="0"/>
              </a:rPr>
              <a:t>0</a:t>
            </a:r>
          </a:p>
          <a:p>
            <a:r>
              <a:rPr lang="ko-KR" altLang="en-US" b="1" dirty="0" smtClean="0">
                <a:solidFill>
                  <a:schemeClr val="tx1"/>
                </a:solidFill>
                <a:cs typeface="Arial" panose="020B0604020202020204" pitchFamily="34" charset="0"/>
              </a:rPr>
              <a:t>거스름돈</a:t>
            </a:r>
            <a:r>
              <a:rPr lang="en-US" altLang="ko-KR" b="1" dirty="0" smtClean="0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  <a:endParaRPr lang="en-US" altLang="ko-KR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en-US" altLang="ko-KR" b="1" dirty="0">
                <a:solidFill>
                  <a:schemeClr val="tx1"/>
                </a:solidFill>
                <a:cs typeface="Arial" panose="020B0604020202020204" pitchFamily="34" charset="0"/>
              </a:rPr>
              <a:t>500</a:t>
            </a:r>
            <a:r>
              <a:rPr lang="ko-KR" altLang="en-US" b="1" dirty="0">
                <a:solidFill>
                  <a:schemeClr val="tx1"/>
                </a:solidFill>
                <a:cs typeface="Arial" panose="020B0604020202020204" pitchFamily="34" charset="0"/>
              </a:rPr>
              <a:t>원</a:t>
            </a:r>
            <a:r>
              <a:rPr lang="en-US" altLang="ko-KR" b="1" dirty="0">
                <a:solidFill>
                  <a:schemeClr val="tx1"/>
                </a:solidFill>
                <a:cs typeface="Arial" panose="020B0604020202020204" pitchFamily="34" charset="0"/>
              </a:rPr>
              <a:t>= 0 100</a:t>
            </a:r>
            <a:r>
              <a:rPr lang="ko-KR" altLang="en-US" b="1" dirty="0">
                <a:solidFill>
                  <a:schemeClr val="tx1"/>
                </a:solidFill>
                <a:cs typeface="Arial" panose="020B0604020202020204" pitchFamily="34" charset="0"/>
              </a:rPr>
              <a:t>원</a:t>
            </a:r>
            <a:r>
              <a:rPr lang="en-US" altLang="ko-KR" b="1" dirty="0">
                <a:solidFill>
                  <a:schemeClr val="tx1"/>
                </a:solidFill>
                <a:cs typeface="Arial" panose="020B0604020202020204" pitchFamily="34" charset="0"/>
              </a:rPr>
              <a:t>= 2 10</a:t>
            </a:r>
            <a:r>
              <a:rPr lang="ko-KR" altLang="en-US" b="1" dirty="0">
                <a:solidFill>
                  <a:schemeClr val="tx1"/>
                </a:solidFill>
                <a:cs typeface="Arial" panose="020B0604020202020204" pitchFamily="34" charset="0"/>
              </a:rPr>
              <a:t>원</a:t>
            </a:r>
            <a:r>
              <a:rPr lang="en-US" altLang="ko-KR" b="1" dirty="0">
                <a:solidFill>
                  <a:schemeClr val="tx1"/>
                </a:solidFill>
                <a:cs typeface="Arial" panose="020B0604020202020204" pitchFamily="34" charset="0"/>
              </a:rPr>
              <a:t>= 5 1</a:t>
            </a:r>
            <a:r>
              <a:rPr lang="ko-KR" altLang="en-US" b="1" dirty="0">
                <a:solidFill>
                  <a:schemeClr val="tx1"/>
                </a:solidFill>
                <a:cs typeface="Arial" panose="020B0604020202020204" pitchFamily="34" charset="0"/>
              </a:rPr>
              <a:t>원</a:t>
            </a:r>
            <a:r>
              <a:rPr lang="en-US" altLang="ko-KR" b="1" dirty="0">
                <a:solidFill>
                  <a:schemeClr val="tx1"/>
                </a:solidFill>
                <a:cs typeface="Arial" panose="020B0604020202020204" pitchFamily="34" charset="0"/>
              </a:rPr>
              <a:t>= 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20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6243"/>
            <a:ext cx="7467600" cy="2486025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변수를 만들려면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생성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888" y="4152573"/>
            <a:ext cx="6834753" cy="193899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score = </a:t>
            </a:r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20</a:t>
            </a:r>
          </a:p>
          <a:p>
            <a:r>
              <a:rPr lang="en-US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score </a:t>
            </a:r>
            <a:endParaRPr lang="en-US" altLang="ko-KR" sz="2400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20 </a:t>
            </a:r>
          </a:p>
          <a:p>
            <a:r>
              <a:rPr lang="en-US" altLang="ko-KR" sz="2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print(score) </a:t>
            </a:r>
            <a:endParaRPr lang="en-US" altLang="ko-KR" sz="2400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20</a:t>
            </a:r>
            <a:endParaRPr lang="en-US" altLang="ko-KR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891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컴퓨터에게는</a:t>
            </a:r>
            <a:r>
              <a:rPr lang="ko-KR" altLang="en-US" dirty="0" smtClean="0"/>
              <a:t> </a:t>
            </a:r>
            <a:r>
              <a:rPr lang="ko-KR" altLang="en-US" dirty="0"/>
              <a:t>숫자가 중요하지만 인간은 주로 문자열</a:t>
            </a:r>
            <a:r>
              <a:rPr lang="en-US" altLang="ko-KR" dirty="0"/>
              <a:t>(string)</a:t>
            </a:r>
            <a:r>
              <a:rPr lang="ko-KR" altLang="en-US" dirty="0"/>
              <a:t>를 사용하여 정보를 표현하고 저장하므로 문 </a:t>
            </a:r>
            <a:r>
              <a:rPr lang="ko-KR" altLang="en-US" dirty="0" err="1"/>
              <a:t>자열의</a:t>
            </a:r>
            <a:r>
              <a:rPr lang="ko-KR" altLang="en-US" dirty="0"/>
              <a:t> 처리도 무척 중요하다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22" y="2965907"/>
            <a:ext cx="64008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757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문자열</a:t>
            </a:r>
            <a:r>
              <a:rPr lang="en-US" altLang="ko-KR" b="1" dirty="0"/>
              <a:t>(string)</a:t>
            </a:r>
            <a:r>
              <a:rPr lang="ko-KR" altLang="en-US" dirty="0"/>
              <a:t>은 </a:t>
            </a:r>
            <a:r>
              <a:rPr lang="ko-KR" altLang="en-US" b="1" dirty="0"/>
              <a:t>문자들의 </a:t>
            </a:r>
            <a:r>
              <a:rPr lang="ko-KR" altLang="en-US" b="1" dirty="0" err="1"/>
              <a:t>순서있는</a:t>
            </a:r>
            <a:r>
              <a:rPr lang="ko-KR" altLang="en-US" b="1" dirty="0"/>
              <a:t> 집합</a:t>
            </a:r>
            <a:r>
              <a:rPr lang="en-US" altLang="ko-KR" dirty="0"/>
              <a:t>(sequence of characters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2678946"/>
            <a:ext cx="68103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12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큰따옴표 사용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421" y="1673818"/>
            <a:ext cx="7795648" cy="230832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greeting="Merry Christmas!"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greeting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'Merry Christmas!'</a:t>
            </a:r>
          </a:p>
          <a:p>
            <a:endParaRPr lang="en-US" altLang="ko-KR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print(greeting)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Merry Christmas!</a:t>
            </a:r>
          </a:p>
        </p:txBody>
      </p:sp>
    </p:spTree>
    <p:extLst>
      <p:ext uri="{BB962C8B-B14F-4D97-AF65-F5344CB8AC3E}">
        <p14:creationId xmlns:p14="http://schemas.microsoft.com/office/powerpoint/2010/main" val="5800465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작은 따옴표 사용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421" y="1673818"/>
            <a:ext cx="7795648" cy="378565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greeting='Happy Holiday!'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print(greeting)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Happy Holiday!</a:t>
            </a:r>
          </a:p>
          <a:p>
            <a:endParaRPr lang="en-US" altLang="ko-KR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greeting="Happy Holiday'</a:t>
            </a:r>
          </a:p>
          <a:p>
            <a:r>
              <a:rPr lang="en-US" altLang="ko-KR" sz="2400" i="1" dirty="0" err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SyntaxError</a:t>
            </a:r>
            <a:r>
              <a:rPr lang="en-US" altLang="ko-KR" sz="24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EOL while scanning string literal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endParaRPr lang="en-US" altLang="ko-KR" sz="2400" i="1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greeting="Happy Holiday</a:t>
            </a:r>
          </a:p>
          <a:p>
            <a:r>
              <a:rPr lang="en-US" altLang="ko-KR" sz="2400" i="1" dirty="0" err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SyntaxError</a:t>
            </a:r>
            <a:r>
              <a:rPr lang="en-US" altLang="ko-KR" sz="24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EOL while scanning string literal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2167101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프로그램의 </a:t>
            </a:r>
            <a:r>
              <a:rPr lang="ko-KR" altLang="en-US" dirty="0"/>
              <a:t>문장을 바르게 구성하기 위한 </a:t>
            </a:r>
            <a:r>
              <a:rPr lang="ko-KR" altLang="en-US" dirty="0" smtClean="0"/>
              <a:t>규칙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문법 오류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748" y="2283256"/>
            <a:ext cx="49911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240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큰 따옴표 안의 작은 따옴표 사용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421" y="1673818"/>
            <a:ext cx="7795648" cy="304698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message="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철수가 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이라고 말했습니다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</a:t>
            </a:r>
          </a:p>
          <a:p>
            <a:r>
              <a:rPr lang="en-US" altLang="ko-KR" sz="2400" i="1" dirty="0" err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SyntaxError</a:t>
            </a:r>
            <a:r>
              <a:rPr lang="en-US" altLang="ko-KR" sz="24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invalid syntax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</a:p>
          <a:p>
            <a:endParaRPr lang="en-US" altLang="ko-KR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message="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철수가 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이라고 말했습니다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print(message)</a:t>
            </a:r>
          </a:p>
          <a:p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철수가 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이라고 말했습니다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852166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 </a:t>
            </a:r>
            <a:r>
              <a:rPr lang="ko-KR" altLang="en-US" dirty="0"/>
              <a:t>앞에 </a:t>
            </a:r>
            <a:r>
              <a:rPr lang="en-US" altLang="ko-KR" dirty="0"/>
              <a:t>\</a:t>
            </a:r>
            <a:r>
              <a:rPr lang="ko-KR" altLang="en-US" dirty="0"/>
              <a:t>가 붙으면 문자의 특수한 의미를 잃어버린다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특수 문자열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1152" y="2281392"/>
            <a:ext cx="7795648" cy="255454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message= '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doesn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\'t'  # \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를 사용하여 작은따옴표를 출력한다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print(message)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doesn't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message="\"Yes,\" he said</a:t>
            </a:r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</a:t>
            </a:r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print(message)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"Yes," he said.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3679561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문자열의 연결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4176" y="1622714"/>
            <a:ext cx="7795648" cy="347787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'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Py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 'thon'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'Python’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'Harry ' + 'Porter'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'Harry </a:t>
            </a:r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Porter‘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first_name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길동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last_name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홍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name =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last_name+first_name</a:t>
            </a:r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print(name)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홍길동</a:t>
            </a:r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3319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문자열과 정수 간의 변환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4176" y="1622714"/>
            <a:ext cx="7795648" cy="301621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"Student"+26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...</a:t>
            </a:r>
          </a:p>
          <a:p>
            <a:r>
              <a:rPr lang="en-US" altLang="ko-KR" sz="2000" i="1" dirty="0" err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TypeError</a:t>
            </a:r>
            <a:r>
              <a:rPr lang="en-US" altLang="ko-KR" sz="20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Can't convert '</a:t>
            </a:r>
            <a:r>
              <a:rPr lang="en-US" altLang="ko-KR" sz="2000" i="1" dirty="0" err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20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 object to </a:t>
            </a:r>
            <a:r>
              <a:rPr lang="en-US" altLang="ko-KR" sz="2000" i="1" dirty="0" err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str</a:t>
            </a:r>
            <a:r>
              <a:rPr lang="en-US" altLang="ko-KR" sz="20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i="1" dirty="0" smtClean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implicitly</a:t>
            </a:r>
          </a:p>
          <a:p>
            <a:endParaRPr lang="en-US" altLang="ko-KR" sz="2000" i="1" dirty="0">
              <a:solidFill>
                <a:srgbClr val="FF0000"/>
              </a:solidFill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i="1" dirty="0"/>
              <a:t>&gt;&gt;&gt;</a:t>
            </a:r>
            <a:r>
              <a:rPr lang="ko-KR" altLang="en-US" i="1" dirty="0"/>
              <a:t> </a:t>
            </a:r>
            <a:r>
              <a:rPr lang="en-US" altLang="ko-KR" i="1" dirty="0"/>
              <a:t>"Student"+</a:t>
            </a:r>
            <a:r>
              <a:rPr lang="en-US" altLang="ko-KR" i="1" dirty="0" err="1"/>
              <a:t>str</a:t>
            </a:r>
            <a:r>
              <a:rPr lang="en-US" altLang="ko-KR" i="1" dirty="0"/>
              <a:t>(26)</a:t>
            </a:r>
            <a:endParaRPr lang="ko-KR" altLang="en-US" dirty="0"/>
          </a:p>
          <a:p>
            <a:pPr latinLnBrk="1"/>
            <a:r>
              <a:rPr lang="en-US" altLang="ko-KR" i="1" dirty="0"/>
              <a:t>'Student26'</a:t>
            </a:r>
            <a:endParaRPr lang="ko-KR" altLang="en-US" dirty="0"/>
          </a:p>
          <a:p>
            <a:pPr latinLnBrk="1"/>
            <a:endParaRPr lang="en-US" altLang="ko-KR" i="1" dirty="0" smtClean="0"/>
          </a:p>
          <a:p>
            <a:pPr latinLnBrk="1"/>
            <a:r>
              <a:rPr lang="en-US" altLang="ko-KR" i="1" dirty="0" smtClean="0"/>
              <a:t>&gt;&gt;&gt;</a:t>
            </a:r>
            <a:r>
              <a:rPr lang="ko-KR" altLang="en-US" i="1" dirty="0" smtClean="0"/>
              <a:t> </a:t>
            </a:r>
            <a:r>
              <a:rPr lang="en-US" altLang="ko-KR" i="1" dirty="0"/>
              <a:t>price = </a:t>
            </a:r>
            <a:r>
              <a:rPr lang="en-US" altLang="ko-KR" i="1" dirty="0" err="1"/>
              <a:t>int</a:t>
            </a:r>
            <a:r>
              <a:rPr lang="en-US" altLang="ko-KR" i="1" dirty="0"/>
              <a:t>("259000")</a:t>
            </a:r>
            <a:endParaRPr lang="ko-KR" altLang="en-US" i="1" dirty="0"/>
          </a:p>
          <a:p>
            <a:pPr latinLnBrk="1"/>
            <a:r>
              <a:rPr lang="en-US" altLang="ko-KR" i="1" dirty="0"/>
              <a:t>&gt;&gt;&gt;</a:t>
            </a:r>
            <a:r>
              <a:rPr lang="ko-KR" altLang="en-US" i="1" dirty="0"/>
              <a:t> </a:t>
            </a:r>
            <a:r>
              <a:rPr lang="en-US" altLang="ko-KR" i="1" dirty="0"/>
              <a:t>height = float("290.54");</a:t>
            </a:r>
            <a:endParaRPr lang="ko-KR" altLang="en-US" i="1" dirty="0"/>
          </a:p>
          <a:p>
            <a:endParaRPr lang="en-US" altLang="ko-KR" sz="2000" i="1" dirty="0">
              <a:solidFill>
                <a:srgbClr val="FF0000"/>
              </a:solidFill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6836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문자열의 반복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4176" y="1622714"/>
            <a:ext cx="7795648" cy="255454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line = "=" * 50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print(line)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==================================================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message = "Congratulations! "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print(message*3)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Congratulations! Congratulations! Congratulations!</a:t>
            </a:r>
            <a:endParaRPr lang="en-US" altLang="ko-KR" sz="2000" i="1" dirty="0">
              <a:solidFill>
                <a:srgbClr val="FF0000"/>
              </a:solidFill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13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생성된 변수에는 얼마든지 다른 값을 저장할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사용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3767" y="2440011"/>
            <a:ext cx="6834753" cy="156966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score = </a:t>
            </a:r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20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score = 30 </a:t>
            </a:r>
            <a:endParaRPr lang="en-US" altLang="ko-KR" sz="2400" i="1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score </a:t>
            </a:r>
            <a:endParaRPr lang="en-US" altLang="ko-KR" sz="2400" i="1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30</a:t>
            </a:r>
            <a:endParaRPr lang="en-US" altLang="ko-KR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430" y="4145131"/>
            <a:ext cx="4301425" cy="192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05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문자열의 출력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4176" y="1622714"/>
            <a:ext cx="7795648" cy="255454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price = 10000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상품의 가격은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%s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원입니다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 % price)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상품의 가격은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10000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원입니다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message = 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현재 시간은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%s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time = "12:00pm"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print(message % time)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현재 시간은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12:00pm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en-US" altLang="ko-KR" sz="2000" i="1" dirty="0">
              <a:solidFill>
                <a:srgbClr val="FF0000"/>
              </a:solidFill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0346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80661" y="945194"/>
            <a:ext cx="7540487" cy="47743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※ </a:t>
            </a:r>
            <a:r>
              <a:rPr lang="ko-KR" altLang="en-US" b="1" dirty="0">
                <a:solidFill>
                  <a:schemeClr val="tx1"/>
                </a:solidFill>
              </a:rPr>
              <a:t>다음 출력이 나오도록 프로그래밍을 하시오</a:t>
            </a:r>
            <a:r>
              <a:rPr lang="en-US" altLang="ko-KR" b="1" dirty="0">
                <a:solidFill>
                  <a:schemeClr val="tx1"/>
                </a:solidFill>
              </a:rPr>
              <a:t>. (</a:t>
            </a:r>
            <a:r>
              <a:rPr lang="ko-KR" altLang="en-US" b="1" dirty="0">
                <a:solidFill>
                  <a:schemeClr val="tx1"/>
                </a:solidFill>
              </a:rPr>
              <a:t>붉은색 글씨는 프로그램을 실행 후 입력한 값입니다</a:t>
            </a:r>
            <a:r>
              <a:rPr lang="en-US" altLang="ko-KR" b="1" dirty="0">
                <a:solidFill>
                  <a:schemeClr val="tx1"/>
                </a:solidFill>
              </a:rPr>
              <a:t>.)</a:t>
            </a:r>
          </a:p>
          <a:p>
            <a:pPr latinLnBrk="1"/>
            <a:endParaRPr lang="en-US" altLang="ko-KR" b="1" dirty="0" smtClean="0">
              <a:solidFill>
                <a:schemeClr val="tx1"/>
              </a:solidFill>
            </a:endParaRPr>
          </a:p>
          <a:p>
            <a:pPr latinLnBrk="1"/>
            <a:r>
              <a:rPr lang="en-US" altLang="ko-KR" b="1" dirty="0" smtClean="0">
                <a:solidFill>
                  <a:schemeClr val="tx1"/>
                </a:solidFill>
              </a:rPr>
              <a:t>6) </a:t>
            </a:r>
            <a:r>
              <a:rPr lang="ko-KR" altLang="en-US" b="1" dirty="0" smtClean="0">
                <a:solidFill>
                  <a:schemeClr val="tx1"/>
                </a:solidFill>
              </a:rPr>
              <a:t>이중 </a:t>
            </a:r>
            <a:r>
              <a:rPr lang="en-US" altLang="ko-KR" b="1" dirty="0" smtClean="0">
                <a:solidFill>
                  <a:schemeClr val="tx1"/>
                </a:solidFill>
              </a:rPr>
              <a:t>for</a:t>
            </a:r>
            <a:r>
              <a:rPr lang="ko-KR" altLang="en-US" b="1" dirty="0" smtClean="0">
                <a:solidFill>
                  <a:schemeClr val="tx1"/>
                </a:solidFill>
              </a:rPr>
              <a:t>문을 이용하여 구구단을 출력하시오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</a:p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(</a:t>
            </a:r>
            <a:r>
              <a:rPr lang="ko-KR" altLang="en-US" b="1" dirty="0" smtClean="0">
                <a:solidFill>
                  <a:schemeClr val="tx1"/>
                </a:solidFill>
              </a:rPr>
              <a:t>단 아래와 같이 정렬을 하여 출력하시오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</a:p>
          <a:p>
            <a:pPr latinLnBrk="1"/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endParaRPr lang="en-US" altLang="ko-KR" b="1" dirty="0" smtClean="0">
              <a:solidFill>
                <a:schemeClr val="tx1"/>
              </a:solidFill>
            </a:endParaRPr>
          </a:p>
          <a:p>
            <a:pPr latinLnBrk="1"/>
            <a:endParaRPr lang="en-US" altLang="ko-KR" b="1" dirty="0" smtClean="0">
              <a:solidFill>
                <a:schemeClr val="tx1"/>
              </a:solidFill>
            </a:endParaRPr>
          </a:p>
          <a:p>
            <a:pPr latinLnBrk="1"/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endParaRPr lang="en-US" altLang="ko-KR" dirty="0" smtClean="0">
              <a:solidFill>
                <a:schemeClr val="tx1"/>
              </a:solidFill>
            </a:endParaRPr>
          </a:p>
          <a:p>
            <a:pPr latinLnBrk="1"/>
            <a:endParaRPr lang="en-US" altLang="ko-KR" dirty="0">
              <a:solidFill>
                <a:schemeClr val="tx1"/>
              </a:solidFill>
            </a:endParaRPr>
          </a:p>
          <a:p>
            <a:pPr latinLnBrk="1"/>
            <a:endParaRPr lang="en-US" altLang="ko-KR" b="1" dirty="0" smtClean="0">
              <a:solidFill>
                <a:schemeClr val="tx1"/>
              </a:solidFill>
            </a:endParaRPr>
          </a:p>
          <a:p>
            <a:pPr latinLnBrk="1"/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endParaRPr lang="en-US" altLang="ko-KR" b="1" dirty="0" smtClean="0">
              <a:solidFill>
                <a:schemeClr val="tx1"/>
              </a:solidFill>
            </a:endParaRPr>
          </a:p>
          <a:p>
            <a:pPr latinLnBrk="1"/>
            <a:endParaRPr lang="en-US" altLang="ko-KR" b="1" dirty="0" smtClean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334890" y="2689578"/>
            <a:ext cx="7021523" cy="1875748"/>
            <a:chOff x="1334891" y="3236883"/>
            <a:chExt cx="7021523" cy="1875748"/>
          </a:xfrm>
        </p:grpSpPr>
        <p:sp>
          <p:nvSpPr>
            <p:cNvPr id="4" name="직사각형 3"/>
            <p:cNvSpPr/>
            <p:nvPr/>
          </p:nvSpPr>
          <p:spPr>
            <a:xfrm>
              <a:off x="1334891" y="3236883"/>
              <a:ext cx="7021523" cy="18757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1634" y="3250681"/>
              <a:ext cx="6910811" cy="1815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3384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인덱싱</a:t>
            </a:r>
            <a:r>
              <a:rPr lang="en-US" altLang="ko-KR" b="1" dirty="0"/>
              <a:t>(Indexing)</a:t>
            </a:r>
            <a:r>
              <a:rPr lang="ko-KR" altLang="en-US" dirty="0"/>
              <a:t>이란 문자열에 </a:t>
            </a:r>
            <a:r>
              <a:rPr lang="en-US" altLang="ko-KR" dirty="0"/>
              <a:t>[</a:t>
            </a:r>
            <a:r>
              <a:rPr lang="ko-KR" altLang="en-US" dirty="0"/>
              <a:t>과 </a:t>
            </a:r>
            <a:r>
              <a:rPr lang="en-US" altLang="ko-KR" dirty="0"/>
              <a:t>]</a:t>
            </a:r>
            <a:r>
              <a:rPr lang="ko-KR" altLang="en-US" dirty="0"/>
              <a:t>을 붙여서 문자를 추출하는 것이다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340" y="2781380"/>
            <a:ext cx="58483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28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4176" y="1622714"/>
            <a:ext cx="7795648" cy="163121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word = 'Python'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word[0]  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'P'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word[5]  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'n'</a:t>
            </a:r>
          </a:p>
        </p:txBody>
      </p:sp>
    </p:spTree>
    <p:extLst>
      <p:ext uri="{BB962C8B-B14F-4D97-AF65-F5344CB8AC3E}">
        <p14:creationId xmlns:p14="http://schemas.microsoft.com/office/powerpoint/2010/main" val="10831149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사용자에게 단어 </a:t>
            </a:r>
            <a:r>
              <a:rPr lang="en-US" altLang="ko-KR" dirty="0"/>
              <a:t>3</a:t>
            </a:r>
            <a:r>
              <a:rPr lang="ko-KR" altLang="en-US" dirty="0"/>
              <a:t>개를 </a:t>
            </a:r>
            <a:r>
              <a:rPr lang="ko-KR" altLang="en-US" dirty="0" smtClean="0"/>
              <a:t>입력 받아서 </a:t>
            </a:r>
            <a:r>
              <a:rPr lang="ko-KR" altLang="en-US" dirty="0"/>
              <a:t>약자</a:t>
            </a:r>
            <a:r>
              <a:rPr lang="en-US" altLang="ko-KR" dirty="0"/>
              <a:t>(acronym: </a:t>
            </a:r>
            <a:r>
              <a:rPr lang="ko-KR" altLang="en-US" dirty="0"/>
              <a:t>몇 개 단어의 머리글자로 된 말</a:t>
            </a:r>
            <a:r>
              <a:rPr lang="en-US" altLang="ko-KR" dirty="0"/>
              <a:t>)</a:t>
            </a:r>
            <a:r>
              <a:rPr lang="ko-KR" altLang="en-US" dirty="0"/>
              <a:t>를 만들어 보자</a:t>
            </a:r>
            <a:r>
              <a:rPr lang="en-US" altLang="ko-KR" dirty="0"/>
              <a:t>. </a:t>
            </a:r>
            <a:r>
              <a:rPr lang="ko-KR" altLang="en-US" dirty="0"/>
              <a:t>예를 들어서  ‘</a:t>
            </a:r>
            <a:r>
              <a:rPr lang="en-US" altLang="ko-KR" dirty="0"/>
              <a:t>OST’</a:t>
            </a:r>
            <a:r>
              <a:rPr lang="ko-KR" altLang="en-US" dirty="0"/>
              <a:t>도 </a:t>
            </a:r>
            <a:r>
              <a:rPr lang="en-US" altLang="ko-KR" dirty="0"/>
              <a:t>Original Sound Track</a:t>
            </a:r>
            <a:r>
              <a:rPr lang="ko-KR" altLang="en-US" dirty="0"/>
              <a:t>의 약자이다</a:t>
            </a:r>
            <a:r>
              <a:rPr lang="en-US" altLang="ko-KR" dirty="0"/>
              <a:t>. </a:t>
            </a:r>
            <a:r>
              <a:rPr lang="ko-KR" altLang="en-US" dirty="0"/>
              <a:t>이 예제는 소 스 파일로 작성하여 실행해보자</a:t>
            </a:r>
            <a:r>
              <a:rPr lang="en-US" altLang="ko-KR" dirty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ko-KR" altLang="en-US" dirty="0" smtClean="0">
                <a:effectLst/>
              </a:rPr>
              <a:t>문자열 인덱싱 예제</a:t>
            </a:r>
            <a:endParaRPr lang="ko-KR" alt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977" y="3519980"/>
            <a:ext cx="8392333" cy="1323439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 번째 단어를 입력해주세요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Original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 번째 단어를 입력해주세요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Sound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세 번째 단어를 입력해주세요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Track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OST</a:t>
            </a:r>
          </a:p>
        </p:txBody>
      </p:sp>
    </p:spTree>
    <p:extLst>
      <p:ext uri="{BB962C8B-B14F-4D97-AF65-F5344CB8AC3E}">
        <p14:creationId xmlns:p14="http://schemas.microsoft.com/office/powerpoint/2010/main" val="228564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421" y="1673818"/>
            <a:ext cx="7795648" cy="230832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word1  = input('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 번째 단어를 입력해주세요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')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word2  = input('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 번째 단어를 입력해주세요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')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word3  = input('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세 번째 단어를 입력해주세요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')</a:t>
            </a:r>
          </a:p>
          <a:p>
            <a:endParaRPr lang="en-US" altLang="ko-KR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acronym = word1[0] + word2[0] + word3[0]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print(acronym)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53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변수의 개념을 </a:t>
            </a:r>
            <a:endParaRPr lang="en-US" altLang="ko-KR" dirty="0" smtClean="0"/>
          </a:p>
          <a:p>
            <a:pPr lvl="0" fontAlgn="base"/>
            <a:r>
              <a:rPr lang="ko-KR" altLang="en-US" dirty="0" smtClean="0"/>
              <a:t>다양한 </a:t>
            </a:r>
            <a:r>
              <a:rPr lang="ko-KR" altLang="en-US" dirty="0"/>
              <a:t>산술 계산 연산자에 대하여 </a:t>
            </a:r>
            <a:r>
              <a:rPr lang="ko-KR" altLang="en-US" dirty="0" smtClean="0"/>
              <a:t>학습</a:t>
            </a:r>
            <a:endParaRPr lang="en-US" altLang="ko-KR" dirty="0" smtClean="0"/>
          </a:p>
          <a:p>
            <a:pPr lvl="0" fontAlgn="base"/>
            <a:r>
              <a:rPr lang="ko-KR" altLang="en-US" dirty="0" smtClean="0"/>
              <a:t>연산자들은 </a:t>
            </a:r>
            <a:r>
              <a:rPr lang="ko-KR" altLang="en-US" dirty="0"/>
              <a:t>우선 </a:t>
            </a:r>
            <a:r>
              <a:rPr lang="ko-KR" altLang="en-US" dirty="0" smtClean="0"/>
              <a:t>순위</a:t>
            </a:r>
            <a:endParaRPr lang="en-US" altLang="ko-KR" dirty="0" smtClean="0"/>
          </a:p>
          <a:p>
            <a:pPr lvl="0" fontAlgn="base"/>
            <a:r>
              <a:rPr lang="ko-KR" altLang="en-US" dirty="0" smtClean="0"/>
              <a:t>문자열</a:t>
            </a:r>
            <a:endParaRPr lang="en-US" altLang="ko-KR" dirty="0" smtClean="0"/>
          </a:p>
          <a:p>
            <a:pPr lvl="0" fontAlgn="base"/>
            <a:r>
              <a:rPr lang="en-US" altLang="ko-KR" dirty="0" smtClean="0"/>
              <a:t>input</a:t>
            </a:r>
            <a:r>
              <a:rPr lang="en-US" altLang="ko-KR" dirty="0"/>
              <a:t>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0" fontAlgn="base"/>
            <a:r>
              <a:rPr lang="ko-KR" altLang="en-US" dirty="0" smtClean="0"/>
              <a:t>인덱싱 </a:t>
            </a:r>
            <a:r>
              <a:rPr lang="ko-KR" altLang="en-US" dirty="0"/>
              <a:t>연산자 </a:t>
            </a:r>
            <a:r>
              <a:rPr lang="en-US" altLang="ko-KR" dirty="0" smtClean="0"/>
              <a:t>[]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5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552" y="4635931"/>
            <a:ext cx="4705350" cy="160020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변수에는 다른 변수의 값도 저장할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사용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3767" y="2440011"/>
            <a:ext cx="6834753" cy="193899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width = 10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height = 20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area = width * height</a:t>
            </a:r>
          </a:p>
          <a:p>
            <a:r>
              <a:rPr lang="en-US" altLang="ko-KR" sz="24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print(area)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1343731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변수에는 </a:t>
            </a:r>
            <a:r>
              <a:rPr lang="ko-KR" altLang="en-US" dirty="0" err="1"/>
              <a:t>정수뿐만</a:t>
            </a:r>
            <a:r>
              <a:rPr lang="ko-KR" altLang="en-US" dirty="0"/>
              <a:t> 아니라 문자열도 저장할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사용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3767" y="2440011"/>
            <a:ext cx="6834753" cy="267765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s = '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안녕하세요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?'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print(s)</a:t>
            </a:r>
          </a:p>
          <a:p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안녕하세요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</a:t>
            </a:r>
          </a:p>
          <a:p>
            <a:endParaRPr lang="en-US" altLang="ko-KR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pi = 3.141592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print(pi)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3.141592</a:t>
            </a:r>
          </a:p>
        </p:txBody>
      </p:sp>
    </p:spTree>
    <p:extLst>
      <p:ext uri="{BB962C8B-B14F-4D97-AF65-F5344CB8AC3E}">
        <p14:creationId xmlns:p14="http://schemas.microsoft.com/office/powerpoint/2010/main" val="159985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80661" y="1205956"/>
            <a:ext cx="7540487" cy="46250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b="1" dirty="0">
                <a:solidFill>
                  <a:schemeClr val="tx1"/>
                </a:solidFill>
              </a:rPr>
              <a:t>※ </a:t>
            </a:r>
            <a:r>
              <a:rPr lang="ko-KR" altLang="en-US" b="1" dirty="0">
                <a:solidFill>
                  <a:schemeClr val="tx1"/>
                </a:solidFill>
              </a:rPr>
              <a:t>다음 출력이 나오도록 프로그래밍을 하시오</a:t>
            </a:r>
            <a:r>
              <a:rPr lang="en-US" altLang="ko-KR" b="1" dirty="0">
                <a:solidFill>
                  <a:schemeClr val="tx1"/>
                </a:solidFill>
              </a:rPr>
              <a:t>. (</a:t>
            </a:r>
            <a:r>
              <a:rPr lang="ko-KR" altLang="en-US" b="1" dirty="0">
                <a:solidFill>
                  <a:schemeClr val="tx1"/>
                </a:solidFill>
              </a:rPr>
              <a:t>붉은색 글씨는 프로그램을 실행 후 입력한 값입니다</a:t>
            </a:r>
            <a:r>
              <a:rPr lang="en-US" altLang="ko-KR" b="1" dirty="0" smtClean="0">
                <a:solidFill>
                  <a:schemeClr val="tx1"/>
                </a:solidFill>
              </a:rPr>
              <a:t>.)</a:t>
            </a:r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endParaRPr lang="ko-KR" altLang="en-US" b="1" dirty="0">
              <a:solidFill>
                <a:schemeClr val="tx1"/>
              </a:solidFill>
            </a:endParaRPr>
          </a:p>
          <a:p>
            <a:pPr marL="342900" indent="-342900" latinLnBrk="1">
              <a:buAutoNum type="arabicParenR"/>
            </a:pPr>
            <a:r>
              <a:rPr lang="ko-KR" altLang="en-US" b="1" dirty="0" smtClean="0">
                <a:solidFill>
                  <a:schemeClr val="tx1"/>
                </a:solidFill>
              </a:rPr>
              <a:t>참석자에 </a:t>
            </a:r>
            <a:r>
              <a:rPr lang="ko-KR" altLang="en-US" b="1" dirty="0">
                <a:solidFill>
                  <a:schemeClr val="tx1"/>
                </a:solidFill>
              </a:rPr>
              <a:t>맞추어서 치킨</a:t>
            </a:r>
            <a:r>
              <a:rPr lang="en-US" altLang="ko-KR" b="1" dirty="0">
                <a:solidFill>
                  <a:schemeClr val="tx1"/>
                </a:solidFill>
              </a:rPr>
              <a:t>(1</a:t>
            </a:r>
            <a:r>
              <a:rPr lang="ko-KR" altLang="en-US" b="1" dirty="0">
                <a:solidFill>
                  <a:schemeClr val="tx1"/>
                </a:solidFill>
              </a:rPr>
              <a:t>인당 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r>
              <a:rPr lang="ko-KR" altLang="en-US" b="1" dirty="0">
                <a:solidFill>
                  <a:schemeClr val="tx1"/>
                </a:solidFill>
              </a:rPr>
              <a:t>마리</a:t>
            </a:r>
            <a:r>
              <a:rPr lang="en-US" altLang="ko-KR" b="1" dirty="0">
                <a:solidFill>
                  <a:schemeClr val="tx1"/>
                </a:solidFill>
              </a:rPr>
              <a:t>), </a:t>
            </a:r>
            <a:r>
              <a:rPr lang="ko-KR" altLang="en-US" b="1" dirty="0">
                <a:solidFill>
                  <a:schemeClr val="tx1"/>
                </a:solidFill>
              </a:rPr>
              <a:t>맥주</a:t>
            </a:r>
            <a:r>
              <a:rPr lang="en-US" altLang="ko-KR" b="1" dirty="0">
                <a:solidFill>
                  <a:schemeClr val="tx1"/>
                </a:solidFill>
              </a:rPr>
              <a:t>(1</a:t>
            </a:r>
            <a:r>
              <a:rPr lang="ko-KR" altLang="en-US" b="1" dirty="0">
                <a:solidFill>
                  <a:schemeClr val="tx1"/>
                </a:solidFill>
              </a:rPr>
              <a:t>인당 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r>
              <a:rPr lang="ko-KR" altLang="en-US" b="1" dirty="0">
                <a:solidFill>
                  <a:schemeClr val="tx1"/>
                </a:solidFill>
              </a:rPr>
              <a:t>캔</a:t>
            </a:r>
            <a:r>
              <a:rPr lang="en-US" altLang="ko-KR" b="1" dirty="0">
                <a:solidFill>
                  <a:schemeClr val="tx1"/>
                </a:solidFill>
              </a:rPr>
              <a:t>), </a:t>
            </a:r>
            <a:r>
              <a:rPr lang="ko-KR" altLang="en-US" b="1" dirty="0" err="1">
                <a:solidFill>
                  <a:schemeClr val="tx1"/>
                </a:solidFill>
              </a:rPr>
              <a:t>케익</a:t>
            </a:r>
            <a:r>
              <a:rPr lang="en-US" altLang="ko-KR" b="1" dirty="0">
                <a:solidFill>
                  <a:schemeClr val="tx1"/>
                </a:solidFill>
              </a:rPr>
              <a:t>(1</a:t>
            </a:r>
            <a:r>
              <a:rPr lang="ko-KR" altLang="en-US" b="1" dirty="0">
                <a:solidFill>
                  <a:schemeClr val="tx1"/>
                </a:solidFill>
              </a:rPr>
              <a:t>인당 </a:t>
            </a:r>
            <a:r>
              <a:rPr lang="en-US" altLang="ko-KR" b="1" dirty="0">
                <a:solidFill>
                  <a:schemeClr val="tx1"/>
                </a:solidFill>
              </a:rPr>
              <a:t>4</a:t>
            </a:r>
            <a:r>
              <a:rPr lang="ko-KR" altLang="en-US" b="1" dirty="0">
                <a:solidFill>
                  <a:schemeClr val="tx1"/>
                </a:solidFill>
              </a:rPr>
              <a:t>개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tx1"/>
                </a:solidFill>
              </a:rPr>
              <a:t>를 출력하는 프로그램을 작성해보자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atinLnBrk="1"/>
            <a:endParaRPr lang="ko-KR" altLang="en-US" b="1" dirty="0">
              <a:solidFill>
                <a:schemeClr val="tx1"/>
              </a:solidFill>
            </a:endParaRPr>
          </a:p>
          <a:p>
            <a:pPr latinLnBrk="1"/>
            <a:endParaRPr lang="en-US" altLang="ko-KR" b="1" dirty="0" smtClean="0">
              <a:solidFill>
                <a:schemeClr val="tx1"/>
              </a:solidFill>
            </a:endParaRPr>
          </a:p>
          <a:p>
            <a:pPr latinLnBrk="1"/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endParaRPr lang="en-US" altLang="ko-KR" b="1" dirty="0" smtClean="0">
              <a:solidFill>
                <a:schemeClr val="tx1"/>
              </a:solidFill>
            </a:endParaRPr>
          </a:p>
          <a:p>
            <a:pPr latinLnBrk="1"/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endParaRPr lang="en-US" altLang="ko-KR" b="1" dirty="0" smtClean="0">
              <a:solidFill>
                <a:schemeClr val="tx1"/>
              </a:solidFill>
            </a:endParaRPr>
          </a:p>
          <a:p>
            <a:pPr latinLnBrk="1"/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endParaRPr lang="en-US" altLang="ko-KR" b="1" dirty="0" smtClean="0">
              <a:solidFill>
                <a:schemeClr val="tx1"/>
              </a:solidFill>
            </a:endParaRPr>
          </a:p>
          <a:p>
            <a:pPr latinLnBrk="1"/>
            <a:endParaRPr lang="en-US" altLang="ko-KR" b="1" dirty="0">
              <a:solidFill>
                <a:schemeClr val="tx1"/>
              </a:solidFill>
            </a:endParaRPr>
          </a:p>
          <a:p>
            <a:pPr latinLnBrk="1"/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74704" y="2856666"/>
            <a:ext cx="3576200" cy="14550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  <a:cs typeface="Arial" panose="020B0604020202020204" pitchFamily="34" charset="0"/>
              </a:rPr>
              <a:t>참석자의 수를 입력하시오</a:t>
            </a:r>
            <a:r>
              <a:rPr lang="en-US" altLang="ko-KR" b="1" dirty="0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  <a:r>
              <a:rPr lang="en-US" altLang="ko-KR" b="1" dirty="0">
                <a:solidFill>
                  <a:srgbClr val="FF0000"/>
                </a:solidFill>
                <a:cs typeface="Arial" panose="020B0604020202020204" pitchFamily="34" charset="0"/>
              </a:rPr>
              <a:t>25</a:t>
            </a:r>
          </a:p>
          <a:p>
            <a:r>
              <a:rPr lang="ko-KR" altLang="en-US" b="1" dirty="0">
                <a:solidFill>
                  <a:schemeClr val="tx1"/>
                </a:solidFill>
                <a:cs typeface="Arial" panose="020B0604020202020204" pitchFamily="34" charset="0"/>
              </a:rPr>
              <a:t>치킨의 수</a:t>
            </a:r>
            <a:r>
              <a:rPr lang="en-US" altLang="ko-KR" b="1" dirty="0">
                <a:solidFill>
                  <a:schemeClr val="tx1"/>
                </a:solidFill>
                <a:cs typeface="Arial" panose="020B0604020202020204" pitchFamily="34" charset="0"/>
              </a:rPr>
              <a:t>:  25</a:t>
            </a:r>
          </a:p>
          <a:p>
            <a:r>
              <a:rPr lang="ko-KR" altLang="en-US" b="1" dirty="0">
                <a:solidFill>
                  <a:schemeClr val="tx1"/>
                </a:solidFill>
                <a:cs typeface="Arial" panose="020B0604020202020204" pitchFamily="34" charset="0"/>
              </a:rPr>
              <a:t>맥주의 수</a:t>
            </a:r>
            <a:r>
              <a:rPr lang="en-US" altLang="ko-KR" b="1" dirty="0">
                <a:solidFill>
                  <a:schemeClr val="tx1"/>
                </a:solidFill>
                <a:cs typeface="Arial" panose="020B0604020202020204" pitchFamily="34" charset="0"/>
              </a:rPr>
              <a:t>:  50</a:t>
            </a:r>
          </a:p>
          <a:p>
            <a:r>
              <a:rPr lang="ko-KR" altLang="en-US" b="1" dirty="0" err="1">
                <a:solidFill>
                  <a:schemeClr val="tx1"/>
                </a:solidFill>
                <a:cs typeface="Arial" panose="020B0604020202020204" pitchFamily="34" charset="0"/>
              </a:rPr>
              <a:t>케익의</a:t>
            </a:r>
            <a:r>
              <a:rPr lang="ko-KR" altLang="en-US" b="1" dirty="0">
                <a:solidFill>
                  <a:schemeClr val="tx1"/>
                </a:solidFill>
                <a:cs typeface="Arial" panose="020B0604020202020204" pitchFamily="34" charset="0"/>
              </a:rPr>
              <a:t> 수</a:t>
            </a:r>
            <a:r>
              <a:rPr lang="en-US" altLang="ko-KR" b="1" dirty="0">
                <a:solidFill>
                  <a:schemeClr val="tx1"/>
                </a:solidFill>
                <a:cs typeface="Arial" panose="020B0604020202020204" pitchFamily="34" charset="0"/>
              </a:rPr>
              <a:t>:  </a:t>
            </a:r>
            <a:r>
              <a:rPr lang="en-US" altLang="ko-KR" b="1" dirty="0" smtClean="0">
                <a:solidFill>
                  <a:schemeClr val="tx1"/>
                </a:solidFill>
                <a:cs typeface="Arial" panose="020B0604020202020204" pitchFamily="34" charset="0"/>
              </a:rPr>
              <a:t>100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52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변수 </a:t>
            </a:r>
            <a:r>
              <a:rPr lang="en-US" altLang="ko-KR" dirty="0"/>
              <a:t>x </a:t>
            </a:r>
            <a:r>
              <a:rPr lang="ko-KR" altLang="en-US" dirty="0"/>
              <a:t>와 변수 </a:t>
            </a:r>
            <a:r>
              <a:rPr lang="en-US" altLang="ko-KR" dirty="0"/>
              <a:t>y</a:t>
            </a:r>
            <a:r>
              <a:rPr lang="ko-KR" altLang="en-US" dirty="0"/>
              <a:t>의 값을 서로 바꾸는 프로그램을 작성해보자</a:t>
            </a:r>
            <a:r>
              <a:rPr lang="en-US" altLang="ko-KR" dirty="0"/>
              <a:t>. </a:t>
            </a:r>
            <a:r>
              <a:rPr lang="ko-KR" altLang="en-US" dirty="0"/>
              <a:t>다음과 같은 프로그램으로는 변수의 값을 교환할 수 없다</a:t>
            </a:r>
            <a:r>
              <a:rPr lang="en-US" altLang="ko-KR" dirty="0"/>
              <a:t>. </a:t>
            </a:r>
            <a:r>
              <a:rPr lang="ko-KR" altLang="en-US" dirty="0"/>
              <a:t>왜 그럴까</a:t>
            </a:r>
            <a:r>
              <a:rPr lang="en-US" altLang="ko-KR" dirty="0"/>
              <a:t>? </a:t>
            </a:r>
            <a:r>
              <a:rPr lang="ko-KR" altLang="en-US" dirty="0"/>
              <a:t>그리고 해결 방법은 무엇일까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ko-KR" altLang="en-US" dirty="0" smtClean="0">
                <a:effectLst/>
              </a:rPr>
              <a:t>변수 </a:t>
            </a:r>
            <a:r>
              <a:rPr lang="ko-KR" altLang="en-US" dirty="0">
                <a:effectLst/>
              </a:rPr>
              <a:t>값 교환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767" y="3019074"/>
            <a:ext cx="6834753" cy="156966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= 10		#(1)</a:t>
            </a:r>
          </a:p>
          <a:p>
            <a:r>
              <a:rPr lang="es-E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y = 20		#(2)</a:t>
            </a:r>
          </a:p>
          <a:p>
            <a:r>
              <a:rPr lang="es-E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= y		#(3)</a:t>
            </a:r>
          </a:p>
          <a:p>
            <a:r>
              <a:rPr lang="es-E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y = x		#(4)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314" y="4723646"/>
            <a:ext cx="34766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3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1788</TotalTime>
  <Words>1813</Words>
  <Application>Microsoft Office PowerPoint</Application>
  <PresentationFormat>화면 슬라이드 쇼(4:3)</PresentationFormat>
  <Paragraphs>443</Paragraphs>
  <Slides>56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2" baseType="lpstr">
      <vt:lpstr>굴림</vt:lpstr>
      <vt:lpstr>맑은 고딕</vt:lpstr>
      <vt:lpstr>Arial</vt:lpstr>
      <vt:lpstr>Tahoma</vt:lpstr>
      <vt:lpstr>Wingdings</vt:lpstr>
      <vt:lpstr>New_Natural01</vt:lpstr>
      <vt:lpstr>3. 변수와 계산</vt:lpstr>
      <vt:lpstr>변수의 소개</vt:lpstr>
      <vt:lpstr>변수와 메모리</vt:lpstr>
      <vt:lpstr>변수 생성</vt:lpstr>
      <vt:lpstr>변수의 사용</vt:lpstr>
      <vt:lpstr>변수의 사용</vt:lpstr>
      <vt:lpstr>변수의 사용</vt:lpstr>
      <vt:lpstr>예제</vt:lpstr>
      <vt:lpstr>변수 값 교환</vt:lpstr>
      <vt:lpstr>Solution</vt:lpstr>
      <vt:lpstr>변수가 저장하는 것</vt:lpstr>
      <vt:lpstr>변수의 이름</vt:lpstr>
      <vt:lpstr>식별자</vt:lpstr>
      <vt:lpstr>낙타체</vt:lpstr>
      <vt:lpstr>상수</vt:lpstr>
      <vt:lpstr>주석</vt:lpstr>
      <vt:lpstr>주석의 또 다른 용도</vt:lpstr>
      <vt:lpstr>수식과 연산자</vt:lpstr>
      <vt:lpstr>연산자와 피연산자</vt:lpstr>
      <vt:lpstr>산술 연산자</vt:lpstr>
      <vt:lpstr>나눗셈</vt:lpstr>
      <vt:lpstr>지수 계산</vt:lpstr>
      <vt:lpstr>나머지 계산</vt:lpstr>
      <vt:lpstr>연산자 예제</vt:lpstr>
      <vt:lpstr>예제</vt:lpstr>
      <vt:lpstr>연산자의 우선 순위</vt:lpstr>
      <vt:lpstr>괄호의 사용</vt:lpstr>
      <vt:lpstr>함수 호출</vt:lpstr>
      <vt:lpstr>내장 함수</vt:lpstr>
      <vt:lpstr>내장 함수</vt:lpstr>
      <vt:lpstr> input() 함수</vt:lpstr>
      <vt:lpstr> input() 함수</vt:lpstr>
      <vt:lpstr>문자열 입력</vt:lpstr>
      <vt:lpstr>숫자 입력</vt:lpstr>
      <vt:lpstr>숫자 입력</vt:lpstr>
      <vt:lpstr>자료형</vt:lpstr>
      <vt:lpstr>자료형을 알고 싶으면?</vt:lpstr>
      <vt:lpstr>예제</vt:lpstr>
      <vt:lpstr>예제</vt:lpstr>
      <vt:lpstr>문자열</vt:lpstr>
      <vt:lpstr>문자열이란?</vt:lpstr>
      <vt:lpstr>큰따옴표 사용</vt:lpstr>
      <vt:lpstr>작은 따옴표 사용</vt:lpstr>
      <vt:lpstr>문법 오류</vt:lpstr>
      <vt:lpstr>큰 따옴표 안의 작은 따옴표 사용</vt:lpstr>
      <vt:lpstr>특수 문자열</vt:lpstr>
      <vt:lpstr>문자열의 연결</vt:lpstr>
      <vt:lpstr>문자열과 정수 간의 변환</vt:lpstr>
      <vt:lpstr>문자열의 반복</vt:lpstr>
      <vt:lpstr>문자열의 출력</vt:lpstr>
      <vt:lpstr>예제</vt:lpstr>
      <vt:lpstr>인덱싱</vt:lpstr>
      <vt:lpstr>PowerPoint 프레젠테이션</vt:lpstr>
      <vt:lpstr>문자열 인덱싱 예제</vt:lpstr>
      <vt:lpstr>Solution</vt:lpstr>
      <vt:lpstr>학습 정리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USER</cp:lastModifiedBy>
  <cp:revision>276</cp:revision>
  <cp:lastPrinted>2019-10-07T03:52:49Z</cp:lastPrinted>
  <dcterms:created xsi:type="dcterms:W3CDTF">2007-06-29T06:43:39Z</dcterms:created>
  <dcterms:modified xsi:type="dcterms:W3CDTF">2019-10-14T09:44:12Z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