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9" r:id="rId18"/>
    <p:sldId id="28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  <p:sldId id="283" r:id="rId28"/>
    <p:sldId id="308" r:id="rId29"/>
    <p:sldId id="309" r:id="rId30"/>
    <p:sldId id="31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31" r:id="rId44"/>
    <p:sldId id="296" r:id="rId45"/>
    <p:sldId id="310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11" r:id="rId65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FFFF"/>
    <a:srgbClr val="CCFFCC"/>
    <a:srgbClr val="FF9999"/>
    <a:srgbClr val="009900"/>
    <a:srgbClr val="FF9933"/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52" d="100"/>
          <a:sy n="52" d="100"/>
        </p:scale>
        <p:origin x="36" y="104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543" y="1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346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543" y="9441346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543" y="1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2" y="4721529"/>
            <a:ext cx="5445137" cy="44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1346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543" y="9441346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소개 및 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생산성이 뛰어나다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초보자한테</a:t>
            </a:r>
            <a:r>
              <a:rPr lang="ko-KR" altLang="en-US" dirty="0"/>
              <a:t> 좋은 언어 </a:t>
            </a:r>
            <a:r>
              <a:rPr lang="en-US" altLang="ko-KR" dirty="0"/>
              <a:t>– </a:t>
            </a:r>
            <a:r>
              <a:rPr lang="ko-KR" altLang="en-US" dirty="0"/>
              <a:t>인터프리터 언어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특징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979065"/>
            <a:ext cx="7248525" cy="2000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69" y="3415036"/>
            <a:ext cx="1906889" cy="14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문법이 쉬워서 코드를 보면 직관적으로 알 수 있는 부분이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다양한 플랫폼에서 사용</a:t>
            </a:r>
            <a:endParaRPr lang="en-US" altLang="ko-KR" dirty="0"/>
          </a:p>
          <a:p>
            <a:r>
              <a:rPr lang="ko-KR" altLang="en-US" dirty="0"/>
              <a:t>라이브러리가 풍부</a:t>
            </a:r>
            <a:endParaRPr lang="en-US" altLang="ko-KR" dirty="0"/>
          </a:p>
          <a:p>
            <a:r>
              <a:rPr lang="ko-KR" altLang="en-US" dirty="0"/>
              <a:t>애니메이션이나 그래픽을 쉽게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9532" y="2518474"/>
            <a:ext cx="6413935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in ["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딸기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바나나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포도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"]:   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사과가 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5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설치하려면 </a:t>
            </a:r>
            <a:r>
              <a:rPr lang="en-US" altLang="ko-KR" dirty="0"/>
              <a:t>http://www.python.org/</a:t>
            </a:r>
            <a:r>
              <a:rPr lang="ko-KR" altLang="en-US" dirty="0"/>
              <a:t>에 접속하여 </a:t>
            </a:r>
            <a:r>
              <a:rPr lang="en-US" altLang="ko-KR" dirty="0"/>
              <a:t>Download </a:t>
            </a:r>
            <a:r>
              <a:rPr lang="ko-KR" altLang="en-US" dirty="0"/>
              <a:t>메뉴에서 </a:t>
            </a:r>
            <a:r>
              <a:rPr lang="en-US" altLang="ko-KR" dirty="0"/>
              <a:t>"Python 3.5.0"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55" y="2588216"/>
            <a:ext cx="6624104" cy="40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다음을 체크할 것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02" y="2229011"/>
            <a:ext cx="58388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2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ea"/>
              <a:buAutoNum type="circleNumDbPlain"/>
            </a:pPr>
            <a:r>
              <a:rPr lang="en-US" altLang="ko-KR" dirty="0"/>
              <a:t>DOS </a:t>
            </a:r>
            <a:r>
              <a:rPr lang="ko-KR" altLang="en-US" dirty="0"/>
              <a:t>명령 프롬프트에서 </a:t>
            </a:r>
            <a:r>
              <a:rPr lang="en-US" altLang="ko-KR" dirty="0"/>
              <a:t>"python"</a:t>
            </a:r>
            <a:r>
              <a:rPr lang="ko-KR" altLang="en-US" dirty="0"/>
              <a:t>이라고 입력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ko-KR" altLang="en-US" dirty="0"/>
              <a:t>윈도우의 시작 메뉴에서 </a:t>
            </a:r>
            <a:r>
              <a:rPr lang="en-US" altLang="ko-KR" dirty="0"/>
              <a:t>"IDLE" </a:t>
            </a:r>
            <a:r>
              <a:rPr lang="ko-KR" altLang="en-US" dirty="0"/>
              <a:t>프로그램을 찾아서 실행</a:t>
            </a:r>
          </a:p>
          <a:p>
            <a:pPr marL="457200" indent="-4572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시작하기</a:t>
            </a:r>
          </a:p>
        </p:txBody>
      </p:sp>
      <p:pic>
        <p:nvPicPr>
          <p:cNvPr id="492545" name="_x409525176" descr="EMB00000c501e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83" y="3285639"/>
            <a:ext cx="7445452" cy="21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1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86" y="2641492"/>
            <a:ext cx="5638800" cy="35433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쉘에서는 </a:t>
            </a:r>
            <a:r>
              <a:rPr lang="en-US" altLang="ko-KR" dirty="0"/>
              <a:t>&gt;&gt;&gt; </a:t>
            </a:r>
            <a:r>
              <a:rPr lang="ko-KR" altLang="en-US" dirty="0"/>
              <a:t>뒤에 우리가 명령어를 입력하고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명령어가 실행되고 실행 결과가 화면에 출력된다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쉘</a:t>
            </a:r>
          </a:p>
        </p:txBody>
      </p:sp>
    </p:spTree>
    <p:extLst>
      <p:ext uri="{BB962C8B-B14F-4D97-AF65-F5344CB8AC3E}">
        <p14:creationId xmlns:p14="http://schemas.microsoft.com/office/powerpoint/2010/main" val="13797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344" y="1540764"/>
            <a:ext cx="8229600" cy="195118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IDLE</a:t>
            </a:r>
            <a:r>
              <a:rPr lang="ko-KR" altLang="en-US" dirty="0"/>
              <a:t>은 </a:t>
            </a:r>
            <a:r>
              <a:rPr lang="ko-KR" altLang="en-US" dirty="0" err="1"/>
              <a:t>파이썬의</a:t>
            </a:r>
            <a:r>
              <a:rPr lang="ko-KR" altLang="en-US" dirty="0"/>
              <a:t> 통합 개발 환경</a:t>
            </a:r>
            <a:r>
              <a:rPr lang="en-US" altLang="ko-KR" dirty="0"/>
              <a:t>(Integrated Development Environment)</a:t>
            </a:r>
            <a:r>
              <a:rPr lang="ko-KR" altLang="en-US" dirty="0"/>
              <a:t>으로 개발을 효율적으로 수행하기 위해서 </a:t>
            </a:r>
            <a:r>
              <a:rPr lang="ko-KR" altLang="en-US" dirty="0" err="1"/>
              <a:t>파이썬에서</a:t>
            </a:r>
            <a:r>
              <a:rPr lang="ko-KR" altLang="en-US" dirty="0"/>
              <a:t> 제공하는 도구</a:t>
            </a:r>
            <a:endParaRPr lang="en-US" altLang="ko-KR" dirty="0"/>
          </a:p>
          <a:p>
            <a:pPr lvl="1"/>
            <a:r>
              <a:rPr lang="ko-KR" altLang="en-US" dirty="0"/>
              <a:t>통합 개발 환경</a:t>
            </a:r>
            <a:r>
              <a:rPr lang="en-US" altLang="ko-KR" dirty="0"/>
              <a:t>(Integrated Development Environment)</a:t>
            </a:r>
          </a:p>
          <a:p>
            <a:pPr lvl="2"/>
            <a:r>
              <a:rPr lang="ko-KR" altLang="en-US" dirty="0"/>
              <a:t>프로그램 개발에 관련된 모든 작업을 하나의 프로그램 안에서 처리하는 환경을 제공하는 소프트웨어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파이썬의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대화형 실행 도구 </a:t>
            </a:r>
            <a:b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(python shell: IDLE)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31085" y="3853064"/>
            <a:ext cx="5647840" cy="2639121"/>
            <a:chOff x="1964632" y="2179554"/>
            <a:chExt cx="6714294" cy="313745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4016000" y="2179554"/>
              <a:ext cx="4662926" cy="313745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 bwMode="auto">
            <a:xfrm>
              <a:off x="4016000" y="2424936"/>
              <a:ext cx="2943843" cy="190061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/>
              <a:endParaRPr kumimoji="0" lang="ko-KR" altLang="en-US" sz="1400" dirty="0">
                <a:ea typeface="HY울릉도M" pitchFamily="18" charset="-127"/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14" idx="0"/>
            </p:cNvCxnSpPr>
            <p:nvPr/>
          </p:nvCxnSpPr>
          <p:spPr bwMode="auto">
            <a:xfrm flipH="1">
              <a:off x="2893084" y="2614997"/>
              <a:ext cx="2594837" cy="85352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964632" y="3468523"/>
              <a:ext cx="1856904" cy="365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Pull-down Menu</a:t>
              </a:r>
              <a:endParaRPr lang="ko-KR" altLang="en-US" sz="1400" dirty="0">
                <a:solidFill>
                  <a:srgbClr val="FF0000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 bwMode="auto">
          <a:xfrm>
            <a:off x="4756628" y="3853063"/>
            <a:ext cx="3922298" cy="278403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kumimoji="0" lang="ko-KR" altLang="en-US" sz="1400" dirty="0">
              <a:ea typeface="HY울릉도M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 flipV="1">
            <a:off x="6257925" y="3351703"/>
            <a:ext cx="459852" cy="5013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806449" y="307186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ea typeface="맑은 고딕" panose="020B0503020000020004" pitchFamily="50" charset="-127"/>
              </a:rPr>
              <a:t>Shell</a:t>
            </a:r>
            <a:endParaRPr lang="ko-KR" altLang="en-US" sz="1400" dirty="0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37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File Menu</a:t>
            </a:r>
          </a:p>
          <a:p>
            <a:pPr lvl="1"/>
            <a:r>
              <a:rPr lang="en-US" altLang="ko-KR" dirty="0"/>
              <a:t>New File(</a:t>
            </a:r>
            <a:r>
              <a:rPr lang="ko-KR" altLang="en-US" dirty="0"/>
              <a:t>새 파일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Open(</a:t>
            </a:r>
            <a:r>
              <a:rPr lang="ko-KR" altLang="en-US" dirty="0"/>
              <a:t>파일 열기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Save (*.</a:t>
            </a:r>
            <a:r>
              <a:rPr lang="en-US" altLang="ko-KR" dirty="0" err="1"/>
              <a:t>py</a:t>
            </a:r>
            <a:r>
              <a:rPr lang="en-US" altLang="ko-KR" dirty="0"/>
              <a:t>)(</a:t>
            </a:r>
            <a:r>
              <a:rPr lang="ko-KR" altLang="en-US" dirty="0"/>
              <a:t>파일 저장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Save As(</a:t>
            </a:r>
            <a:r>
              <a:rPr lang="ko-KR" altLang="en-US" dirty="0"/>
              <a:t>다른 이름으로 저장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Edit Menu</a:t>
            </a:r>
          </a:p>
          <a:p>
            <a:pPr lvl="1"/>
            <a:r>
              <a:rPr lang="en-US" altLang="ko-KR" dirty="0"/>
              <a:t>Copy, Paste and Find (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중지</a:t>
            </a:r>
            <a:r>
              <a:rPr lang="en-US" altLang="ko-KR" dirty="0"/>
              <a:t>, </a:t>
            </a:r>
            <a:r>
              <a:rPr lang="ko-KR" altLang="en-US" dirty="0"/>
              <a:t>찾기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Go to Line(</a:t>
            </a:r>
            <a:r>
              <a:rPr lang="ko-KR" altLang="en-US" dirty="0"/>
              <a:t>라인으로 가기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Shell</a:t>
            </a:r>
          </a:p>
          <a:p>
            <a:pPr lvl="1"/>
            <a:r>
              <a:rPr lang="en-US" altLang="ko-KR" dirty="0"/>
              <a:t>Restart Shell(</a:t>
            </a:r>
            <a:r>
              <a:rPr lang="ko-KR" altLang="en-US" dirty="0"/>
              <a:t>재실행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Debug</a:t>
            </a:r>
          </a:p>
          <a:p>
            <a:pPr lvl="1"/>
            <a:r>
              <a:rPr lang="en-US" altLang="ko-KR" dirty="0"/>
              <a:t>Debugger(</a:t>
            </a:r>
            <a:r>
              <a:rPr lang="ko-KR" altLang="en-US" dirty="0" err="1"/>
              <a:t>디버거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Options</a:t>
            </a:r>
          </a:p>
          <a:p>
            <a:pPr lvl="1"/>
            <a:r>
              <a:rPr lang="en-US" altLang="ko-KR" dirty="0"/>
              <a:t>Configure IDLE(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IDLE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둘러보기</a:t>
            </a:r>
          </a:p>
        </p:txBody>
      </p:sp>
    </p:spTree>
    <p:extLst>
      <p:ext uri="{BB962C8B-B14F-4D97-AF65-F5344CB8AC3E}">
        <p14:creationId xmlns:p14="http://schemas.microsoft.com/office/powerpoint/2010/main" val="134955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344" y="1540764"/>
            <a:ext cx="8229600" cy="213671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인터프리터</a:t>
            </a:r>
            <a:r>
              <a:rPr lang="en-US" altLang="ko-KR" dirty="0"/>
              <a:t>(Interpreter)</a:t>
            </a:r>
            <a:r>
              <a:rPr lang="ko-KR" altLang="en-US" dirty="0"/>
              <a:t>는 </a:t>
            </a:r>
            <a:r>
              <a:rPr lang="en-US" altLang="ko-KR" dirty="0"/>
              <a:t>Shell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r>
              <a:rPr lang="ko-KR" altLang="en-US" dirty="0"/>
              <a:t>인터프리터</a:t>
            </a:r>
            <a:r>
              <a:rPr lang="en-US" altLang="ko-KR" dirty="0"/>
              <a:t>(Interpreter)</a:t>
            </a:r>
            <a:r>
              <a:rPr lang="ko-KR" altLang="en-US" dirty="0"/>
              <a:t>는 </a:t>
            </a:r>
            <a:r>
              <a:rPr lang="en-US" altLang="ko-KR" dirty="0"/>
              <a:t>Shell Prompt</a:t>
            </a:r>
            <a:r>
              <a:rPr lang="ko-KR" altLang="en-US" dirty="0"/>
              <a:t>를 통해 사용자와 대화함</a:t>
            </a:r>
            <a:endParaRPr lang="en-US" altLang="ko-KR" dirty="0"/>
          </a:p>
          <a:p>
            <a:r>
              <a:rPr lang="ko-KR" altLang="en-US" dirty="0"/>
              <a:t>문장 단위로 사용자의 입력을 </a:t>
            </a:r>
            <a:r>
              <a:rPr lang="en-US" altLang="ko-KR" dirty="0"/>
              <a:t>Interpreter</a:t>
            </a:r>
            <a:r>
              <a:rPr lang="ko-KR" altLang="en-US" dirty="0"/>
              <a:t>가 처리함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인터프리터의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Shell Prompt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82388"/>
              </p:ext>
            </p:extLst>
          </p:nvPr>
        </p:nvGraphicFramePr>
        <p:xfrm>
          <a:off x="963873" y="2126979"/>
          <a:ext cx="74340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028">
                  <a:extLst>
                    <a:ext uri="{9D8B030D-6E8A-4147-A177-3AD203B41FA5}">
                      <a16:colId xmlns:a16="http://schemas.microsoft.com/office/drawing/2014/main" val="149229142"/>
                    </a:ext>
                  </a:extLst>
                </a:gridCol>
                <a:gridCol w="3717028">
                  <a:extLst>
                    <a:ext uri="{9D8B030D-6E8A-4147-A177-3AD203B41FA5}">
                      <a16:colId xmlns:a16="http://schemas.microsoft.com/office/drawing/2014/main" val="408437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파이썬의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Shell Prompt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라고 부름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588086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719138" y="3643378"/>
            <a:ext cx="7995277" cy="2606246"/>
            <a:chOff x="196216" y="3173730"/>
            <a:chExt cx="8518199" cy="260624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6216" y="3173730"/>
              <a:ext cx="4537476" cy="260624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 bwMode="auto">
            <a:xfrm>
              <a:off x="198662" y="4276614"/>
              <a:ext cx="276812" cy="15065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3662" y="4274167"/>
              <a:ext cx="7432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>
                  <a:solidFill>
                    <a:srgbClr val="FF0000"/>
                  </a:solidFill>
                  <a:ea typeface="맑은 고딕" panose="020B0503020000020004" pitchFamily="50" charset="-127"/>
                </a:rPr>
                <a:t>프롬프트</a:t>
              </a:r>
              <a:endParaRPr lang="ko-KR" altLang="en-US" sz="1000" b="1" dirty="0">
                <a:solidFill>
                  <a:srgbClr val="FF0000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화살표 연결선 8"/>
            <p:cNvCxnSpPr>
              <a:endCxn id="10" idx="0"/>
            </p:cNvCxnSpPr>
            <p:nvPr/>
          </p:nvCxnSpPr>
          <p:spPr bwMode="auto">
            <a:xfrm>
              <a:off x="4776624" y="4478688"/>
              <a:ext cx="682557" cy="32972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214563" y="4808417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Shell</a:t>
              </a:r>
              <a:endParaRPr lang="ko-KR" altLang="en-US" sz="1000" b="1" dirty="0">
                <a:solidFill>
                  <a:srgbClr val="FF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607222" y="3441879"/>
              <a:ext cx="1242874" cy="43312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</a:t>
              </a:r>
              <a:endParaRPr kumimoji="0"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 bwMode="auto">
            <a:xfrm>
              <a:off x="7471541" y="3441879"/>
              <a:ext cx="1242874" cy="43312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인터프리터</a:t>
              </a:r>
              <a:endParaRPr kumimoji="0"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" name="직선 연결선 12"/>
            <p:cNvCxnSpPr>
              <a:stCxn id="11" idx="4"/>
            </p:cNvCxnSpPr>
            <p:nvPr/>
          </p:nvCxnSpPr>
          <p:spPr bwMode="auto">
            <a:xfrm>
              <a:off x="6228659" y="3875006"/>
              <a:ext cx="0" cy="14736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>
              <a:stCxn id="12" idx="4"/>
            </p:cNvCxnSpPr>
            <p:nvPr/>
          </p:nvCxnSpPr>
          <p:spPr bwMode="auto">
            <a:xfrm>
              <a:off x="8092978" y="3875006"/>
              <a:ext cx="0" cy="14736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6228659" y="4141334"/>
              <a:ext cx="186431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623335" y="3892756"/>
              <a:ext cx="11512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5+11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 요청</a:t>
              </a:r>
            </a:p>
          </p:txBody>
        </p:sp>
        <p:cxnSp>
          <p:nvCxnSpPr>
            <p:cNvPr id="17" name="직선 연결선 16"/>
            <p:cNvCxnSpPr/>
            <p:nvPr/>
          </p:nvCxnSpPr>
          <p:spPr bwMode="auto">
            <a:xfrm flipH="1">
              <a:off x="6228659" y="4478688"/>
              <a:ext cx="186431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619329" y="4225390"/>
              <a:ext cx="11592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 후 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</a:t>
              </a:r>
            </a:p>
          </p:txBody>
        </p:sp>
        <p:cxnSp>
          <p:nvCxnSpPr>
            <p:cNvPr id="19" name="직선 연결선 18"/>
            <p:cNvCxnSpPr/>
            <p:nvPr/>
          </p:nvCxnSpPr>
          <p:spPr bwMode="auto">
            <a:xfrm>
              <a:off x="6228659" y="4798287"/>
              <a:ext cx="186431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6654780" y="4549709"/>
              <a:ext cx="10326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6-4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 요청</a:t>
              </a: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 flipH="1">
              <a:off x="6228659" y="5135641"/>
              <a:ext cx="186431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645902" y="4882343"/>
              <a:ext cx="10807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 후 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</a:t>
              </a:r>
            </a:p>
          </p:txBody>
        </p:sp>
        <p:cxnSp>
          <p:nvCxnSpPr>
            <p:cNvPr id="23" name="직선 화살표 연결선 22"/>
            <p:cNvCxnSpPr>
              <a:stCxn id="7" idx="3"/>
              <a:endCxn id="8" idx="1"/>
            </p:cNvCxnSpPr>
            <p:nvPr/>
          </p:nvCxnSpPr>
          <p:spPr bwMode="auto">
            <a:xfrm>
              <a:off x="475474" y="4351939"/>
              <a:ext cx="168188" cy="453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타원 23"/>
            <p:cNvSpPr/>
            <p:nvPr/>
          </p:nvSpPr>
          <p:spPr bwMode="auto">
            <a:xfrm>
              <a:off x="1130333" y="3844872"/>
              <a:ext cx="186899" cy="186899"/>
            </a:xfrm>
            <a:prstGeom prst="ellips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  <a:ea typeface="HY울릉도M" pitchFamily="18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1130333" y="4078762"/>
              <a:ext cx="186899" cy="186899"/>
            </a:xfrm>
            <a:prstGeom prst="ellips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  <a:ea typeface="HY울릉도M" pitchFamily="18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cxnSp>
          <p:nvCxnSpPr>
            <p:cNvPr id="26" name="직선 연결선 25"/>
            <p:cNvCxnSpPr>
              <a:endCxn id="24" idx="2"/>
            </p:cNvCxnSpPr>
            <p:nvPr/>
          </p:nvCxnSpPr>
          <p:spPr bwMode="auto">
            <a:xfrm>
              <a:off x="751643" y="3938321"/>
              <a:ext cx="37869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>
              <a:stCxn id="25" idx="2"/>
            </p:cNvCxnSpPr>
            <p:nvPr/>
          </p:nvCxnSpPr>
          <p:spPr bwMode="auto">
            <a:xfrm flipH="1" flipV="1">
              <a:off x="751643" y="4165992"/>
              <a:ext cx="3786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타원 27"/>
            <p:cNvSpPr/>
            <p:nvPr/>
          </p:nvSpPr>
          <p:spPr bwMode="auto">
            <a:xfrm>
              <a:off x="5957681" y="4240426"/>
              <a:ext cx="186899" cy="186899"/>
            </a:xfrm>
            <a:prstGeom prst="ellips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  <a:ea typeface="HY울릉도M" pitchFamily="18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5957681" y="4867739"/>
              <a:ext cx="186899" cy="186899"/>
            </a:xfrm>
            <a:prstGeom prst="ellips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  <a:ea typeface="HY울릉도M" pitchFamily="18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96216" y="3187940"/>
              <a:ext cx="4576112" cy="259203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85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World! </a:t>
            </a:r>
            <a:r>
              <a:rPr lang="ko-KR" altLang="en-US" dirty="0"/>
              <a:t>출력하기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93569" name="_x409508184" descr="EMB00000c501e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0" y="2076770"/>
            <a:ext cx="8154549" cy="231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일상생활에서 컴퓨터를 많이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컴퓨터의 최대 장점</a:t>
            </a:r>
            <a:r>
              <a:rPr lang="en-US" altLang="ko-KR" dirty="0"/>
              <a:t>: </a:t>
            </a:r>
            <a:r>
              <a:rPr lang="ko-KR" altLang="en-US" dirty="0"/>
              <a:t>반복적인 작업을 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컴퓨터와 일상생활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06" y="2803336"/>
            <a:ext cx="55530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8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pic>
        <p:nvPicPr>
          <p:cNvPr id="494593" name="_x409518192" descr="EMB00000c501e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8" y="2122337"/>
            <a:ext cx="8109405" cy="23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41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 계산</a:t>
            </a:r>
          </a:p>
        </p:txBody>
      </p:sp>
      <p:pic>
        <p:nvPicPr>
          <p:cNvPr id="495617" name="_x409518408" descr="EMB00000c501e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3" y="2358686"/>
            <a:ext cx="8035085" cy="22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2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프로그램은 여러 줄의 명령어로 이루어진다</a:t>
            </a:r>
            <a:r>
              <a:rPr lang="en-US" altLang="ko-KR" dirty="0"/>
              <a:t>. </a:t>
            </a:r>
            <a:r>
              <a:rPr lang="ko-KR" altLang="en-US" dirty="0"/>
              <a:t>한 줄의 명령어를 문장</a:t>
            </a:r>
            <a:r>
              <a:rPr lang="en-US" altLang="ko-KR" dirty="0"/>
              <a:t>(statement) </a:t>
            </a:r>
            <a:r>
              <a:rPr lang="ko-KR" altLang="en-US" dirty="0"/>
              <a:t>이라고 부른다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문장들은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인터프리터에 의하여 순차적으로 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프로그램 분석하기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43" y="3331206"/>
            <a:ext cx="7334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9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 : </a:t>
            </a:r>
            <a:r>
              <a:rPr lang="ko-KR" altLang="en-US" dirty="0"/>
              <a:t>큰따옴표</a:t>
            </a:r>
            <a:r>
              <a:rPr lang="en-US" altLang="ko-KR" dirty="0"/>
              <a:t>("...")</a:t>
            </a:r>
            <a:r>
              <a:rPr lang="ko-KR" altLang="en-US" dirty="0"/>
              <a:t>나 작은따옴표</a:t>
            </a:r>
            <a:r>
              <a:rPr lang="en-US" altLang="ko-KR" dirty="0"/>
              <a:t>('...') </a:t>
            </a:r>
            <a:r>
              <a:rPr lang="ko-KR" altLang="en-US" dirty="0"/>
              <a:t>안에 들어 있는 텍스트 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반드시 따옴표가 있어야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739487"/>
            <a:ext cx="6257925" cy="11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037" y="4827722"/>
            <a:ext cx="4753224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&gt;&gt;&gt; print(Hello World!)</a:t>
            </a:r>
            <a:endParaRPr lang="en-US" altLang="ko-KR" sz="2400" dirty="0"/>
          </a:p>
          <a:p>
            <a:r>
              <a:rPr lang="en-US" altLang="ko-KR" sz="2400" i="1" dirty="0"/>
              <a:t>	</a:t>
            </a:r>
            <a:r>
              <a:rPr lang="en-US" altLang="ko-KR" sz="2400" i="1" dirty="0" err="1">
                <a:solidFill>
                  <a:srgbClr val="FF0000"/>
                </a:solidFill>
              </a:rPr>
              <a:t>SyntaxError</a:t>
            </a:r>
            <a:r>
              <a:rPr lang="en-US" altLang="ko-KR" sz="2400" i="1" dirty="0">
                <a:solidFill>
                  <a:srgbClr val="FF0000"/>
                </a:solidFill>
              </a:rPr>
              <a:t>: invalid syntax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07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값들을 화면에 차례대로 출력할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i="1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627" y="2332495"/>
            <a:ext cx="683475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결과값은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2*7, 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결과값은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14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 Graphic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081088"/>
            <a:ext cx="83915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23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5828" y="1801291"/>
            <a:ext cx="8229600" cy="4526280"/>
          </a:xfrm>
        </p:spPr>
        <p:txBody>
          <a:bodyPr/>
          <a:lstStyle/>
          <a:p>
            <a:r>
              <a:rPr lang="ko-KR" altLang="en-US" dirty="0"/>
              <a:t>코드가 복잡해지면 </a:t>
            </a:r>
            <a:r>
              <a:rPr lang="ko-KR" altLang="en-US" dirty="0" err="1"/>
              <a:t>인터프리트</a:t>
            </a:r>
            <a:r>
              <a:rPr lang="ko-KR" altLang="en-US" dirty="0"/>
              <a:t> 모드는 번거롭다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모드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64" y="2861375"/>
            <a:ext cx="2886075" cy="2514600"/>
          </a:xfrm>
          <a:prstGeom prst="rect">
            <a:avLst/>
          </a:prstGeom>
        </p:spPr>
      </p:pic>
      <p:pic>
        <p:nvPicPr>
          <p:cNvPr id="496647" name="_x409505304" descr="EMB00000c501e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24" y="3218444"/>
            <a:ext cx="2892074" cy="215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29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에디터를 이용하여 명령어들을 파일에 저장한 후에 파일을 읽어서 명령어들을 하나씩 실행하는 방법이 있다</a:t>
            </a:r>
            <a:r>
              <a:rPr lang="en-US" altLang="ko-KR" dirty="0"/>
              <a:t>. </a:t>
            </a:r>
            <a:r>
              <a:rPr lang="ko-KR" altLang="en-US" dirty="0"/>
              <a:t>명령어들이 저장된 파일을 </a:t>
            </a:r>
            <a:r>
              <a:rPr lang="ko-KR" altLang="en-US" b="1" dirty="0"/>
              <a:t>소스 파일</a:t>
            </a:r>
            <a:r>
              <a:rPr lang="en-US" altLang="ko-KR" b="1" dirty="0"/>
              <a:t>(source file)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작성하기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70" y="3439817"/>
            <a:ext cx="5433792" cy="23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4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  <a:r>
              <a:rPr lang="en-US" altLang="ko-KR" dirty="0"/>
              <a:t>: python shell </a:t>
            </a:r>
            <a:r>
              <a:rPr lang="ko-KR" altLang="en-US" dirty="0"/>
              <a:t>메뉴 중</a:t>
            </a:r>
            <a:endParaRPr lang="en-US" altLang="ko-KR" dirty="0"/>
          </a:p>
          <a:p>
            <a:pPr lvl="1"/>
            <a:r>
              <a:rPr lang="en-US" altLang="ko-KR" dirty="0"/>
              <a:t> File &gt; New File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 editor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07" y="2509918"/>
            <a:ext cx="5696848" cy="3336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31" y="2268747"/>
            <a:ext cx="4757287" cy="412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743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 editor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6" y="2641481"/>
            <a:ext cx="7935852" cy="2055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56" y="2236692"/>
            <a:ext cx="6037822" cy="28654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20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컴퓨터의 핵심</a:t>
            </a:r>
            <a:r>
              <a:rPr lang="en-US" altLang="ko-KR" dirty="0"/>
              <a:t>: </a:t>
            </a:r>
            <a:r>
              <a:rPr lang="ko-KR" altLang="en-US" dirty="0"/>
              <a:t>범용성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스마트폰</a:t>
            </a:r>
            <a:r>
              <a:rPr lang="en-US" altLang="ko-KR" dirty="0"/>
              <a:t>: </a:t>
            </a:r>
            <a:r>
              <a:rPr lang="ko-KR" altLang="en-US" dirty="0"/>
              <a:t>우리는 스마트폰에 다양한 기능을 하는 앱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을 설치하여 여러가지 작업을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범용성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90" y="3228813"/>
            <a:ext cx="42195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58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실행 </a:t>
            </a:r>
            <a:endParaRPr lang="en-US" altLang="ko-KR" dirty="0"/>
          </a:p>
          <a:p>
            <a:pPr lvl="1"/>
            <a:r>
              <a:rPr lang="en-US" altLang="ko-KR" dirty="0"/>
              <a:t>Run &gt; Run Module (F5)    </a:t>
            </a:r>
            <a:r>
              <a:rPr lang="ko-KR" altLang="en-US" dirty="0"/>
              <a:t>저장     </a:t>
            </a:r>
            <a:r>
              <a:rPr lang="en-US" altLang="ko-KR" dirty="0"/>
              <a:t>shell</a:t>
            </a:r>
            <a:r>
              <a:rPr lang="ko-KR" altLang="en-US" dirty="0"/>
              <a:t>에 결과표시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 editor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157932" y="2117785"/>
            <a:ext cx="181155" cy="12939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7" y="2454665"/>
            <a:ext cx="5638800" cy="319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82" y="4590817"/>
            <a:ext cx="6627603" cy="2109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1" y="2611629"/>
            <a:ext cx="21050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5000412" y="2123543"/>
            <a:ext cx="181155" cy="12939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18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04" y="3427973"/>
            <a:ext cx="61055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altLang="ko-KR" sz="2000" dirty="0"/>
              <a:t>)</a:t>
            </a:r>
            <a:r>
              <a:rPr lang="ko-KR" altLang="en-US" sz="2000" dirty="0"/>
              <a:t>는 값을 저장하는 상자로 생각할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변수는 컴퓨터 메모리 공간에 만들어 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59" y="2330078"/>
            <a:ext cx="1448458" cy="14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8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생성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변수를 생성하려면 다음과 같이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674" y="2190608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28" y="3234703"/>
            <a:ext cx="3867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20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생성된 변수에는 얼마든지 다른 값을 저장할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623" y="2315723"/>
            <a:ext cx="6834753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 x = 200</a:t>
            </a:r>
          </a:p>
          <a:p>
            <a:r>
              <a:rPr lang="en-US" altLang="ko-KR" dirty="0"/>
              <a:t>&gt;&gt;&gt; print(x)</a:t>
            </a:r>
          </a:p>
          <a:p>
            <a:r>
              <a:rPr lang="en-US" altLang="ko-KR" dirty="0"/>
              <a:t>200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583" y="3897052"/>
            <a:ext cx="3133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10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2</a:t>
            </a:r>
            <a:r>
              <a:rPr lang="ko-KR" altLang="en-US" dirty="0"/>
              <a:t>개 생성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2682" y="1727195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 y = 200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82" y="3084065"/>
            <a:ext cx="4191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36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이용한 계산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150" y="1540764"/>
            <a:ext cx="6834753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dirty="0"/>
              <a:t>&gt;&gt;&gt; x = 100</a:t>
            </a:r>
          </a:p>
          <a:p>
            <a:r>
              <a:rPr lang="es-ES" altLang="ko-KR" dirty="0"/>
              <a:t>&gt;&gt;&gt; y = 200</a:t>
            </a:r>
          </a:p>
          <a:p>
            <a:r>
              <a:rPr lang="es-ES" altLang="ko-KR" dirty="0"/>
              <a:t>&gt;&gt;&gt; sum = x + y</a:t>
            </a:r>
          </a:p>
          <a:p>
            <a:r>
              <a:rPr lang="es-ES" altLang="ko-KR" dirty="0"/>
              <a:t>&gt;&gt;&gt; print(sum)</a:t>
            </a:r>
          </a:p>
          <a:p>
            <a:r>
              <a:rPr lang="es-ES" altLang="ko-KR" dirty="0"/>
              <a:t>300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0" y="3193047"/>
            <a:ext cx="7620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9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화씨온도</a:t>
            </a:r>
            <a:r>
              <a:rPr lang="en-US" altLang="ko-KR" dirty="0"/>
              <a:t>-&gt;</a:t>
            </a:r>
            <a:r>
              <a:rPr lang="ko-KR" altLang="en-US" dirty="0" err="1"/>
              <a:t>섭씨온도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온도 변환 프로그램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26" y="4214329"/>
            <a:ext cx="2858357" cy="160528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87" y="2057400"/>
            <a:ext cx="69437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079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쉘의 메뉴 중에서 </a:t>
            </a:r>
            <a:r>
              <a:rPr lang="en-US" altLang="ko-KR" dirty="0"/>
              <a:t>[File] -&gt; [New File]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를 이용한 소스 파일 작성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86" y="2403122"/>
            <a:ext cx="7248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79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쉘의 메뉴 중에서 메뉴 </a:t>
            </a:r>
            <a:r>
              <a:rPr lang="en-US" altLang="ko-KR" dirty="0"/>
              <a:t>[Run]-&gt;[Run Module]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를 이용한 소스 파일 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750060"/>
            <a:ext cx="58197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24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88" y="1756998"/>
            <a:ext cx="6134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8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컴퓨터에 일을 시키려면 인간이 컴퓨터에게 자세한 명령어</a:t>
            </a:r>
            <a:r>
              <a:rPr lang="en-US" altLang="ko-KR" dirty="0"/>
              <a:t>(instruction)</a:t>
            </a:r>
            <a:r>
              <a:rPr lang="ko-KR" altLang="en-US" dirty="0"/>
              <a:t>들의 리스트를 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</a:t>
            </a:r>
            <a:r>
              <a:rPr lang="en-US" altLang="ko-KR" dirty="0"/>
              <a:t>(program) : </a:t>
            </a:r>
            <a:r>
              <a:rPr lang="ko-KR" altLang="en-US" dirty="0"/>
              <a:t>컴퓨터가 수행할 명령어를 적어놓은 문서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87" y="3352800"/>
            <a:ext cx="5829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41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간단한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96" y="1920447"/>
            <a:ext cx="7844160" cy="2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83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에디터로 만든 프로그램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0" y="992487"/>
            <a:ext cx="84010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105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가지 명령문 </a:t>
            </a:r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40464" y="1005927"/>
            <a:ext cx="8229600" cy="480827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출력 </a:t>
            </a:r>
            <a:endParaRPr lang="en-US" altLang="ko-KR" b="1" dirty="0"/>
          </a:p>
          <a:p>
            <a:pPr lvl="1"/>
            <a:r>
              <a:rPr lang="ko-KR" altLang="en-US" b="1" dirty="0"/>
              <a:t>화면</a:t>
            </a:r>
            <a:r>
              <a:rPr lang="en-US" altLang="ko-KR" b="1" dirty="0"/>
              <a:t>(IDLE shell)</a:t>
            </a:r>
            <a:r>
              <a:rPr lang="ko-KR" altLang="en-US" b="1" dirty="0"/>
              <a:t>에 문자나 숫자를 표시</a:t>
            </a:r>
            <a:endParaRPr lang="en-US" altLang="ko-KR" b="1" dirty="0"/>
          </a:p>
          <a:p>
            <a:pPr lvl="1"/>
            <a:r>
              <a:rPr lang="en-US" altLang="ko-KR" b="1" dirty="0"/>
              <a:t>print( ) </a:t>
            </a:r>
            <a:r>
              <a:rPr lang="ko-KR" altLang="en-US" b="1" dirty="0"/>
              <a:t>형식</a:t>
            </a:r>
            <a:endParaRPr lang="en-US" altLang="ko-KR" b="1" dirty="0"/>
          </a:p>
          <a:p>
            <a:pPr lvl="1"/>
            <a:r>
              <a:rPr lang="en-US" altLang="ko-KR" b="1" dirty="0"/>
              <a:t>print </a:t>
            </a:r>
            <a:r>
              <a:rPr lang="ko-KR" altLang="en-US" b="1" dirty="0"/>
              <a:t>문 안에는 변수와 상수 모두 표시 가능</a:t>
            </a:r>
            <a:endParaRPr lang="en-US" altLang="ko-KR" b="1" dirty="0"/>
          </a:p>
          <a:p>
            <a:r>
              <a:rPr lang="ko-KR" altLang="en-US" b="1" dirty="0"/>
              <a:t>입력</a:t>
            </a:r>
            <a:endParaRPr lang="en-US" altLang="ko-KR" b="1" dirty="0"/>
          </a:p>
          <a:p>
            <a:pPr lvl="1"/>
            <a:r>
              <a:rPr lang="ko-KR" altLang="en-US" b="1" dirty="0"/>
              <a:t>사용자 키보드로부터 문자를 받아들임 </a:t>
            </a:r>
            <a:endParaRPr lang="en-US" altLang="ko-KR" b="1" dirty="0"/>
          </a:p>
          <a:p>
            <a:pPr lvl="1"/>
            <a:r>
              <a:rPr lang="ko-KR" altLang="en-US" b="1" dirty="0"/>
              <a:t>변수</a:t>
            </a:r>
            <a:r>
              <a:rPr lang="en-US" altLang="ko-KR" b="1" dirty="0"/>
              <a:t>=input( ) </a:t>
            </a:r>
            <a:r>
              <a:rPr lang="ko-KR" altLang="en-US" b="1" dirty="0"/>
              <a:t>형식</a:t>
            </a:r>
            <a:endParaRPr lang="en-US" altLang="ko-KR" b="1" dirty="0"/>
          </a:p>
          <a:p>
            <a:pPr lvl="1"/>
            <a:r>
              <a:rPr lang="ko-KR" altLang="en-US" b="1" dirty="0"/>
              <a:t>입력 받은 문자나 숫자를 변수에 저장</a:t>
            </a:r>
            <a:endParaRPr lang="en-US" altLang="ko-KR" b="1" dirty="0"/>
          </a:p>
          <a:p>
            <a:pPr lvl="1"/>
            <a:r>
              <a:rPr lang="en-US" altLang="ko-KR" b="1" dirty="0"/>
              <a:t>( )</a:t>
            </a:r>
            <a:r>
              <a:rPr lang="ko-KR" altLang="en-US" b="1" dirty="0"/>
              <a:t>안에는 입력 받을 내용을 출력해줌</a:t>
            </a:r>
            <a:endParaRPr lang="en-US" altLang="ko-KR" b="1" dirty="0"/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입력값은</a:t>
            </a:r>
            <a:r>
              <a:rPr lang="ko-KR" altLang="en-US" b="1" dirty="0">
                <a:solidFill>
                  <a:srgbClr val="FF0000"/>
                </a:solidFill>
              </a:rPr>
              <a:t> 항상 문자로 인식</a:t>
            </a:r>
            <a:r>
              <a:rPr lang="en-US" altLang="ko-KR" b="1" dirty="0">
                <a:solidFill>
                  <a:srgbClr val="FF0000"/>
                </a:solidFill>
              </a:rPr>
              <a:t>!!!!! &gt; </a:t>
            </a:r>
            <a:r>
              <a:rPr lang="ko-KR" altLang="en-US" b="1" dirty="0" err="1">
                <a:solidFill>
                  <a:srgbClr val="FF0000"/>
                </a:solidFill>
              </a:rPr>
              <a:t>형변환</a:t>
            </a:r>
            <a:r>
              <a:rPr lang="ko-KR" altLang="en-US" b="1" dirty="0">
                <a:solidFill>
                  <a:srgbClr val="FF0000"/>
                </a:solidFill>
              </a:rPr>
              <a:t> 필요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X = </a:t>
            </a: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(input(“</a:t>
            </a:r>
            <a:r>
              <a:rPr lang="ko-KR" altLang="en-US" b="1" dirty="0">
                <a:solidFill>
                  <a:srgbClr val="FF0000"/>
                </a:solidFill>
              </a:rPr>
              <a:t>입력하세요 </a:t>
            </a:r>
            <a:r>
              <a:rPr lang="en-US" altLang="ko-KR" b="1" dirty="0">
                <a:solidFill>
                  <a:srgbClr val="FF0000"/>
                </a:solidFill>
              </a:rPr>
              <a:t>“))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함수 마지막에서 </a:t>
            </a:r>
            <a:r>
              <a:rPr lang="en-US" altLang="ko-KR" b="1" dirty="0">
                <a:solidFill>
                  <a:srgbClr val="FF0000"/>
                </a:solidFill>
              </a:rPr>
              <a:t>input()</a:t>
            </a:r>
            <a:r>
              <a:rPr lang="ko-KR" altLang="en-US" b="1" dirty="0">
                <a:solidFill>
                  <a:srgbClr val="FF0000"/>
                </a:solidFill>
              </a:rPr>
              <a:t>만 입력하면 키보드 대기상태로 만들어줌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ko-KR" altLang="en-US" b="1" dirty="0">
                <a:solidFill>
                  <a:srgbClr val="FF0000"/>
                </a:solidFill>
              </a:rPr>
              <a:t>ㄴ </a:t>
            </a:r>
            <a:r>
              <a:rPr lang="en-US" altLang="ko-KR" b="1" dirty="0">
                <a:solidFill>
                  <a:srgbClr val="FF0000"/>
                </a:solidFill>
              </a:rPr>
              <a:t>= system(“pause”)</a:t>
            </a:r>
            <a:r>
              <a:rPr lang="ko-KR" altLang="en-US" b="1" dirty="0">
                <a:solidFill>
                  <a:srgbClr val="FF0000"/>
                </a:solidFill>
              </a:rPr>
              <a:t>와 같은 역할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/>
              <a:t>문자를 숫자로</a:t>
            </a:r>
            <a:endParaRPr lang="en-US" altLang="ko-KR" b="1" dirty="0"/>
          </a:p>
          <a:p>
            <a:pPr lvl="1"/>
            <a:r>
              <a:rPr lang="ko-KR" altLang="en-US" b="1" dirty="0"/>
              <a:t>입력함수 </a:t>
            </a:r>
            <a:r>
              <a:rPr lang="en-US" altLang="ko-KR" b="1" dirty="0"/>
              <a:t>input()</a:t>
            </a:r>
            <a:r>
              <a:rPr lang="ko-KR" altLang="en-US" b="1" dirty="0"/>
              <a:t>을 이용하여 받은 문자를 숫자로 바꿈</a:t>
            </a:r>
            <a:endParaRPr lang="en-US" altLang="ko-KR" b="1" dirty="0"/>
          </a:p>
          <a:p>
            <a:pPr lvl="1"/>
            <a:r>
              <a:rPr lang="ko-KR" altLang="en-US" b="1" dirty="0"/>
              <a:t>변수</a:t>
            </a:r>
            <a:r>
              <a:rPr lang="en-US" altLang="ko-KR" b="1" dirty="0"/>
              <a:t>=</a:t>
            </a:r>
            <a:r>
              <a:rPr lang="en-US" altLang="ko-KR" b="1" dirty="0" err="1"/>
              <a:t>int</a:t>
            </a:r>
            <a:r>
              <a:rPr lang="en-US" altLang="ko-KR" b="1" dirty="0"/>
              <a:t>(</a:t>
            </a:r>
            <a:r>
              <a:rPr lang="ko-KR" altLang="en-US" b="1" dirty="0"/>
              <a:t>문자</a:t>
            </a:r>
            <a:r>
              <a:rPr lang="en-US" altLang="ko-KR" b="1" dirty="0"/>
              <a:t>) </a:t>
            </a:r>
            <a:r>
              <a:rPr lang="ko-KR" altLang="en-US" b="1" dirty="0"/>
              <a:t>형식</a:t>
            </a:r>
          </a:p>
        </p:txBody>
      </p:sp>
    </p:spTree>
    <p:extLst>
      <p:ext uri="{BB962C8B-B14F-4D97-AF65-F5344CB8AC3E}">
        <p14:creationId xmlns:p14="http://schemas.microsoft.com/office/powerpoint/2010/main" val="4267612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입력의 예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01114"/>
            <a:ext cx="84010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403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입력의 예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9638"/>
            <a:ext cx="84010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76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0661" y="1205956"/>
            <a:ext cx="7540487" cy="46250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다음 출력이 나오도록 프로그래밍을 하시오</a:t>
            </a:r>
            <a:r>
              <a:rPr lang="en-US" altLang="ko-KR" b="1" dirty="0">
                <a:solidFill>
                  <a:schemeClr val="tx1"/>
                </a:solidFill>
              </a:rPr>
              <a:t>. (</a:t>
            </a:r>
            <a:r>
              <a:rPr lang="ko-KR" altLang="en-US" b="1" dirty="0">
                <a:solidFill>
                  <a:schemeClr val="tx1"/>
                </a:solidFill>
              </a:rPr>
              <a:t>붉은색 글씨는 프로그램을 실행 후 입력한 값입니다</a:t>
            </a:r>
            <a:r>
              <a:rPr lang="en-US" altLang="ko-KR" b="1" dirty="0">
                <a:solidFill>
                  <a:schemeClr val="tx1"/>
                </a:solidFill>
              </a:rPr>
              <a:t>.)</a:t>
            </a:r>
          </a:p>
          <a:p>
            <a:pPr latinLnBrk="1"/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1)</a:t>
            </a:r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첫 번째 숫자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두 번째 숫자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세 번째 숫자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5 * ( 4 + 3 ) = 35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2)</a:t>
            </a:r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당신의 이름은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ko-KR" altLang="en-US" b="1" dirty="0">
                <a:solidFill>
                  <a:schemeClr val="tx1"/>
                </a:solidFill>
              </a:rPr>
              <a:t>홍길동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당신이 태어난 년도는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2000</a:t>
            </a:r>
            <a:endParaRPr lang="ko-KR" altLang="en-US" b="1" dirty="0">
              <a:solidFill>
                <a:srgbClr val="FF0000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홍길동의 나이는 </a:t>
            </a:r>
            <a:r>
              <a:rPr lang="en-US" altLang="ko-KR" b="1" dirty="0">
                <a:solidFill>
                  <a:schemeClr val="tx1"/>
                </a:solidFill>
              </a:rPr>
              <a:t>20 </a:t>
            </a:r>
            <a:r>
              <a:rPr lang="ko-KR" altLang="en-US" b="1" dirty="0">
                <a:solidFill>
                  <a:schemeClr val="tx1"/>
                </a:solidFill>
              </a:rPr>
              <a:t>살입니다</a:t>
            </a:r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41305" y="2299263"/>
            <a:ext cx="3518452" cy="159687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첫 번째 숫자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두 번째 숫자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세 번째 숫자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2 * ( 3 + 4 ) = 14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74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예를 들면 날씨에 따라서 옷을 선택해주는 프로그램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선행학습</a:t>
            </a:r>
            <a:r>
              <a:rPr lang="en-US" altLang="ko-KR" dirty="0"/>
              <a:t>)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9" y="2104581"/>
            <a:ext cx="7067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68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043112"/>
            <a:ext cx="73533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0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조건문의</a:t>
            </a:r>
            <a:r>
              <a:rPr lang="ko-KR" altLang="en-US" dirty="0"/>
              <a:t>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07" y="1179034"/>
            <a:ext cx="9096375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457200" y="4617559"/>
            <a:ext cx="1616766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파이썬은</a:t>
            </a:r>
            <a:r>
              <a:rPr lang="ko-KR" altLang="en-US" dirty="0"/>
              <a:t> 들여쓰기가 매우 중요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6" name="꺾인 연결선 5"/>
          <p:cNvCxnSpPr/>
          <p:nvPr/>
        </p:nvCxnSpPr>
        <p:spPr>
          <a:xfrm rot="16200000" flipV="1">
            <a:off x="1483204" y="4453770"/>
            <a:ext cx="346636" cy="53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29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조건문의 연산자</a:t>
            </a: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66344" y="1540764"/>
            <a:ext cx="8229600" cy="4526280"/>
          </a:xfrm>
        </p:spPr>
        <p:txBody>
          <a:bodyPr/>
          <a:lstStyle/>
          <a:p>
            <a:r>
              <a:rPr lang="ko-KR" altLang="en-US" b="1" dirty="0"/>
              <a:t>조건을 나타내는 연산자</a:t>
            </a:r>
            <a:endParaRPr lang="en-US" altLang="ko-KR" b="1" dirty="0"/>
          </a:p>
          <a:p>
            <a:pPr lvl="1"/>
            <a:r>
              <a:rPr lang="ko-KR" altLang="en-US" b="1" dirty="0"/>
              <a:t>관계연산자</a:t>
            </a:r>
            <a:endParaRPr lang="en-US" altLang="ko-KR" b="1" dirty="0"/>
          </a:p>
          <a:p>
            <a:pPr lvl="1"/>
            <a:r>
              <a:rPr lang="ko-KR" altLang="en-US" b="1" dirty="0"/>
              <a:t>참</a:t>
            </a:r>
            <a:r>
              <a:rPr lang="en-US" altLang="ko-KR" b="1" dirty="0"/>
              <a:t>,</a:t>
            </a:r>
            <a:r>
              <a:rPr lang="ko-KR" altLang="en-US" b="1" dirty="0"/>
              <a:t>거짓 판별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53" y="2802075"/>
            <a:ext cx="6781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7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프로그램은 컴퓨터에만 설치되는 것이 아니다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임베디드</a:t>
            </a:r>
            <a:r>
              <a:rPr lang="ko-KR" altLang="en-US" dirty="0"/>
              <a:t> 프로그램</a:t>
            </a:r>
            <a:r>
              <a:rPr lang="en-US" altLang="ko-KR" dirty="0"/>
              <a:t>(embedded program):</a:t>
            </a:r>
            <a:r>
              <a:rPr lang="ko-KR" altLang="en-US" dirty="0"/>
              <a:t> 전자기기에 내장되는 프로그램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19" y="3418102"/>
            <a:ext cx="6229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7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조건문의 예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08405"/>
            <a:ext cx="69342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044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0661" y="1205956"/>
            <a:ext cx="7540487" cy="52213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다음 출력이 나오도록 </a:t>
            </a:r>
            <a:r>
              <a:rPr lang="ko-KR" altLang="en-US" b="1" u="sng" dirty="0" err="1">
                <a:solidFill>
                  <a:schemeClr val="tx1"/>
                </a:solidFill>
              </a:rPr>
              <a:t>조건문</a:t>
            </a:r>
            <a:r>
              <a:rPr lang="ko-KR" altLang="en-US" b="1" dirty="0" err="1">
                <a:solidFill>
                  <a:schemeClr val="tx1"/>
                </a:solidFill>
              </a:rPr>
              <a:t>을</a:t>
            </a:r>
            <a:r>
              <a:rPr lang="ko-KR" altLang="en-US" b="1" dirty="0">
                <a:solidFill>
                  <a:schemeClr val="tx1"/>
                </a:solidFill>
              </a:rPr>
              <a:t> 이용하여 프로그래밍을 하시오</a:t>
            </a:r>
            <a:r>
              <a:rPr lang="en-US" altLang="ko-KR" b="1" dirty="0">
                <a:solidFill>
                  <a:schemeClr val="tx1"/>
                </a:solidFill>
              </a:rPr>
              <a:t>. (</a:t>
            </a:r>
            <a:r>
              <a:rPr lang="ko-KR" altLang="en-US" b="1" dirty="0">
                <a:solidFill>
                  <a:schemeClr val="tx1"/>
                </a:solidFill>
              </a:rPr>
              <a:t>붉은색 글씨는 프로그램을 실행 후 입력한 값입니다</a:t>
            </a:r>
            <a:r>
              <a:rPr lang="en-US" altLang="ko-KR" b="1" dirty="0">
                <a:solidFill>
                  <a:schemeClr val="tx1"/>
                </a:solidFill>
              </a:rPr>
              <a:t>.)</a:t>
            </a:r>
          </a:p>
          <a:p>
            <a:pPr latinLnBrk="1"/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3)</a:t>
            </a:r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첫 번째 숫자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두 번째 숫자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endParaRPr lang="ko-KR" altLang="en-US" b="1" dirty="0">
              <a:solidFill>
                <a:srgbClr val="FF0000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두수 중 큰 수는 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b="1" dirty="0">
                <a:solidFill>
                  <a:schemeClr val="tx1"/>
                </a:solidFill>
              </a:rPr>
              <a:t>이고 작은 수는 </a:t>
            </a:r>
            <a:r>
              <a:rPr lang="en-US" altLang="ko-KR" b="1" dirty="0">
                <a:solidFill>
                  <a:schemeClr val="tx1"/>
                </a:solidFill>
              </a:rPr>
              <a:t>5 </a:t>
            </a:r>
            <a:r>
              <a:rPr lang="ko-KR" altLang="en-US" b="1" dirty="0">
                <a:solidFill>
                  <a:schemeClr val="tx1"/>
                </a:solidFill>
              </a:rPr>
              <a:t>입니다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4)</a:t>
            </a:r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나는 숫자 하나를 선택하였습니다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당신이 맞춰보세요</a:t>
            </a:r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맞출 숫자는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틀렸습니다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정답은 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b="1" dirty="0">
                <a:solidFill>
                  <a:schemeClr val="tx1"/>
                </a:solidFill>
              </a:rPr>
              <a:t>입니다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나는 숫자 하나를 선택하였습니다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당신이 맞춰보세요</a:t>
            </a:r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맞출 숫자는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축하합니다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정답입니다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50904" y="3816630"/>
            <a:ext cx="3234905" cy="9267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컴퓨터가 선택한 숫자는 프로그래머가 변수로 프로그램 코드 내에서 지정</a:t>
            </a:r>
          </a:p>
        </p:txBody>
      </p:sp>
    </p:spTree>
    <p:extLst>
      <p:ext uri="{BB962C8B-B14F-4D97-AF65-F5344CB8AC3E}">
        <p14:creationId xmlns:p14="http://schemas.microsoft.com/office/powerpoint/2010/main" val="980192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차이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867224"/>
            <a:ext cx="69437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22782" y="6703599"/>
            <a:ext cx="5420139" cy="1205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그냥 들여쓰기의 중요성 </a:t>
            </a:r>
            <a:r>
              <a:rPr lang="ko-KR" altLang="en-US" dirty="0" err="1"/>
              <a:t>얘기하는거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947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72033" y="852272"/>
            <a:ext cx="7540487" cy="52213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다음 출력이 나오도록 </a:t>
            </a:r>
            <a:r>
              <a:rPr lang="ko-KR" altLang="en-US" b="1" dirty="0" err="1">
                <a:solidFill>
                  <a:schemeClr val="tx1"/>
                </a:solidFill>
              </a:rPr>
              <a:t>조건문을</a:t>
            </a:r>
            <a:r>
              <a:rPr lang="ko-KR" altLang="en-US" b="1" dirty="0">
                <a:solidFill>
                  <a:schemeClr val="tx1"/>
                </a:solidFill>
              </a:rPr>
              <a:t> 이용하여 프로그래밍을 하시오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atinLnBrk="1"/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5)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숫자</a:t>
            </a:r>
            <a:r>
              <a:rPr lang="en-US" altLang="ko-KR" b="1" dirty="0">
                <a:solidFill>
                  <a:schemeClr val="tx1"/>
                </a:solidFill>
              </a:rPr>
              <a:t>1?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숫자</a:t>
            </a:r>
            <a:r>
              <a:rPr lang="en-US" altLang="ko-KR" b="1" dirty="0">
                <a:solidFill>
                  <a:schemeClr val="tx1"/>
                </a:solidFill>
              </a:rPr>
              <a:t>2?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3+5=?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틀렸습니다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6)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숫자</a:t>
            </a:r>
            <a:r>
              <a:rPr lang="en-US" altLang="ko-KR" b="1" dirty="0">
                <a:solidFill>
                  <a:schemeClr val="tx1"/>
                </a:solidFill>
              </a:rPr>
              <a:t>1?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숫자</a:t>
            </a:r>
            <a:r>
              <a:rPr lang="en-US" altLang="ko-KR" b="1" dirty="0">
                <a:solidFill>
                  <a:schemeClr val="tx1"/>
                </a:solidFill>
              </a:rPr>
              <a:t>2?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3+5=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8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3-5=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-2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3*5=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14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당신의 점수는 </a:t>
            </a:r>
            <a:r>
              <a:rPr lang="en-US" altLang="ko-KR" b="1" dirty="0">
                <a:solidFill>
                  <a:schemeClr val="tx1"/>
                </a:solidFill>
              </a:rPr>
              <a:t>66.66666666666666 </a:t>
            </a:r>
            <a:r>
              <a:rPr lang="ko-KR" altLang="en-US" b="1" dirty="0">
                <a:solidFill>
                  <a:schemeClr val="tx1"/>
                </a:solidFill>
              </a:rPr>
              <a:t>점 입니다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4825" y="1748937"/>
            <a:ext cx="3234905" cy="125945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숫자</a:t>
            </a:r>
            <a:r>
              <a:rPr lang="en-US" altLang="ko-KR" b="1" dirty="0">
                <a:solidFill>
                  <a:schemeClr val="tx1"/>
                </a:solidFill>
              </a:rPr>
              <a:t>1?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숫자</a:t>
            </a:r>
            <a:r>
              <a:rPr lang="en-US" altLang="ko-KR" b="1" dirty="0">
                <a:solidFill>
                  <a:schemeClr val="tx1"/>
                </a:solidFill>
              </a:rPr>
              <a:t>2?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3+5=? </a:t>
            </a:r>
            <a:r>
              <a:rPr lang="en-US" altLang="ko-KR" b="1" dirty="0">
                <a:solidFill>
                  <a:srgbClr val="FF0000"/>
                </a:solidFill>
              </a:rPr>
              <a:t>8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정답입니다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" y="6858000"/>
            <a:ext cx="2401332" cy="119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 err="1"/>
              <a:t>함수안에는</a:t>
            </a:r>
            <a:r>
              <a:rPr lang="ko-KR" altLang="en-US" dirty="0"/>
              <a:t> 문자열만 사용가능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6858000"/>
            <a:ext cx="2425148" cy="119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Print(end=“”)</a:t>
            </a:r>
          </a:p>
          <a:p>
            <a:pPr algn="ctr"/>
            <a:r>
              <a:rPr lang="ko-KR" altLang="en-US" dirty="0"/>
              <a:t>는 </a:t>
            </a:r>
            <a:r>
              <a:rPr lang="ko-KR" altLang="en-US" dirty="0" err="1"/>
              <a:t>줄바꿈</a:t>
            </a:r>
            <a:r>
              <a:rPr lang="en-US" altLang="ko-KR" dirty="0"/>
              <a:t>X</a:t>
            </a:r>
            <a:r>
              <a:rPr lang="ko-KR" altLang="en-US" dirty="0"/>
              <a:t>하는 것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94171" y="6966857"/>
            <a:ext cx="3396343" cy="1901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Round(x,2)</a:t>
            </a:r>
          </a:p>
          <a:p>
            <a:pPr algn="ctr"/>
            <a:r>
              <a:rPr lang="ko-KR" altLang="en-US" dirty="0"/>
              <a:t>소수점 </a:t>
            </a:r>
            <a:r>
              <a:rPr lang="en-US" altLang="ko-KR" dirty="0"/>
              <a:t>n</a:t>
            </a:r>
            <a:r>
              <a:rPr lang="ko-KR" altLang="en-US" dirty="0"/>
              <a:t>번째까지 출력하는 함수</a:t>
            </a:r>
            <a:endParaRPr lang="en-US" altLang="ko-KR" dirty="0"/>
          </a:p>
          <a:p>
            <a:pPr algn="ctr"/>
            <a:r>
              <a:rPr lang="ko-KR" altLang="en-US" dirty="0"/>
              <a:t>그냥</a:t>
            </a:r>
            <a:r>
              <a:rPr lang="en-US" altLang="ko-KR" dirty="0"/>
              <a:t>round()</a:t>
            </a:r>
            <a:r>
              <a:rPr lang="ko-KR" altLang="en-US" dirty="0"/>
              <a:t>만 쓰면 소수점이 사라짐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299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선행학습</a:t>
            </a:r>
            <a:r>
              <a:rPr lang="en-US" altLang="ko-KR" dirty="0"/>
              <a:t>)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1" y="1394485"/>
            <a:ext cx="8029575" cy="23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66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366388"/>
            <a:ext cx="78295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399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예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923925"/>
            <a:ext cx="69437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916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72035" y="1205956"/>
            <a:ext cx="7540487" cy="52213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다음 출력이 나오도록 프로그래밍을 하시오</a:t>
            </a:r>
            <a:r>
              <a:rPr lang="en-US" altLang="ko-KR" b="1" dirty="0">
                <a:solidFill>
                  <a:schemeClr val="tx1"/>
                </a:solidFill>
              </a:rPr>
              <a:t>. (</a:t>
            </a:r>
            <a:r>
              <a:rPr lang="ko-KR" altLang="en-US" b="1" dirty="0">
                <a:solidFill>
                  <a:schemeClr val="tx1"/>
                </a:solidFill>
              </a:rPr>
              <a:t>붉은색 글씨는 프로그램을 실행 후 입력한 값입니다</a:t>
            </a:r>
            <a:r>
              <a:rPr lang="en-US" altLang="ko-KR" b="1" dirty="0">
                <a:solidFill>
                  <a:schemeClr val="tx1"/>
                </a:solidFill>
              </a:rPr>
              <a:t>.)</a:t>
            </a:r>
          </a:p>
          <a:p>
            <a:pPr latinLnBrk="1"/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7)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*** </a:t>
            </a:r>
            <a:r>
              <a:rPr lang="ko-KR" altLang="en-US" b="1" dirty="0">
                <a:solidFill>
                  <a:schemeClr val="tx1"/>
                </a:solidFill>
              </a:rPr>
              <a:t>숫자 맞추기 게임 </a:t>
            </a:r>
            <a:r>
              <a:rPr lang="en-US" altLang="ko-KR" b="1" dirty="0">
                <a:solidFill>
                  <a:schemeClr val="tx1"/>
                </a:solidFill>
              </a:rPr>
              <a:t>***</a:t>
            </a:r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컴퓨터</a:t>
            </a:r>
            <a:r>
              <a:rPr lang="en-US" altLang="ko-KR" b="1" dirty="0">
                <a:solidFill>
                  <a:schemeClr val="tx1"/>
                </a:solidFill>
              </a:rPr>
              <a:t>:</a:t>
            </a:r>
            <a:r>
              <a:rPr lang="ko-KR" altLang="en-US" b="1" dirty="0">
                <a:solidFill>
                  <a:schemeClr val="tx1"/>
                </a:solidFill>
              </a:rPr>
              <a:t>숫자 하나를 선택하였습니다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당신이 맞춰보세요</a:t>
            </a:r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맞출 숫자는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틀렸습니다</a:t>
            </a:r>
            <a:r>
              <a:rPr lang="en-US" altLang="ko-KR" b="1" dirty="0">
                <a:solidFill>
                  <a:schemeClr val="tx1"/>
                </a:solidFill>
              </a:rPr>
              <a:t>. 4</a:t>
            </a:r>
            <a:r>
              <a:rPr lang="ko-KR" altLang="en-US" b="1" dirty="0">
                <a:solidFill>
                  <a:schemeClr val="tx1"/>
                </a:solidFill>
              </a:rPr>
              <a:t>보다 큰 숫자입니다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맞출 숫자는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20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틀렸습니다</a:t>
            </a:r>
            <a:r>
              <a:rPr lang="en-US" altLang="ko-KR" b="1" dirty="0">
                <a:solidFill>
                  <a:schemeClr val="tx1"/>
                </a:solidFill>
              </a:rPr>
              <a:t>. 20</a:t>
            </a:r>
            <a:r>
              <a:rPr lang="ko-KR" altLang="en-US" b="1" dirty="0">
                <a:solidFill>
                  <a:schemeClr val="tx1"/>
                </a:solidFill>
              </a:rPr>
              <a:t>보다 작은 숫자입니다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맞출 숫자는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축하합니다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정답입니다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06838" y="2053087"/>
            <a:ext cx="3234905" cy="9267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컴퓨터가 선택한 숫자는 프로그래머가 변수로 프로그램 코드 내에서 지정</a:t>
            </a:r>
          </a:p>
        </p:txBody>
      </p:sp>
    </p:spTree>
    <p:extLst>
      <p:ext uri="{BB962C8B-B14F-4D97-AF65-F5344CB8AC3E}">
        <p14:creationId xmlns:p14="http://schemas.microsoft.com/office/powerpoint/2010/main" val="629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344" y="1218914"/>
            <a:ext cx="8229600" cy="4526280"/>
          </a:xfrm>
        </p:spPr>
        <p:txBody>
          <a:bodyPr/>
          <a:lstStyle/>
          <a:p>
            <a:r>
              <a:rPr lang="en-US" altLang="ko-KR" b="1" dirty="0"/>
              <a:t>while </a:t>
            </a:r>
            <a:r>
              <a:rPr lang="ko-KR" altLang="en-US" b="1" dirty="0"/>
              <a:t>조건 </a:t>
            </a:r>
            <a:r>
              <a:rPr lang="en-US" altLang="ko-KR" b="1" dirty="0"/>
              <a:t>:</a:t>
            </a:r>
          </a:p>
          <a:p>
            <a:pPr marL="0" indent="0">
              <a:buNone/>
            </a:pPr>
            <a:r>
              <a:rPr lang="en-US" altLang="ko-KR" b="1" dirty="0"/>
              <a:t>         </a:t>
            </a:r>
            <a:r>
              <a:rPr lang="ko-KR" altLang="en-US" b="1" dirty="0"/>
              <a:t>명령어</a:t>
            </a:r>
            <a:r>
              <a:rPr lang="en-US" altLang="ko-KR" b="1" dirty="0"/>
              <a:t>(true)</a:t>
            </a:r>
          </a:p>
          <a:p>
            <a:r>
              <a:rPr lang="en-US" altLang="ko-KR" b="1" dirty="0"/>
              <a:t>for </a:t>
            </a:r>
            <a:r>
              <a:rPr lang="ko-KR" altLang="en-US" b="1" dirty="0"/>
              <a:t>변수 </a:t>
            </a:r>
            <a:r>
              <a:rPr lang="en-US" altLang="ko-KR" b="1" dirty="0"/>
              <a:t>in [</a:t>
            </a:r>
            <a:r>
              <a:rPr lang="ko-KR" altLang="en-US" b="1" dirty="0" err="1"/>
              <a:t>반복될숫자</a:t>
            </a:r>
            <a:r>
              <a:rPr lang="en-US" altLang="ko-KR" b="1" dirty="0"/>
              <a:t>]</a:t>
            </a:r>
          </a:p>
          <a:p>
            <a:pPr marL="0" indent="0">
              <a:buNone/>
            </a:pPr>
            <a:r>
              <a:rPr lang="en-US" altLang="ko-KR" b="1" dirty="0"/>
              <a:t>         </a:t>
            </a:r>
            <a:r>
              <a:rPr lang="ko-KR" altLang="en-US" b="1" dirty="0"/>
              <a:t>명령어</a:t>
            </a:r>
            <a:r>
              <a:rPr lang="en-US" altLang="ko-KR" b="1" dirty="0"/>
              <a:t>(true)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다른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81" y="2993008"/>
            <a:ext cx="6934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7284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다른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89" y="1190266"/>
            <a:ext cx="6934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79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컴퓨터는 사람의 언어를 이해할 수 없다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98" y="2566261"/>
            <a:ext cx="4781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44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반복할 범위를 지정하는 명령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range(5)    range(0,5)    range(1,11)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</a:t>
            </a:r>
            <a:r>
              <a:rPr lang="ko-KR" altLang="en-US" dirty="0"/>
              <a:t>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566359"/>
            <a:ext cx="86487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0379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</a:t>
            </a:r>
            <a:r>
              <a:rPr lang="ko-KR" altLang="en-US" dirty="0"/>
              <a:t>문을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63" y="1192512"/>
            <a:ext cx="69342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1058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0661" y="1205956"/>
            <a:ext cx="7540487" cy="52213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8) 1~100</a:t>
            </a:r>
            <a:r>
              <a:rPr lang="ko-KR" altLang="en-US" b="1" dirty="0">
                <a:solidFill>
                  <a:schemeClr val="tx1"/>
                </a:solidFill>
              </a:rPr>
              <a:t>까지 숫자의 합을 구하는 프로그램을 만드시오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다음 출력이 나오도록 프로그래밍을 하시오</a:t>
            </a:r>
            <a:r>
              <a:rPr lang="en-US" altLang="ko-KR" b="1" dirty="0">
                <a:solidFill>
                  <a:schemeClr val="tx1"/>
                </a:solidFill>
              </a:rPr>
              <a:t>. (</a:t>
            </a:r>
            <a:r>
              <a:rPr lang="ko-KR" altLang="en-US" b="1" dirty="0">
                <a:solidFill>
                  <a:schemeClr val="tx1"/>
                </a:solidFill>
              </a:rPr>
              <a:t>붉은색 글씨는 프로그램을 실행 후 입력한 값입니다</a:t>
            </a:r>
            <a:r>
              <a:rPr lang="en-US" altLang="ko-KR" b="1" dirty="0">
                <a:solidFill>
                  <a:schemeClr val="tx1"/>
                </a:solidFill>
              </a:rPr>
              <a:t>.)</a:t>
            </a: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9) 8) </a:t>
            </a:r>
            <a:r>
              <a:rPr lang="ko-KR" altLang="en-US" b="1" dirty="0">
                <a:solidFill>
                  <a:schemeClr val="tx1"/>
                </a:solidFill>
              </a:rPr>
              <a:t>프로그램을 이용하여 다음과 같은 프로그램을 만드시오</a:t>
            </a:r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***** </a:t>
            </a:r>
            <a:r>
              <a:rPr lang="ko-KR" altLang="en-US" b="1" dirty="0">
                <a:solidFill>
                  <a:schemeClr val="tx1"/>
                </a:solidFill>
              </a:rPr>
              <a:t>순차 합을 구하는 프로그램 </a:t>
            </a:r>
            <a:r>
              <a:rPr lang="en-US" altLang="ko-KR" b="1" dirty="0">
                <a:solidFill>
                  <a:schemeClr val="tx1"/>
                </a:solidFill>
              </a:rPr>
              <a:t>*****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어디부터의 합을 구할까요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45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어디까지의 합을 구할까요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155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45 </a:t>
            </a:r>
            <a:r>
              <a:rPr lang="ko-KR" altLang="en-US" b="1" dirty="0">
                <a:solidFill>
                  <a:schemeClr val="tx1"/>
                </a:solidFill>
              </a:rPr>
              <a:t>부터 </a:t>
            </a:r>
            <a:r>
              <a:rPr lang="en-US" altLang="ko-KR" b="1" dirty="0">
                <a:solidFill>
                  <a:schemeClr val="tx1"/>
                </a:solidFill>
              </a:rPr>
              <a:t>155 </a:t>
            </a:r>
            <a:r>
              <a:rPr lang="ko-KR" altLang="en-US" b="1" dirty="0">
                <a:solidFill>
                  <a:schemeClr val="tx1"/>
                </a:solidFill>
              </a:rPr>
              <a:t>까지의 합은 </a:t>
            </a:r>
            <a:r>
              <a:rPr lang="en-US" altLang="ko-KR" b="1" dirty="0">
                <a:solidFill>
                  <a:schemeClr val="tx1"/>
                </a:solidFill>
              </a:rPr>
              <a:t>11100</a:t>
            </a:r>
            <a:r>
              <a:rPr lang="ko-KR" altLang="en-US" b="1" dirty="0">
                <a:solidFill>
                  <a:schemeClr val="tx1"/>
                </a:solidFill>
              </a:rPr>
              <a:t> 입니다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225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7144" y="1067934"/>
            <a:ext cx="7540487" cy="52213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다음 출력이 나오도록 </a:t>
            </a:r>
            <a:r>
              <a:rPr lang="ko-KR" altLang="en-US" b="1" u="sng" dirty="0" err="1">
                <a:solidFill>
                  <a:schemeClr val="tx1"/>
                </a:solidFill>
              </a:rPr>
              <a:t>반복문</a:t>
            </a:r>
            <a:r>
              <a:rPr lang="ko-KR" altLang="en-US" b="1" dirty="0" err="1">
                <a:solidFill>
                  <a:schemeClr val="tx1"/>
                </a:solidFill>
              </a:rPr>
              <a:t>을</a:t>
            </a:r>
            <a:r>
              <a:rPr lang="ko-KR" altLang="en-US" b="1" dirty="0">
                <a:solidFill>
                  <a:schemeClr val="tx1"/>
                </a:solidFill>
              </a:rPr>
              <a:t> 이용하여 프로그래밍을 하시오</a:t>
            </a:r>
            <a:r>
              <a:rPr lang="en-US" altLang="ko-KR" b="1" dirty="0">
                <a:solidFill>
                  <a:schemeClr val="tx1"/>
                </a:solidFill>
              </a:rPr>
              <a:t>. (</a:t>
            </a:r>
            <a:r>
              <a:rPr lang="ko-KR" altLang="en-US" b="1" dirty="0">
                <a:solidFill>
                  <a:schemeClr val="tx1"/>
                </a:solidFill>
              </a:rPr>
              <a:t>붉은색 글씨는 프로그램을 실행 후 입력한 값입니다</a:t>
            </a:r>
            <a:r>
              <a:rPr lang="en-US" altLang="ko-KR" b="1" dirty="0">
                <a:solidFill>
                  <a:schemeClr val="tx1"/>
                </a:solidFill>
              </a:rPr>
              <a:t>.)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10)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*** </a:t>
            </a:r>
            <a:r>
              <a:rPr lang="ko-KR" altLang="en-US" b="1" dirty="0">
                <a:solidFill>
                  <a:schemeClr val="tx1"/>
                </a:solidFill>
              </a:rPr>
              <a:t>간단한 구구단 프로그램 </a:t>
            </a:r>
            <a:r>
              <a:rPr lang="en-US" altLang="ko-KR" b="1" dirty="0">
                <a:solidFill>
                  <a:schemeClr val="tx1"/>
                </a:solidFill>
              </a:rPr>
              <a:t>***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몇 단을 할까요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몇까지 곱셈을 할까요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2 * 1 = 2 , 2 * 2 = 4 , 2 * 3 = 6</a:t>
            </a: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추가</a:t>
            </a:r>
            <a:r>
              <a:rPr lang="en-US" altLang="ko-KR" b="1" dirty="0">
                <a:solidFill>
                  <a:schemeClr val="tx1"/>
                </a:solidFill>
              </a:rPr>
              <a:t>) 5</a:t>
            </a:r>
            <a:r>
              <a:rPr lang="ko-KR" altLang="en-US" b="1" dirty="0">
                <a:solidFill>
                  <a:schemeClr val="tx1"/>
                </a:solidFill>
              </a:rPr>
              <a:t>단 이후로는 줄 바꿈 하는 프로그램</a:t>
            </a:r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*** </a:t>
            </a:r>
            <a:r>
              <a:rPr lang="ko-KR" altLang="en-US" b="1" dirty="0">
                <a:solidFill>
                  <a:schemeClr val="tx1"/>
                </a:solidFill>
              </a:rPr>
              <a:t>간단한 구구단 프로그램 </a:t>
            </a:r>
            <a:r>
              <a:rPr lang="en-US" altLang="ko-KR" b="1" dirty="0">
                <a:solidFill>
                  <a:schemeClr val="tx1"/>
                </a:solidFill>
              </a:rPr>
              <a:t>***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몇 단을 할까요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</a:p>
          <a:p>
            <a:pPr latinLnBrk="1"/>
            <a:r>
              <a:rPr lang="ko-KR" altLang="en-US" b="1" dirty="0">
                <a:solidFill>
                  <a:schemeClr val="tx1"/>
                </a:solidFill>
              </a:rPr>
              <a:t>몇까지 곱셈을 할까요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3 * 1 = 3  3 * 2 = 6  3 * 3 = 9  3 * 4 = 12 , 3 * 5 = 15 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3 * 6 = 18  3 * 7 = 21 </a:t>
            </a: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801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파이썬란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  <a:endParaRPr lang="en-US" altLang="ko-KR" dirty="0"/>
          </a:p>
          <a:p>
            <a:r>
              <a:rPr lang="en-US" altLang="ko-KR" dirty="0"/>
              <a:t>IDLE </a:t>
            </a:r>
            <a:r>
              <a:rPr lang="ko-KR" altLang="en-US" dirty="0"/>
              <a:t>사용법</a:t>
            </a:r>
            <a:endParaRPr lang="en-US" altLang="ko-KR" dirty="0"/>
          </a:p>
          <a:p>
            <a:r>
              <a:rPr lang="en-US" altLang="ko-KR" dirty="0"/>
              <a:t>print()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Turtle graphic </a:t>
            </a:r>
            <a:r>
              <a:rPr lang="ko-KR" altLang="en-US" dirty="0"/>
              <a:t>사용법</a:t>
            </a:r>
            <a:endParaRPr lang="en-US" altLang="ko-KR" dirty="0"/>
          </a:p>
          <a:p>
            <a:r>
              <a:rPr lang="ko-KR" altLang="en-US" dirty="0"/>
              <a:t>텍스트 에디터를 사용한 코딩</a:t>
            </a:r>
            <a:endParaRPr lang="en-US" altLang="ko-KR" dirty="0"/>
          </a:p>
          <a:p>
            <a:r>
              <a:rPr lang="ko-KR" altLang="en-US" dirty="0"/>
              <a:t>변수의 사용</a:t>
            </a:r>
            <a:endParaRPr lang="en-US" altLang="ko-KR" dirty="0"/>
          </a:p>
          <a:p>
            <a:r>
              <a:rPr lang="en-US" altLang="ko-KR" dirty="0"/>
              <a:t>print()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input()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()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사용법</a:t>
            </a:r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while, for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r>
              <a:rPr lang="en-US" altLang="ko-KR" dirty="0"/>
              <a:t>Range()</a:t>
            </a:r>
            <a:r>
              <a:rPr lang="ko-KR" altLang="en-US" dirty="0"/>
              <a:t>문을 이용한 </a:t>
            </a:r>
            <a:r>
              <a:rPr lang="en-US" altLang="ko-KR" dirty="0"/>
              <a:t>for</a:t>
            </a:r>
            <a:r>
              <a:rPr lang="ko-KR" altLang="en-US" dirty="0"/>
              <a:t>문 사용법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정리</a:t>
            </a:r>
          </a:p>
        </p:txBody>
      </p:sp>
    </p:spTree>
    <p:extLst>
      <p:ext uri="{BB962C8B-B14F-4D97-AF65-F5344CB8AC3E}">
        <p14:creationId xmlns:p14="http://schemas.microsoft.com/office/powerpoint/2010/main" val="395667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64" y="3552663"/>
            <a:ext cx="3390900" cy="31623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기계어</a:t>
            </a:r>
            <a:r>
              <a:rPr lang="en-US" altLang="ko-KR" dirty="0"/>
              <a:t> (machine language) : </a:t>
            </a:r>
            <a:r>
              <a:rPr lang="ko-KR" altLang="en-US" dirty="0"/>
              <a:t>컴퓨터가 알아듣는 유일한 언어</a:t>
            </a:r>
            <a:endParaRPr lang="en-US" altLang="ko-KR" dirty="0"/>
          </a:p>
          <a:p>
            <a:r>
              <a:rPr lang="ko-KR" altLang="en-US" dirty="0"/>
              <a:t>기계어는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구성된다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초기의 컴퓨터에서는 기계어를 사용하여 프로그램을 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기계어</a:t>
            </a:r>
          </a:p>
        </p:txBody>
      </p:sp>
    </p:spTree>
    <p:extLst>
      <p:ext uri="{BB962C8B-B14F-4D97-AF65-F5344CB8AC3E}">
        <p14:creationId xmlns:p14="http://schemas.microsoft.com/office/powerpoint/2010/main" val="244094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51" y="3394127"/>
            <a:ext cx="3811140" cy="3239469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인간의 언어에 근접한 프로그래밍 언어가 개발된다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인간이 프로그래밍 언어를 배워서 프로그램을 작성하면 컴파일러</a:t>
            </a:r>
            <a:r>
              <a:rPr lang="en-US" altLang="ko-KR" dirty="0"/>
              <a:t>(compiler)</a:t>
            </a:r>
            <a:r>
              <a:rPr lang="ko-KR" altLang="en-US" dirty="0"/>
              <a:t>라고 하는 통역을 담당하는 소프트웨어가 프로그램을 기계어로 번역한다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89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1991</a:t>
            </a:r>
            <a:r>
              <a:rPr lang="ko-KR" altLang="en-US" dirty="0"/>
              <a:t>년에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 개발한 대화형 프로그래밍 언어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88" y="2667887"/>
            <a:ext cx="6153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7091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1513</Words>
  <Application>Microsoft Office PowerPoint</Application>
  <PresentationFormat>화면 슬라이드 쇼(4:3)</PresentationFormat>
  <Paragraphs>332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2" baseType="lpstr">
      <vt:lpstr>굴림</vt:lpstr>
      <vt:lpstr>나눔고딕</vt:lpstr>
      <vt:lpstr>나눔고딕 ExtraBold</vt:lpstr>
      <vt:lpstr>맑은 고딕</vt:lpstr>
      <vt:lpstr>Arial</vt:lpstr>
      <vt:lpstr>Tahoma</vt:lpstr>
      <vt:lpstr>Wingdings</vt:lpstr>
      <vt:lpstr>New_Natural01</vt:lpstr>
      <vt:lpstr>1. 파이썬 소개 및 프로그래밍 기초</vt:lpstr>
      <vt:lpstr>컴퓨터와 일상생활</vt:lpstr>
      <vt:lpstr>범용성</vt:lpstr>
      <vt:lpstr>컴퓨터 프로그램</vt:lpstr>
      <vt:lpstr>임베디드 프로그램</vt:lpstr>
      <vt:lpstr>프로그래밍 언어</vt:lpstr>
      <vt:lpstr>기계어</vt:lpstr>
      <vt:lpstr>프로그래밍 언어란?</vt:lpstr>
      <vt:lpstr>파이썬</vt:lpstr>
      <vt:lpstr>파이썬의 특징</vt:lpstr>
      <vt:lpstr>파이썬의 특징</vt:lpstr>
      <vt:lpstr>파이썬 설치하기</vt:lpstr>
      <vt:lpstr>파이썬 설치하기</vt:lpstr>
      <vt:lpstr>파이썬 시작하기</vt:lpstr>
      <vt:lpstr>파이썬 쉘</vt:lpstr>
      <vt:lpstr>파이썬의 대화형 실행 도구  (python shell: IDLE)</vt:lpstr>
      <vt:lpstr>IDLE 둘러보기</vt:lpstr>
      <vt:lpstr>파이썬 인터프리터의 Shell Prompt</vt:lpstr>
      <vt:lpstr>Hello World! 출력하기 </vt:lpstr>
      <vt:lpstr>한글 출력</vt:lpstr>
      <vt:lpstr>사칙 계산</vt:lpstr>
      <vt:lpstr>첫 번째 프로그램 분석하기</vt:lpstr>
      <vt:lpstr>문자열</vt:lpstr>
      <vt:lpstr>print() 함수 </vt:lpstr>
      <vt:lpstr>Turtle Graphic</vt:lpstr>
      <vt:lpstr>스크립트 모드</vt:lpstr>
      <vt:lpstr>소스 파일 작성하기</vt:lpstr>
      <vt:lpstr>IDLE editor</vt:lpstr>
      <vt:lpstr>IDLE editor</vt:lpstr>
      <vt:lpstr>IDLE editor</vt:lpstr>
      <vt:lpstr>변수의 소개</vt:lpstr>
      <vt:lpstr>변수 생성 </vt:lpstr>
      <vt:lpstr>변수의 사용</vt:lpstr>
      <vt:lpstr>변수 2개 생성</vt:lpstr>
      <vt:lpstr>변수를 이용한 계산</vt:lpstr>
      <vt:lpstr>온도 변환 프로그램</vt:lpstr>
      <vt:lpstr>IDLE를 이용한 소스 파일 작성</vt:lpstr>
      <vt:lpstr>IDLE를 이용한 소스 파일 실행</vt:lpstr>
      <vt:lpstr>실행 결과</vt:lpstr>
      <vt:lpstr>프로그램의 간단한 분석</vt:lpstr>
      <vt:lpstr>에디터로 만든 프로그램</vt:lpstr>
      <vt:lpstr>두 가지 명령문 +1</vt:lpstr>
      <vt:lpstr>입력의 예</vt:lpstr>
      <vt:lpstr>입력의 예</vt:lpstr>
      <vt:lpstr>예제</vt:lpstr>
      <vt:lpstr>(선행학습) 조건문</vt:lpstr>
      <vt:lpstr>조건문</vt:lpstr>
      <vt:lpstr>조건문의 구조</vt:lpstr>
      <vt:lpstr>조건문의 연산자</vt:lpstr>
      <vt:lpstr>조건문의 예</vt:lpstr>
      <vt:lpstr>예제</vt:lpstr>
      <vt:lpstr>조건문 차이</vt:lpstr>
      <vt:lpstr>예제</vt:lpstr>
      <vt:lpstr>(선행학습) 반복문 </vt:lpstr>
      <vt:lpstr>반복문</vt:lpstr>
      <vt:lpstr>반복문의 예</vt:lpstr>
      <vt:lpstr>예제</vt:lpstr>
      <vt:lpstr>또 다른 반복문</vt:lpstr>
      <vt:lpstr>또 다른 반복문</vt:lpstr>
      <vt:lpstr>range()문</vt:lpstr>
      <vt:lpstr>range()문을 이용한 for문</vt:lpstr>
      <vt:lpstr>예제</vt:lpstr>
      <vt:lpstr>예제</vt:lpstr>
      <vt:lpstr>학습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우진 장</cp:lastModifiedBy>
  <cp:revision>227</cp:revision>
  <cp:lastPrinted>2019-09-16T01:57:56Z</cp:lastPrinted>
  <dcterms:created xsi:type="dcterms:W3CDTF">2007-06-29T06:43:39Z</dcterms:created>
  <dcterms:modified xsi:type="dcterms:W3CDTF">2019-09-17T12:04:00Z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