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q5G0+lChZVbf/arfc68rHwBYs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32CCBC-58FA-4416-B2DE-7F5EDA63F41F}">
  <a:tblStyle styleId="{CA32CCBC-58FA-4416-B2DE-7F5EDA63F41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python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Web이해하기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HTTP-Request</a:t>
            </a:r>
            <a:endParaRPr/>
          </a:p>
        </p:txBody>
      </p:sp>
      <p:sp>
        <p:nvSpPr>
          <p:cNvPr id="286" name="Google Shape;28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기타 method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HEAD : 서버 쪽 데이터를 검색하고 요청하는 데 사용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OPTIONS : 자원에 대한 요구/응답 관계에서 관련된 선택 사항에 대한 정보를 요청할 때 사용</a:t>
            </a:r>
            <a:br>
              <a:rPr lang="en-US" sz="1600"/>
            </a:br>
            <a:r>
              <a:rPr lang="en-US" sz="1600"/>
              <a:t>이를 통해 클라이언트는 어느 것을 선택할지 결정할 수 있으며, 자원과 관련된 필요 사항을 결정할 수 있음 </a:t>
            </a:r>
            <a:br>
              <a:rPr lang="en-US" sz="1600"/>
            </a:br>
            <a:r>
              <a:rPr lang="en-US" sz="1600"/>
              <a:t>아울러 서버의 수행 능력에 대해서도 알아볼 수 있음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PUT : 메시지에 포함되어 있는 데이터를 지정한 URI 장소에 지정된 이름으로 저장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DELETE : URI에 지정되어 있는 자원을 서버에서 지울 수 있게 함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TRACE : 요구 메시지의 최종 수신처까지 루프백 검사용으로 사용</a:t>
            </a:r>
            <a:br>
              <a:rPr lang="en-US" sz="1600"/>
            </a:br>
            <a:r>
              <a:rPr lang="en-US" sz="1600"/>
              <a:t>즉 클라이언트가 보내는 요구 메시지가 거쳐가는 프록시나 게이트웨이의 중간 경로와 </a:t>
            </a:r>
            <a:br>
              <a:rPr lang="en-US" sz="1600"/>
            </a:br>
            <a:r>
              <a:rPr lang="en-US" sz="1600"/>
              <a:t>최종 수신 서버에 이르는 경로를 알아내는 데 사용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REST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POST – </a:t>
            </a:r>
            <a:r>
              <a:rPr b="1" lang="en-US" sz="1600"/>
              <a:t>C</a:t>
            </a:r>
            <a:r>
              <a:rPr lang="en-US" sz="1600"/>
              <a:t>reate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GET –</a:t>
            </a:r>
            <a:r>
              <a:rPr b="1" lang="en-US" sz="1600"/>
              <a:t>R</a:t>
            </a:r>
            <a:r>
              <a:rPr lang="en-US" sz="1600"/>
              <a:t>etrive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PUT-</a:t>
            </a:r>
            <a:r>
              <a:rPr b="1" lang="en-US" sz="1600"/>
              <a:t>U</a:t>
            </a:r>
            <a:r>
              <a:rPr lang="en-US" sz="1600"/>
              <a:t>pdate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DELETE-</a:t>
            </a:r>
            <a:r>
              <a:rPr b="1" lang="en-US" sz="1600"/>
              <a:t>D</a:t>
            </a:r>
            <a:r>
              <a:rPr lang="en-US" sz="1600"/>
              <a:t>elete</a:t>
            </a:r>
            <a:endParaRPr/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HTTP- Response</a:t>
            </a:r>
            <a:endParaRPr/>
          </a:p>
        </p:txBody>
      </p:sp>
      <p:graphicFrame>
        <p:nvGraphicFramePr>
          <p:cNvPr id="292" name="Google Shape;292;p11"/>
          <p:cNvGraphicFramePr/>
          <p:nvPr/>
        </p:nvGraphicFramePr>
        <p:xfrm>
          <a:off x="6390290" y="1438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{CA32CCBC-58FA-4416-B2DE-7F5EDA63F41F}</a:tableStyleId>
              </a:tblPr>
              <a:tblGrid>
                <a:gridCol w="1216225"/>
                <a:gridCol w="1160950"/>
                <a:gridCol w="3095850"/>
              </a:tblGrid>
              <a:tr h="56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웹 서버 상태 코드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함축적 의미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내용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</a:tr>
              <a:tr h="12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100번 대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정보 전송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임시 응답을 나타내는 것은 Status-Line과 선택적인 헤더들로 이루어져 있고 빈 줄로 끝을 맺는다. HTTP/1.0까지는 계열에 대한 어떤 정의도 이루어지지 않았기 때문에 시험용 외에는 서버 쪽의 추가 응답은 없다.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56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200번 대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성공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클라이언트의 요청이 성공적으로 수신되어 처리되었음을 뜻한다.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300번 대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리다이렉션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클라이언트의 요구 사항을 처리하기 위해서는 다른 곳에 있는 자원이 필요하다는 것을 의미한다.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400번 대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클라이언트 측 에러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클라이언트가 서버에 보내는 요구 메시지를 완전히 처리하지 못한 경우 등 클라이언트 측에서 오류가 발생한 것을 의미한다.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500번 대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서버 측 에러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서버 자체에서 생긴 오류 상황이나 클라이언트 요구 사항을 제대로 처리 할 수 없을 때 발생한다.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C:\Users\김현용\Desktop\출간\출간 완료\인터넷 해킹과 보안\이미지\2장\[그림 2-10] Response 응답 화면.jpg" id="293" name="Google Shape;2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26" y="1438440"/>
            <a:ext cx="5898156" cy="46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1"/>
          <p:cNvSpPr/>
          <p:nvPr/>
        </p:nvSpPr>
        <p:spPr>
          <a:xfrm>
            <a:off x="318326" y="3016469"/>
            <a:ext cx="1016488" cy="28377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318326" y="3620074"/>
            <a:ext cx="1841937" cy="28377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HTTP- Response</a:t>
            </a:r>
            <a:endParaRPr/>
          </a:p>
        </p:txBody>
      </p:sp>
      <p:graphicFrame>
        <p:nvGraphicFramePr>
          <p:cNvPr id="301" name="Google Shape;301;p12"/>
          <p:cNvGraphicFramePr/>
          <p:nvPr/>
        </p:nvGraphicFramePr>
        <p:xfrm>
          <a:off x="1016449" y="17830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{CA32CCBC-58FA-4416-B2DE-7F5EDA63F41F}</a:tableStyleId>
              </a:tblPr>
              <a:tblGrid>
                <a:gridCol w="2149350"/>
                <a:gridCol w="8188000"/>
              </a:tblGrid>
              <a:tr h="29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웹 서버 상태 코드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내용</a:t>
                      </a:r>
                      <a:endParaRPr sz="1200" u="none" cap="none" strike="noStrike"/>
                    </a:p>
                  </a:txBody>
                  <a:tcPr marT="45725" marB="45725" marR="91450" marL="91450" anchor="ctr" anchorCtr="1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200 OK</a:t>
                      </a:r>
                      <a:endParaRPr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클라이언트의 요청이 성공했다는 것을 나타냄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201 Created</a:t>
                      </a:r>
                      <a:endParaRPr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클라이언트의 POSTT 요청이 성공적이라는 것을 나타냄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96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301 Moved Permanently</a:t>
                      </a:r>
                      <a:endParaRPr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브라우저의 요청을 다른 URL로 항시 전달한다는 것을 의미함. 다른 URL에 대한 정보는 Location 헤더에 나타남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302 Moved Temporarily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브라우저의 요청을 임시 URL로 바꾸고 Location 헤더에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임시로 변경한 URL에 대한 정보를 적음. 클라이언트가 다음에 같은 요청을 하면 기존의 URL로 돌아감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304 Not Modified</a:t>
                      </a:r>
                      <a:endParaRPr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브라우저가 서버에게 요청한 자료에 대해 서버는 클라이언트 내에 복사된 캐시를 사용하면 된다는 것을 의미함. 서버는 If-Modified-Since와 If-None-Match 요청 헤더를 사용해 클라이언트가 가장 최근의 자료를 가지고 있는지 여부를 확인함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400 Bad Request</a:t>
                      </a:r>
                      <a:endParaRPr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클라이언트가 서버에 잘못된 요청을 했다는 것을 나타냄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401 Unauthorized</a:t>
                      </a:r>
                      <a:endParaRPr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서버가 클라이언트의 요청에 대해 HTTP 인증 확인을 요구하는 것을 의미함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403 Forbidden</a:t>
                      </a:r>
                      <a:endParaRPr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클라이언트의 요청에 대해 접근을 차단하는 것을 나타냄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404 Not Found</a:t>
                      </a:r>
                      <a:endParaRPr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클라이언트가 서버에 요청한 자료가 존재하지 않음을 나타냄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  <a:tr h="496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500 Internal 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Server Error</a:t>
                      </a:r>
                      <a:endParaRPr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서버가 클라이언트의 요청을 실행할 수 없을 때 500 상태 코드가 발생함. 일반적으로 SQL 인젝션 취약점이 존재하는지 확인할 때 500 에러가 유용하게 사용됨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Django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Django 란?</a:t>
            </a:r>
            <a:endParaRPr/>
          </a:p>
        </p:txBody>
      </p:sp>
      <p:sp>
        <p:nvSpPr>
          <p:cNvPr id="312" name="Google Shape;31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python기반의 웹프레이워크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다양한 라이브러리 제공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MVC Pattern 기반의 개발환경 제공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admin 페이지도 기본으로 제공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Django 설치</a:t>
            </a:r>
            <a:endParaRPr/>
          </a:p>
        </p:txBody>
      </p:sp>
      <p:sp>
        <p:nvSpPr>
          <p:cNvPr id="318" name="Google Shape;31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3.x 설치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http://python.org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python --version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python -m pip install Django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python –m django –version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Hello Project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django-admin startproject hello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Django First Project</a:t>
            </a:r>
            <a:endParaRPr/>
          </a:p>
        </p:txBody>
      </p:sp>
      <p:sp>
        <p:nvSpPr>
          <p:cNvPr id="324" name="Google Shape;324;p16"/>
          <p:cNvSpPr txBox="1"/>
          <p:nvPr>
            <p:ph idx="1" type="body"/>
          </p:nvPr>
        </p:nvSpPr>
        <p:spPr>
          <a:xfrm>
            <a:off x="838200" y="1825624"/>
            <a:ext cx="10515600" cy="487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Hello Project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django-admin startproject hello</a:t>
            </a:r>
            <a:endParaRPr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 manage.py runserver</a:t>
            </a:r>
            <a:endParaRPr sz="2220"/>
          </a:p>
          <a:p>
            <a:pPr indent="-255269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http://localhost:8000</a:t>
            </a:r>
            <a:endParaRPr sz="2220"/>
          </a:p>
        </p:txBody>
      </p:sp>
      <p:pic>
        <p:nvPicPr>
          <p:cNvPr id="325" name="Google Shape;3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897" y="2523144"/>
            <a:ext cx="227647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/>
          <p:nvPr/>
        </p:nvSpPr>
        <p:spPr>
          <a:xfrm>
            <a:off x="3649466" y="3098763"/>
            <a:ext cx="4674723" cy="1010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project이름과 같은 이름의 package 생성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(project 관련된 config 모듈 파일들)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465534" y="4657196"/>
            <a:ext cx="6109386" cy="1010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manage.py  : Django command line 명령을 실행하기 위한 모듈 제공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manage.py django명령어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3818372" y="3098762"/>
            <a:ext cx="616990" cy="1767531"/>
          </a:xfrm>
          <a:prstGeom prst="rightBrace">
            <a:avLst>
              <a:gd fmla="val 3223" name="adj1"/>
              <a:gd fmla="val 21458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9" name="Google Shape;3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6575" y="5478375"/>
            <a:ext cx="3614763" cy="1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First Project in First App</a:t>
            </a:r>
            <a:endParaRPr/>
          </a:p>
        </p:txBody>
      </p:sp>
      <p:sp>
        <p:nvSpPr>
          <p:cNvPr id="335" name="Google Shape;335;p17"/>
          <p:cNvSpPr txBox="1"/>
          <p:nvPr>
            <p:ph idx="1" type="body"/>
          </p:nvPr>
        </p:nvSpPr>
        <p:spPr>
          <a:xfrm>
            <a:off x="813325" y="1678788"/>
            <a:ext cx="10515600" cy="5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python manage.py startapp hello_app</a:t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python manage.pu startapp [applicatio이름]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 project생성 -🡪 [application 생성] * -🡪project에 application등록</a:t>
            </a:r>
            <a:endParaRPr sz="2170"/>
          </a:p>
        </p:txBody>
      </p:sp>
      <p:pic>
        <p:nvPicPr>
          <p:cNvPr id="336" name="Google Shape;3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897" y="2347913"/>
            <a:ext cx="211455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7"/>
          <p:cNvSpPr/>
          <p:nvPr/>
        </p:nvSpPr>
        <p:spPr>
          <a:xfrm>
            <a:off x="2798869" y="3117528"/>
            <a:ext cx="616990" cy="2221727"/>
          </a:xfrm>
          <a:prstGeom prst="rightBrace">
            <a:avLst>
              <a:gd fmla="val 3223" name="adj1"/>
              <a:gd fmla="val 21458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3637766" y="3117513"/>
            <a:ext cx="65244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application이름의 패키지 생성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application/migrations 🡪models.py와 mapping Database migration결과 파일들 저장 위치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구성을 위한 모듈 포함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models.py  -🡪 entity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views.py 🡪 controller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./templates/*.html 🡪 view(</a:t>
            </a:r>
            <a:r>
              <a:rPr lang="en-US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urls.py   -🡪 reques들어오는 요청 url별로 views.py의 함수 mapping </a:t>
            </a:r>
            <a:r>
              <a:rPr lang="en-US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First Project in First Application</a:t>
            </a:r>
            <a:endParaRPr/>
          </a:p>
        </p:txBody>
      </p:sp>
      <p:sp>
        <p:nvSpPr>
          <p:cNvPr id="344" name="Google Shape;344;p18"/>
          <p:cNvSpPr txBox="1"/>
          <p:nvPr>
            <p:ph idx="1" type="body"/>
          </p:nvPr>
        </p:nvSpPr>
        <p:spPr>
          <a:xfrm>
            <a:off x="838200" y="1441806"/>
            <a:ext cx="10515600" cy="516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project/setting.py  application등록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hello_app/views.py  controller localhost:8000/hello/요청시 응답할 index추가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345" name="Google Shape;3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627" y="2045546"/>
            <a:ext cx="5132990" cy="222879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8"/>
          <p:cNvSpPr/>
          <p:nvPr/>
        </p:nvSpPr>
        <p:spPr>
          <a:xfrm>
            <a:off x="3541986" y="3752193"/>
            <a:ext cx="1996966" cy="273269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7" name="Google Shape;3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5627" y="4865334"/>
            <a:ext cx="91916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First Project in First Appliction</a:t>
            </a:r>
            <a:endParaRPr/>
          </a:p>
        </p:txBody>
      </p:sp>
      <p:sp>
        <p:nvSpPr>
          <p:cNvPr id="353" name="Google Shape;353;p19"/>
          <p:cNvSpPr txBox="1"/>
          <p:nvPr>
            <p:ph idx="1" type="body"/>
          </p:nvPr>
        </p:nvSpPr>
        <p:spPr>
          <a:xfrm>
            <a:off x="838200" y="1441806"/>
            <a:ext cx="10515600" cy="516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url추가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project에서 application url  추가 (hello/urls.py)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application에서 요청별 url 추가 (hello_app/urls.py 파일 생성 후 추가)</a:t>
            </a:r>
            <a:endParaRPr sz="14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354" name="Google Shape;3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763" y="2120462"/>
            <a:ext cx="52387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9"/>
          <p:cNvSpPr/>
          <p:nvPr/>
        </p:nvSpPr>
        <p:spPr>
          <a:xfrm>
            <a:off x="1889398" y="3172907"/>
            <a:ext cx="4648365" cy="273269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6" name="Google Shape;35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763" y="4575776"/>
            <a:ext cx="49530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9"/>
          <p:cNvSpPr/>
          <p:nvPr/>
        </p:nvSpPr>
        <p:spPr>
          <a:xfrm>
            <a:off x="1737080" y="5552088"/>
            <a:ext cx="4648365" cy="838202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8" name="Google Shape;35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6588" y="5433848"/>
            <a:ext cx="4602300" cy="7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247" y="5159027"/>
            <a:ext cx="2789679" cy="144457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Web 동작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152" y="1587062"/>
            <a:ext cx="2337873" cy="23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52248" y="3902778"/>
            <a:ext cx="470026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&lt;form action=“요청url” method=“</a:t>
            </a: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post</a:t>
            </a: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 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&lt;input type=“text” name=“</a:t>
            </a:r>
            <a:r>
              <a:rPr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 /&gt;&lt;br/&gt;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&lt;input type=“password” name=“</a:t>
            </a:r>
            <a:r>
              <a:rPr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”&gt;&lt;br/&gt;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&lt;input type=“submit” value=“Sign in”/&gt;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&lt;/form&gt;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" name="Google Shape;93;p2"/>
          <p:cNvCxnSpPr/>
          <p:nvPr/>
        </p:nvCxnSpPr>
        <p:spPr>
          <a:xfrm flipH="1" rot="10800000">
            <a:off x="3339500" y="2468753"/>
            <a:ext cx="4677104" cy="105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Google Shape;94;p2"/>
          <p:cNvSpPr/>
          <p:nvPr/>
        </p:nvSpPr>
        <p:spPr>
          <a:xfrm>
            <a:off x="8106760" y="1690687"/>
            <a:ext cx="3906891" cy="327019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http프로토콜해석, 세팅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 programming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요청url처리하는 로직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요청데이터 validcheck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 =request.getParameter(“email”)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password=request.getParameter(“password”)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businesslogic실행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(data)dao실행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(viewselect)응답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442225" y="1434662"/>
            <a:ext cx="1497725" cy="2560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593696" y="136627"/>
            <a:ext cx="3092989" cy="223246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 request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HTTP1.1 POST http:/요청url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name=value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name=value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email=leeunzin@gmail.com&amp;password=github1234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794933" y="2814980"/>
            <a:ext cx="2572654" cy="252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leeunzin@gmail.com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784086" y="3288212"/>
            <a:ext cx="2572654" cy="252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github1234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10075970" y="2395729"/>
            <a:ext cx="0" cy="4192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2"/>
          <p:cNvSpPr/>
          <p:nvPr/>
        </p:nvSpPr>
        <p:spPr>
          <a:xfrm>
            <a:off x="9154868" y="2478915"/>
            <a:ext cx="2572654" cy="252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 flipH="1">
            <a:off x="3362164" y="3403575"/>
            <a:ext cx="4654440" cy="19573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2"/>
          <p:cNvSpPr/>
          <p:nvPr/>
        </p:nvSpPr>
        <p:spPr>
          <a:xfrm>
            <a:off x="5239672" y="4526595"/>
            <a:ext cx="2867088" cy="223246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 response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HTTP1.1 OK 200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contentType=“text/html” (“text/plain”)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name=value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&lt;html&gt;  (JSON)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&lt;/html&gt;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 rot="10800000">
            <a:off x="9803757" y="2395729"/>
            <a:ext cx="23149" cy="4192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p2"/>
          <p:cNvSpPr/>
          <p:nvPr/>
        </p:nvSpPr>
        <p:spPr>
          <a:xfrm>
            <a:off x="8011606" y="2468753"/>
            <a:ext cx="2572654" cy="252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9154868" y="5521124"/>
            <a:ext cx="2095724" cy="648182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10584260" y="4190035"/>
            <a:ext cx="515862" cy="14005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247" y="5159027"/>
            <a:ext cx="2789679" cy="14445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>
            <p:ph type="title"/>
          </p:nvPr>
        </p:nvSpPr>
        <p:spPr>
          <a:xfrm>
            <a:off x="111158" y="989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Monolitic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152" y="1587062"/>
            <a:ext cx="2337873" cy="23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252248" y="3902778"/>
            <a:ext cx="470026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&lt;form action=“요청url?action=login” method=“</a:t>
            </a:r>
            <a:r>
              <a:rPr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post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 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&lt;input type=“text” name=“</a:t>
            </a:r>
            <a:r>
              <a:rPr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 /&gt;&lt;br/&gt;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&lt;input type=“password” name=“</a:t>
            </a:r>
            <a:r>
              <a:rPr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”&gt;&lt;br/&gt;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&lt;input type=“submit” value=“Sign in”/&gt;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&lt;/form&gt;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 flipH="1" rot="10800000">
            <a:off x="3429655" y="1487736"/>
            <a:ext cx="4677104" cy="105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p3"/>
          <p:cNvSpPr/>
          <p:nvPr/>
        </p:nvSpPr>
        <p:spPr>
          <a:xfrm>
            <a:off x="8106759" y="171963"/>
            <a:ext cx="3906891" cy="178855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 server(Front)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http프로토콜해석, 세팅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Front프로그래밍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442225" y="1434662"/>
            <a:ext cx="1497725" cy="2560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4365453" y="115907"/>
            <a:ext cx="3092989" cy="21551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 request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HTTP1.1 POST http:/요청url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name=value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name=value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email=leeunzin@gmail.com&amp;password=github1234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794933" y="2814980"/>
            <a:ext cx="2572654" cy="252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leeunzin@gmail.com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784086" y="3288212"/>
            <a:ext cx="2572654" cy="252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github1234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1" name="Google Shape;121;p3"/>
          <p:cNvCxnSpPr/>
          <p:nvPr/>
        </p:nvCxnSpPr>
        <p:spPr>
          <a:xfrm>
            <a:off x="10261533" y="798423"/>
            <a:ext cx="0" cy="4192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3"/>
          <p:cNvSpPr/>
          <p:nvPr/>
        </p:nvSpPr>
        <p:spPr>
          <a:xfrm>
            <a:off x="9340431" y="881609"/>
            <a:ext cx="2572654" cy="252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 flipH="1">
            <a:off x="3440987" y="1938327"/>
            <a:ext cx="4707742" cy="34738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3"/>
          <p:cNvSpPr/>
          <p:nvPr/>
        </p:nvSpPr>
        <p:spPr>
          <a:xfrm>
            <a:off x="4882381" y="4058546"/>
            <a:ext cx="2867088" cy="223246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 response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HTTP1.1 OK 200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contentType=“text/html” (“text/plain”)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name=value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&lt;html&gt;  (JSON)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&lt;/html&gt;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25;p3"/>
          <p:cNvCxnSpPr/>
          <p:nvPr/>
        </p:nvCxnSpPr>
        <p:spPr>
          <a:xfrm rot="10800000">
            <a:off x="9989320" y="798423"/>
            <a:ext cx="23149" cy="4192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" name="Google Shape;126;p3"/>
          <p:cNvSpPr/>
          <p:nvPr/>
        </p:nvSpPr>
        <p:spPr>
          <a:xfrm>
            <a:off x="8197169" y="871447"/>
            <a:ext cx="2572654" cy="252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8964607" y="5642825"/>
            <a:ext cx="2095724" cy="648182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8" name="Google Shape;128;p3"/>
          <p:cNvCxnSpPr>
            <a:stCxn id="129" idx="2"/>
          </p:cNvCxnSpPr>
          <p:nvPr/>
        </p:nvCxnSpPr>
        <p:spPr>
          <a:xfrm>
            <a:off x="10060206" y="5229663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3"/>
          <p:cNvSpPr/>
          <p:nvPr/>
        </p:nvSpPr>
        <p:spPr>
          <a:xfrm>
            <a:off x="8106760" y="2786542"/>
            <a:ext cx="3906891" cy="24431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server(Backend)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요청url처리하는 로직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요청데이터 validcheck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businesslogic실행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(data)dao실행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json형태의 데이터 리턴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8924632" y="1519866"/>
            <a:ext cx="2572654" cy="252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 data 체크, Event처리, server API 호출(axios)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JSON데이터 화면출력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131;p3"/>
          <p:cNvCxnSpPr>
            <a:stCxn id="116" idx="2"/>
            <a:endCxn id="129" idx="0"/>
          </p:cNvCxnSpPr>
          <p:nvPr/>
        </p:nvCxnSpPr>
        <p:spPr>
          <a:xfrm>
            <a:off x="10060205" y="1960515"/>
            <a:ext cx="0" cy="82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3"/>
          <p:cNvCxnSpPr/>
          <p:nvPr/>
        </p:nvCxnSpPr>
        <p:spPr>
          <a:xfrm>
            <a:off x="10217296" y="3193950"/>
            <a:ext cx="0" cy="4192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3"/>
          <p:cNvSpPr/>
          <p:nvPr/>
        </p:nvSpPr>
        <p:spPr>
          <a:xfrm>
            <a:off x="9296194" y="3277136"/>
            <a:ext cx="2572654" cy="252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4" name="Google Shape;134;p3"/>
          <p:cNvCxnSpPr/>
          <p:nvPr/>
        </p:nvCxnSpPr>
        <p:spPr>
          <a:xfrm rot="10800000">
            <a:off x="9945083" y="3193950"/>
            <a:ext cx="23149" cy="4192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3"/>
          <p:cNvSpPr/>
          <p:nvPr/>
        </p:nvSpPr>
        <p:spPr>
          <a:xfrm>
            <a:off x="8227072" y="3294175"/>
            <a:ext cx="2572654" cy="252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252248" y="157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Monolitic vs. MSA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1138800" y="1341343"/>
            <a:ext cx="3906891" cy="62881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http프로토콜해석, 세팅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Front프로그래밍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845064" y="4997970"/>
            <a:ext cx="2095724" cy="648182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" name="Google Shape;143;p4"/>
          <p:cNvCxnSpPr/>
          <p:nvPr/>
        </p:nvCxnSpPr>
        <p:spPr>
          <a:xfrm flipH="1">
            <a:off x="2940661" y="4584808"/>
            <a:ext cx="2" cy="413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4"/>
          <p:cNvSpPr/>
          <p:nvPr/>
        </p:nvSpPr>
        <p:spPr>
          <a:xfrm>
            <a:off x="455894" y="2804806"/>
            <a:ext cx="4856886" cy="168261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p4"/>
          <p:cNvCxnSpPr>
            <a:stCxn id="141" idx="2"/>
            <a:endCxn id="144" idx="0"/>
          </p:cNvCxnSpPr>
          <p:nvPr/>
        </p:nvCxnSpPr>
        <p:spPr>
          <a:xfrm flipH="1">
            <a:off x="2884345" y="1970161"/>
            <a:ext cx="207900" cy="8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6" name="Google Shape;146;p4"/>
          <p:cNvSpPr/>
          <p:nvPr/>
        </p:nvSpPr>
        <p:spPr>
          <a:xfrm>
            <a:off x="850202" y="3741324"/>
            <a:ext cx="960360" cy="4398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915315" y="3741324"/>
            <a:ext cx="960360" cy="4398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2980428" y="3741324"/>
            <a:ext cx="960360" cy="4398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4045541" y="3741324"/>
            <a:ext cx="960360" cy="4398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7255369" y="1341343"/>
            <a:ext cx="3906891" cy="62881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http프로토콜해석, 세팅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Front프로그래밍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9208815" y="2020981"/>
            <a:ext cx="1" cy="8260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2" name="Google Shape;152;p4"/>
          <p:cNvSpPr/>
          <p:nvPr/>
        </p:nvSpPr>
        <p:spPr>
          <a:xfrm>
            <a:off x="6348466" y="2796188"/>
            <a:ext cx="1430175" cy="168261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6583373" y="3961243"/>
            <a:ext cx="960360" cy="4398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7778640" y="2796188"/>
            <a:ext cx="1430175" cy="168261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9214221" y="2804806"/>
            <a:ext cx="1430175" cy="168261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10644395" y="2802580"/>
            <a:ext cx="1430175" cy="168261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8021194" y="3953004"/>
            <a:ext cx="960360" cy="4398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9468388" y="3918279"/>
            <a:ext cx="960360" cy="4398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0879303" y="3918279"/>
            <a:ext cx="960360" cy="4398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348465" y="4997970"/>
            <a:ext cx="1282769" cy="568166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969137" y="4981492"/>
            <a:ext cx="1282769" cy="568166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9414866" y="4954129"/>
            <a:ext cx="1282769" cy="568166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10791801" y="4954129"/>
            <a:ext cx="1282769" cy="568166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p4"/>
          <p:cNvCxnSpPr/>
          <p:nvPr/>
        </p:nvCxnSpPr>
        <p:spPr>
          <a:xfrm flipH="1">
            <a:off x="6989849" y="4584808"/>
            <a:ext cx="2" cy="413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4"/>
          <p:cNvCxnSpPr/>
          <p:nvPr/>
        </p:nvCxnSpPr>
        <p:spPr>
          <a:xfrm flipH="1">
            <a:off x="8610519" y="4526627"/>
            <a:ext cx="2" cy="413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4"/>
          <p:cNvCxnSpPr/>
          <p:nvPr/>
        </p:nvCxnSpPr>
        <p:spPr>
          <a:xfrm flipH="1">
            <a:off x="10079268" y="4526627"/>
            <a:ext cx="2" cy="413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4"/>
          <p:cNvCxnSpPr/>
          <p:nvPr/>
        </p:nvCxnSpPr>
        <p:spPr>
          <a:xfrm flipH="1">
            <a:off x="11433185" y="4527771"/>
            <a:ext cx="2" cy="413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</a:pPr>
            <a:r>
              <a:rPr lang="en-US" sz="1800">
                <a:solidFill>
                  <a:srgbClr val="3A3838"/>
                </a:solidFill>
              </a:rPr>
              <a:t>인터넷은 TCP/IP 기반의 네트워크가 전세계적으로 확대되어 하나로 연결된 ‘network of network’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36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</a:pPr>
            <a:r>
              <a:rPr lang="en-US" sz="1800">
                <a:solidFill>
                  <a:srgbClr val="3A3838"/>
                </a:solidFill>
              </a:rPr>
              <a:t>인터넷 = www가 아님</a:t>
            </a:r>
            <a:endParaRPr sz="1800">
              <a:solidFill>
                <a:srgbClr val="3A3838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36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</a:pPr>
            <a:r>
              <a:rPr lang="en-US" sz="1800">
                <a:solidFill>
                  <a:srgbClr val="3A3838"/>
                </a:solidFill>
              </a:rPr>
              <a:t>www는 인터넷 기반의 서비스 중 하나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74" name="Google Shape;174;p5"/>
          <p:cNvGrpSpPr/>
          <p:nvPr/>
        </p:nvGrpSpPr>
        <p:grpSpPr>
          <a:xfrm>
            <a:off x="2438400" y="3273426"/>
            <a:ext cx="7620000" cy="2968433"/>
            <a:chOff x="576" y="2496"/>
            <a:chExt cx="4800" cy="1815"/>
          </a:xfrm>
        </p:grpSpPr>
        <p:sp>
          <p:nvSpPr>
            <p:cNvPr id="175" name="Google Shape;175;p5"/>
            <p:cNvSpPr txBox="1"/>
            <p:nvPr/>
          </p:nvSpPr>
          <p:spPr>
            <a:xfrm>
              <a:off x="576" y="2544"/>
              <a:ext cx="4800" cy="1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이름	   프로토콜		포트	       기능</a:t>
              </a:r>
              <a:endParaRPr/>
            </a:p>
            <a:p>
              <a:pPr indent="0" lvl="0" marL="0" marR="0" rtl="0" algn="l">
                <a:spcBef>
                  <a:spcPts val="105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www	    http			80	       웹 서비스</a:t>
              </a:r>
              <a:endParaRPr/>
            </a:p>
            <a:p>
              <a:pPr indent="0" lvl="0" marL="0" marR="0" rtl="0" algn="l">
                <a:spcBef>
                  <a:spcPts val="105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Email	    SMTP/POP3/IMAP	25/110/114     이메일 서비스</a:t>
              </a:r>
              <a:endParaRPr/>
            </a:p>
            <a:p>
              <a:pPr indent="0" lvl="0" marL="0" marR="0" rtl="0" algn="l">
                <a:spcBef>
                  <a:spcPts val="105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FTP	    ftp			21	      파일 전송 서비스</a:t>
              </a:r>
              <a:endParaRPr/>
            </a:p>
            <a:p>
              <a:pPr indent="0" lvl="0" marL="0" marR="0" rtl="0" algn="l">
                <a:spcBef>
                  <a:spcPts val="105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telnet	    telnet			23	      원격 로그인</a:t>
              </a:r>
              <a:endParaRPr/>
            </a:p>
            <a:p>
              <a:pPr indent="0" lvl="0" marL="0" marR="0" rtl="0" algn="l">
                <a:spcBef>
                  <a:spcPts val="105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DNS	    DNS			83	      도메인 이름 변환 서비스</a:t>
              </a:r>
              <a:endParaRPr/>
            </a:p>
            <a:p>
              <a:pPr indent="0" lvl="0" marL="0" marR="0" rtl="0" algn="l">
                <a:spcBef>
                  <a:spcPts val="105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News	    NNTP			119	      인터넷 뉴스 서비스</a:t>
              </a:r>
              <a:endParaRPr/>
            </a:p>
          </p:txBody>
        </p:sp>
        <p:cxnSp>
          <p:nvCxnSpPr>
            <p:cNvPr id="176" name="Google Shape;176;p5"/>
            <p:cNvCxnSpPr/>
            <p:nvPr/>
          </p:nvCxnSpPr>
          <p:spPr>
            <a:xfrm>
              <a:off x="576" y="2496"/>
              <a:ext cx="4662" cy="1"/>
            </a:xfrm>
            <a:prstGeom prst="straightConnector1">
              <a:avLst/>
            </a:prstGeom>
            <a:noFill/>
            <a:ln cap="flat" cmpd="sng" w="28575">
              <a:solidFill>
                <a:srgbClr val="4378B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576" y="2976"/>
              <a:ext cx="4662" cy="1"/>
            </a:xfrm>
            <a:prstGeom prst="straightConnector1">
              <a:avLst/>
            </a:prstGeom>
            <a:noFill/>
            <a:ln cap="flat" cmpd="sng" w="19050">
              <a:solidFill>
                <a:srgbClr val="FDC01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576" y="3264"/>
              <a:ext cx="4662" cy="1"/>
            </a:xfrm>
            <a:prstGeom prst="straightConnector1">
              <a:avLst/>
            </a:prstGeom>
            <a:noFill/>
            <a:ln cap="flat" cmpd="sng" w="19050">
              <a:solidFill>
                <a:srgbClr val="FDC01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576" y="3504"/>
              <a:ext cx="4662" cy="1"/>
            </a:xfrm>
            <a:prstGeom prst="straightConnector1">
              <a:avLst/>
            </a:prstGeom>
            <a:noFill/>
            <a:ln cap="flat" cmpd="sng" w="19050">
              <a:solidFill>
                <a:srgbClr val="FDC01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576" y="3744"/>
              <a:ext cx="4662" cy="1"/>
            </a:xfrm>
            <a:prstGeom prst="straightConnector1">
              <a:avLst/>
            </a:prstGeom>
            <a:noFill/>
            <a:ln cap="flat" cmpd="sng" w="19050">
              <a:solidFill>
                <a:srgbClr val="FDC01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576" y="4310"/>
              <a:ext cx="4662" cy="1"/>
            </a:xfrm>
            <a:prstGeom prst="straightConnector1">
              <a:avLst/>
            </a:prstGeom>
            <a:noFill/>
            <a:ln cap="flat" cmpd="sng" w="28575">
              <a:solidFill>
                <a:srgbClr val="4378B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576" y="4007"/>
              <a:ext cx="4662" cy="1"/>
            </a:xfrm>
            <a:prstGeom prst="straightConnector1">
              <a:avLst/>
            </a:prstGeom>
            <a:noFill/>
            <a:ln cap="flat" cmpd="sng" w="19050">
              <a:solidFill>
                <a:srgbClr val="FDC01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576" y="2772"/>
              <a:ext cx="4662" cy="1"/>
            </a:xfrm>
            <a:prstGeom prst="straightConnector1">
              <a:avLst/>
            </a:prstGeom>
            <a:noFill/>
            <a:ln cap="flat" cmpd="sng" w="28575">
              <a:solidFill>
                <a:srgbClr val="4378B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표준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HTTP 1.0: RFC ftp://ftp.ietf.org/rfc/rfc1945.txt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HTTP 1.1: RFC ftp://ftp.ietf.org/rfc/rfc2616.txt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Request</a:t>
            </a:r>
            <a:endParaRPr sz="1800"/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303" y="3216765"/>
            <a:ext cx="5578370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 txBox="1"/>
          <p:nvPr/>
        </p:nvSpPr>
        <p:spPr>
          <a:xfrm>
            <a:off x="4393324" y="3541986"/>
            <a:ext cx="1355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MIME Type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1200303" y="3328924"/>
            <a:ext cx="397003" cy="21306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1200303" y="4041950"/>
            <a:ext cx="660028" cy="25836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99" name="Google Shape;199;p7"/>
          <p:cNvSpPr txBox="1"/>
          <p:nvPr>
            <p:ph idx="1" type="body"/>
          </p:nvPr>
        </p:nvSpPr>
        <p:spPr>
          <a:xfrm>
            <a:off x="838200" y="1825625"/>
            <a:ext cx="327134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Session Management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Http stateless라 응답속도는 빠르나 사용자정보를 저장할 수 없음</a:t>
            </a:r>
            <a:endParaRPr sz="1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대안</a:t>
            </a:r>
            <a:endParaRPr sz="1400"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-html hidden tag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-Cookie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-Session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-URL Rewriting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1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Cookie는 Client에 정보를 저장해서 보안 취약하고 네트워크 스팀으로 문자열정보 저장 단점</a:t>
            </a:r>
            <a:endParaRPr sz="1400"/>
          </a:p>
          <a:p>
            <a:pPr indent="0" lvl="1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-보안 HttpOnly, SecureCookie 사용</a:t>
            </a:r>
            <a:endParaRPr sz="1400"/>
          </a:p>
          <a:p>
            <a:pPr indent="0" lvl="1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1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Session 사용 권고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7"/>
          <p:cNvSpPr txBox="1"/>
          <p:nvPr/>
        </p:nvSpPr>
        <p:spPr>
          <a:xfrm>
            <a:off x="6637282" y="645131"/>
            <a:ext cx="1953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 - stateless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6637282" y="1501724"/>
            <a:ext cx="1697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 -hidden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2" name="Google Shape;202;p7"/>
          <p:cNvCxnSpPr>
            <a:endCxn id="201" idx="0"/>
          </p:cNvCxnSpPr>
          <p:nvPr/>
        </p:nvCxnSpPr>
        <p:spPr>
          <a:xfrm>
            <a:off x="7483233" y="1014524"/>
            <a:ext cx="3000" cy="4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p7"/>
          <p:cNvCxnSpPr/>
          <p:nvPr/>
        </p:nvCxnSpPr>
        <p:spPr>
          <a:xfrm>
            <a:off x="7480497" y="1762362"/>
            <a:ext cx="2868" cy="4872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7"/>
          <p:cNvSpPr txBox="1"/>
          <p:nvPr/>
        </p:nvSpPr>
        <p:spPr>
          <a:xfrm>
            <a:off x="5508673" y="2342979"/>
            <a:ext cx="4076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Cookie (Browser local정보저장,string)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4833004" y="1512155"/>
            <a:ext cx="1963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정보 유지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4242271" y="4198981"/>
            <a:ext cx="1392633" cy="95410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7499026" y="4199978"/>
            <a:ext cx="2086340" cy="95410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8" name="Google Shape;208;p7"/>
          <p:cNvCxnSpPr/>
          <p:nvPr/>
        </p:nvCxnSpPr>
        <p:spPr>
          <a:xfrm flipH="1" rot="10800000">
            <a:off x="5634904" y="4293943"/>
            <a:ext cx="1864122" cy="11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9" name="Google Shape;209;p7"/>
          <p:cNvSpPr txBox="1"/>
          <p:nvPr/>
        </p:nvSpPr>
        <p:spPr>
          <a:xfrm>
            <a:off x="6090331" y="4310558"/>
            <a:ext cx="8220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1.request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7565700" y="4470134"/>
            <a:ext cx="1879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2.Cookie생성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3.Cokkie정보저장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7.cookie check 정보사용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" name="Google Shape;211;p7"/>
          <p:cNvCxnSpPr/>
          <p:nvPr/>
        </p:nvCxnSpPr>
        <p:spPr>
          <a:xfrm rot="10800000">
            <a:off x="5634904" y="4560285"/>
            <a:ext cx="1864122" cy="9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7"/>
          <p:cNvSpPr txBox="1"/>
          <p:nvPr/>
        </p:nvSpPr>
        <p:spPr>
          <a:xfrm>
            <a:off x="5980624" y="4560283"/>
            <a:ext cx="1479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4.response(cookie)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4242271" y="4793300"/>
            <a:ext cx="13756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5.cookie정보저장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4" name="Google Shape;214;p7"/>
          <p:cNvCxnSpPr/>
          <p:nvPr/>
        </p:nvCxnSpPr>
        <p:spPr>
          <a:xfrm flipH="1" rot="10800000">
            <a:off x="5662492" y="4896153"/>
            <a:ext cx="1864122" cy="11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5" name="Google Shape;215;p7"/>
          <p:cNvSpPr txBox="1"/>
          <p:nvPr/>
        </p:nvSpPr>
        <p:spPr>
          <a:xfrm>
            <a:off x="5812824" y="4883117"/>
            <a:ext cx="13719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6.request(cookie)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6" name="Google Shape;216;p7"/>
          <p:cNvCxnSpPr/>
          <p:nvPr/>
        </p:nvCxnSpPr>
        <p:spPr>
          <a:xfrm>
            <a:off x="7465634" y="2745331"/>
            <a:ext cx="2868" cy="4872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7" name="Google Shape;217;p7"/>
          <p:cNvSpPr txBox="1"/>
          <p:nvPr/>
        </p:nvSpPr>
        <p:spPr>
          <a:xfrm>
            <a:off x="5459693" y="3223820"/>
            <a:ext cx="4859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Session (Server정보저장,object) (Cookie사용)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4237151" y="5633568"/>
            <a:ext cx="1392633" cy="95410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7493906" y="5634565"/>
            <a:ext cx="2086340" cy="95410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" name="Google Shape;220;p7"/>
          <p:cNvCxnSpPr/>
          <p:nvPr/>
        </p:nvCxnSpPr>
        <p:spPr>
          <a:xfrm flipH="1" rot="10800000">
            <a:off x="5629784" y="5728530"/>
            <a:ext cx="1864122" cy="11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1" name="Google Shape;221;p7"/>
          <p:cNvSpPr txBox="1"/>
          <p:nvPr/>
        </p:nvSpPr>
        <p:spPr>
          <a:xfrm>
            <a:off x="6085211" y="5745145"/>
            <a:ext cx="8220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1.request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7560580" y="5904721"/>
            <a:ext cx="20482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2.Session생성 –server 저장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3.Session정보저장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7.sessioncheck 정보사용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3" name="Google Shape;223;p7"/>
          <p:cNvCxnSpPr/>
          <p:nvPr/>
        </p:nvCxnSpPr>
        <p:spPr>
          <a:xfrm rot="10800000">
            <a:off x="5629784" y="5994872"/>
            <a:ext cx="1864122" cy="9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4" name="Google Shape;224;p7"/>
          <p:cNvSpPr txBox="1"/>
          <p:nvPr/>
        </p:nvSpPr>
        <p:spPr>
          <a:xfrm>
            <a:off x="5975504" y="5994870"/>
            <a:ext cx="16588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4.response(sessionid)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4218501" y="6126010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5.sessionid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브라우저메모리저장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" name="Google Shape;226;p7"/>
          <p:cNvCxnSpPr/>
          <p:nvPr/>
        </p:nvCxnSpPr>
        <p:spPr>
          <a:xfrm flipH="1" rot="10800000">
            <a:off x="5657372" y="6330740"/>
            <a:ext cx="1864122" cy="115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7" name="Google Shape;227;p7"/>
          <p:cNvSpPr txBox="1"/>
          <p:nvPr/>
        </p:nvSpPr>
        <p:spPr>
          <a:xfrm>
            <a:off x="5807704" y="6317704"/>
            <a:ext cx="15514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6.request(sessionid)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4237151" y="3825880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Cookie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4211099" y="5295286"/>
            <a:ext cx="958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Session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4301884" y="5021616"/>
            <a:ext cx="248920" cy="1314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9345620" y="6440535"/>
            <a:ext cx="248920" cy="1314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4211099" y="2721845"/>
            <a:ext cx="1364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Cookie허용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3" name="Google Shape;233;p7"/>
          <p:cNvCxnSpPr>
            <a:stCxn id="204" idx="1"/>
            <a:endCxn id="232" idx="0"/>
          </p:cNvCxnSpPr>
          <p:nvPr/>
        </p:nvCxnSpPr>
        <p:spPr>
          <a:xfrm flipH="1">
            <a:off x="4893373" y="2527645"/>
            <a:ext cx="615300" cy="19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7"/>
          <p:cNvCxnSpPr>
            <a:endCxn id="232" idx="2"/>
          </p:cNvCxnSpPr>
          <p:nvPr/>
        </p:nvCxnSpPr>
        <p:spPr>
          <a:xfrm rot="10800000">
            <a:off x="4893337" y="3091177"/>
            <a:ext cx="555000" cy="31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/>
          <p:nvPr/>
        </p:nvSpPr>
        <p:spPr>
          <a:xfrm>
            <a:off x="994574" y="1122471"/>
            <a:ext cx="1392633" cy="41857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4251329" y="1088917"/>
            <a:ext cx="6332587" cy="41857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1" name="Google Shape;241;p8"/>
          <p:cNvGrpSpPr/>
          <p:nvPr/>
        </p:nvGrpSpPr>
        <p:grpSpPr>
          <a:xfrm>
            <a:off x="2387206" y="1556665"/>
            <a:ext cx="3015110" cy="293614"/>
            <a:chOff x="7999732" y="4399047"/>
            <a:chExt cx="1864122" cy="293614"/>
          </a:xfrm>
        </p:grpSpPr>
        <p:cxnSp>
          <p:nvCxnSpPr>
            <p:cNvPr id="242" name="Google Shape;242;p8"/>
            <p:cNvCxnSpPr/>
            <p:nvPr/>
          </p:nvCxnSpPr>
          <p:spPr>
            <a:xfrm flipH="1" rot="10800000">
              <a:off x="7999732" y="4399047"/>
              <a:ext cx="1864122" cy="1157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43" name="Google Shape;243;p8"/>
            <p:cNvSpPr txBox="1"/>
            <p:nvPr/>
          </p:nvSpPr>
          <p:spPr>
            <a:xfrm>
              <a:off x="8455159" y="4415662"/>
              <a:ext cx="11490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request(login)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4" name="Google Shape;244;p8"/>
          <p:cNvGrpSpPr/>
          <p:nvPr/>
        </p:nvGrpSpPr>
        <p:grpSpPr>
          <a:xfrm>
            <a:off x="2371331" y="2567337"/>
            <a:ext cx="5364282" cy="276999"/>
            <a:chOff x="8109439" y="5148865"/>
            <a:chExt cx="1864122" cy="276999"/>
          </a:xfrm>
        </p:grpSpPr>
        <p:cxnSp>
          <p:nvCxnSpPr>
            <p:cNvPr id="245" name="Google Shape;245;p8"/>
            <p:cNvCxnSpPr/>
            <p:nvPr/>
          </p:nvCxnSpPr>
          <p:spPr>
            <a:xfrm rot="10800000">
              <a:off x="8109439" y="5148865"/>
              <a:ext cx="1864122" cy="99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46" name="Google Shape;246;p8"/>
            <p:cNvSpPr txBox="1"/>
            <p:nvPr/>
          </p:nvSpPr>
          <p:spPr>
            <a:xfrm>
              <a:off x="8636068" y="5148865"/>
              <a:ext cx="8108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7" name="Google Shape;247;p8"/>
          <p:cNvGrpSpPr/>
          <p:nvPr/>
        </p:nvGrpSpPr>
        <p:grpSpPr>
          <a:xfrm>
            <a:off x="2371332" y="3408230"/>
            <a:ext cx="6068475" cy="293614"/>
            <a:chOff x="7999732" y="4399047"/>
            <a:chExt cx="1864122" cy="293614"/>
          </a:xfrm>
        </p:grpSpPr>
        <p:cxnSp>
          <p:nvCxnSpPr>
            <p:cNvPr id="248" name="Google Shape;248;p8"/>
            <p:cNvCxnSpPr/>
            <p:nvPr/>
          </p:nvCxnSpPr>
          <p:spPr>
            <a:xfrm flipH="1" rot="10800000">
              <a:off x="7999732" y="4399047"/>
              <a:ext cx="1864122" cy="1157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49" name="Google Shape;249;p8"/>
            <p:cNvSpPr txBox="1"/>
            <p:nvPr/>
          </p:nvSpPr>
          <p:spPr>
            <a:xfrm>
              <a:off x="8455159" y="4415662"/>
              <a:ext cx="3859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request(logout)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0" name="Google Shape;250;p8"/>
          <p:cNvGrpSpPr/>
          <p:nvPr/>
        </p:nvGrpSpPr>
        <p:grpSpPr>
          <a:xfrm>
            <a:off x="2387207" y="4913372"/>
            <a:ext cx="3246338" cy="276999"/>
            <a:chOff x="8109439" y="5148865"/>
            <a:chExt cx="1864122" cy="276999"/>
          </a:xfrm>
        </p:grpSpPr>
        <p:cxnSp>
          <p:nvCxnSpPr>
            <p:cNvPr id="251" name="Google Shape;251;p8"/>
            <p:cNvCxnSpPr/>
            <p:nvPr/>
          </p:nvCxnSpPr>
          <p:spPr>
            <a:xfrm rot="10800000">
              <a:off x="8109439" y="5148865"/>
              <a:ext cx="1864122" cy="99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52" name="Google Shape;252;p8"/>
            <p:cNvSpPr txBox="1"/>
            <p:nvPr/>
          </p:nvSpPr>
          <p:spPr>
            <a:xfrm>
              <a:off x="8636068" y="5148865"/>
              <a:ext cx="8108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3" name="Google Shape;253;p8"/>
          <p:cNvSpPr/>
          <p:nvPr/>
        </p:nvSpPr>
        <p:spPr>
          <a:xfrm>
            <a:off x="5022232" y="1447524"/>
            <a:ext cx="1243460" cy="1009386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7508084" y="1786079"/>
            <a:ext cx="1243460" cy="1009386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8129814" y="3287659"/>
            <a:ext cx="1243460" cy="1009386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5493721" y="4007617"/>
            <a:ext cx="1243460" cy="1009386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5493721" y="1564973"/>
            <a:ext cx="2449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7974162" y="1860286"/>
            <a:ext cx="3113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8"/>
          <p:cNvSpPr txBox="1"/>
          <p:nvPr/>
        </p:nvSpPr>
        <p:spPr>
          <a:xfrm>
            <a:off x="8595892" y="3354127"/>
            <a:ext cx="3113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8"/>
          <p:cNvSpPr txBox="1"/>
          <p:nvPr/>
        </p:nvSpPr>
        <p:spPr>
          <a:xfrm>
            <a:off x="6019044" y="4093723"/>
            <a:ext cx="3113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5080203" y="1735729"/>
            <a:ext cx="14829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request(o1)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session생성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session(o2)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application(o3)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2" name="Google Shape;262;p8"/>
          <p:cNvCxnSpPr>
            <a:endCxn id="254" idx="1"/>
          </p:cNvCxnSpPr>
          <p:nvPr/>
        </p:nvCxnSpPr>
        <p:spPr>
          <a:xfrm>
            <a:off x="6265786" y="1835329"/>
            <a:ext cx="1242300" cy="33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3" name="Google Shape;263;p8"/>
          <p:cNvSpPr txBox="1"/>
          <p:nvPr/>
        </p:nvSpPr>
        <p:spPr>
          <a:xfrm>
            <a:off x="6124760" y="1711779"/>
            <a:ext cx="19977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forward(request,response)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8"/>
          <p:cNvSpPr txBox="1"/>
          <p:nvPr/>
        </p:nvSpPr>
        <p:spPr>
          <a:xfrm>
            <a:off x="7609931" y="2068956"/>
            <a:ext cx="1861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 use(o1)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session use(o2)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use(o3)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8"/>
          <p:cNvSpPr txBox="1"/>
          <p:nvPr/>
        </p:nvSpPr>
        <p:spPr>
          <a:xfrm>
            <a:off x="994574" y="5569918"/>
            <a:ext cx="5160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 scope : request ~ response 유효 (thread safe)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session(cookie) : sessio생성(login) ~ session소멸(logout 또는 timesout)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: service deploy(server stat) ~ service undeploy(server stop)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8316175" y="3555232"/>
            <a:ext cx="18615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 use(o1)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session use(o2)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session소멸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use(o3)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7" name="Google Shape;267;p8"/>
          <p:cNvGrpSpPr/>
          <p:nvPr/>
        </p:nvGrpSpPr>
        <p:grpSpPr>
          <a:xfrm>
            <a:off x="2371330" y="3832723"/>
            <a:ext cx="5758484" cy="276999"/>
            <a:chOff x="8109439" y="5148865"/>
            <a:chExt cx="1864122" cy="276999"/>
          </a:xfrm>
        </p:grpSpPr>
        <p:cxnSp>
          <p:nvCxnSpPr>
            <p:cNvPr id="268" name="Google Shape;268;p8"/>
            <p:cNvCxnSpPr/>
            <p:nvPr/>
          </p:nvCxnSpPr>
          <p:spPr>
            <a:xfrm rot="10800000">
              <a:off x="8109439" y="5148865"/>
              <a:ext cx="1864122" cy="99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9" name="Google Shape;269;p8"/>
            <p:cNvSpPr txBox="1"/>
            <p:nvPr/>
          </p:nvSpPr>
          <p:spPr>
            <a:xfrm>
              <a:off x="8636068" y="5148865"/>
              <a:ext cx="8108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2371330" y="4390756"/>
            <a:ext cx="3015110" cy="293614"/>
            <a:chOff x="7999732" y="4399047"/>
            <a:chExt cx="1864122" cy="293614"/>
          </a:xfrm>
        </p:grpSpPr>
        <p:cxnSp>
          <p:nvCxnSpPr>
            <p:cNvPr id="271" name="Google Shape;271;p8"/>
            <p:cNvCxnSpPr/>
            <p:nvPr/>
          </p:nvCxnSpPr>
          <p:spPr>
            <a:xfrm flipH="1" rot="10800000">
              <a:off x="7999732" y="4399047"/>
              <a:ext cx="1864122" cy="1157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2" name="Google Shape;272;p8"/>
            <p:cNvSpPr txBox="1"/>
            <p:nvPr/>
          </p:nvSpPr>
          <p:spPr>
            <a:xfrm>
              <a:off x="8455159" y="4415662"/>
              <a:ext cx="4349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3" name="Google Shape;273;p8"/>
          <p:cNvSpPr txBox="1"/>
          <p:nvPr/>
        </p:nvSpPr>
        <p:spPr>
          <a:xfrm>
            <a:off x="5527796" y="4329290"/>
            <a:ext cx="1861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 use(o1)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session use(o2)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use(o3)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8"/>
          <p:cNvSpPr txBox="1"/>
          <p:nvPr>
            <p:ph type="title"/>
          </p:nvPr>
        </p:nvSpPr>
        <p:spPr>
          <a:xfrm>
            <a:off x="761244" y="-55830"/>
            <a:ext cx="1106289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Scope(request, session(cookie), application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HTTP-Request</a:t>
            </a:r>
            <a:endParaRPr/>
          </a:p>
        </p:txBody>
      </p:sp>
      <p:sp>
        <p:nvSpPr>
          <p:cNvPr id="280" name="Google Shape;28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method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GET, POST, DELETE, PUT, HEAD, OPTION 등의 method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GET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HTTP 전송 방법 : 웹 서버로부터 자료를 가져오는 기능을 하는 GET 또는 POST를 많이 사용</a:t>
            </a:r>
            <a:br>
              <a:rPr lang="en-US" sz="1600"/>
            </a:br>
            <a:r>
              <a:rPr lang="en-US" sz="1600"/>
              <a:t>GET 메소드는 별도의 메시지 바디를 필요로 하지 않음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요청된 URL : 웹 서버에 있는 자료를 요청할 때 사용되는 경로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HTTP 버전 : 인터넷에서 가장 일반적으로 사용되는 HTTP 버전은 1.0과 1.1임 </a:t>
            </a:r>
            <a:br>
              <a:rPr lang="en-US" sz="1600"/>
            </a:br>
            <a:r>
              <a:rPr lang="en-US" sz="1600"/>
              <a:t>대부분의 브라우저는 초기값으로 1.1을 사용 → 1.1은 1.0과 달리 요청이 강제적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data :  Header url ?name=value&amp;name=value&amp;….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POST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URL에 요청 데이터를 전달하지 않고, HTTP의 헤더 영역이 아닌 바디 영역에 소켓을 이용하여 데이터 전송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위 예의 ‘?hi_id=363&amp;name=hong’과 같은 부분이 URL에 나타나지 않고 POST Body에 포함됨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인수 값을URL을 통하여 전송하지 않기 때문에 다른 사람이 링크를 통해 해당 페이지를 볼 수 없음.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POST 방식은 보내려는 인자값이 URL을 통해 노출되지 않기 때문에 보안 측면에서 GET 방식보다 안전한 편임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2021-01-15T00:06:19Z</dcterms:created>
  <dc:creator>Administrator</dc:creator>
</cp:coreProperties>
</file>