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8" r:id="rId5"/>
    <p:sldId id="266" r:id="rId6"/>
    <p:sldId id="264" r:id="rId7"/>
    <p:sldId id="257" r:id="rId8"/>
    <p:sldId id="268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61" r:id="rId17"/>
    <p:sldId id="275" r:id="rId18"/>
    <p:sldId id="26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18A"/>
    <a:srgbClr val="7D7C75"/>
    <a:srgbClr val="504F4A"/>
    <a:srgbClr val="F2F2F2"/>
    <a:srgbClr val="001642"/>
    <a:srgbClr val="63625D"/>
    <a:srgbClr val="75746D"/>
    <a:srgbClr val="D9DAD8"/>
    <a:srgbClr val="B5B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howGuides="1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A782-38B3-4AB1-9EC0-329D37E252AF}" type="datetimeFigureOut">
              <a:rPr lang="ko-KR" altLang="en-US" smtClean="0"/>
              <a:t>2018. 11. 1.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03848" y="1533666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오픈소스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dist"/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IC-PBL1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2688774"/>
            <a:ext cx="27363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Error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모르겠다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203848" y="2571750"/>
            <a:ext cx="2736304" cy="0"/>
          </a:xfrm>
          <a:prstGeom prst="line">
            <a:avLst/>
          </a:prstGeom>
          <a:ln>
            <a:solidFill>
              <a:srgbClr val="504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0" y="3003798"/>
            <a:ext cx="3059832" cy="1368152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012160" y="-6783"/>
            <a:ext cx="3131840" cy="1426405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6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627534"/>
            <a:ext cx="6048672" cy="3096344"/>
          </a:xfrm>
          <a:prstGeom prst="roundRect">
            <a:avLst>
              <a:gd name="adj" fmla="val 9011"/>
            </a:avLst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 수집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수집한 자료 정리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GIT HUB</a:t>
            </a:r>
            <a:r>
              <a:rPr lang="ko-KR" altLang="en-US" sz="1400" dirty="0">
                <a:solidFill>
                  <a:schemeClr val="tx1"/>
                </a:solidFill>
              </a:rPr>
              <a:t>에 공유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정리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6268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팀활동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소개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79820-D7DE-264A-A9C2-E1B470DF163C}"/>
              </a:ext>
            </a:extLst>
          </p:cNvPr>
          <p:cNvSpPr/>
          <p:nvPr/>
        </p:nvSpPr>
        <p:spPr>
          <a:xfrm>
            <a:off x="323528" y="3003798"/>
            <a:ext cx="2160240" cy="576064"/>
          </a:xfrm>
          <a:prstGeom prst="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82F72F-1AD0-3043-B422-B56A5E9B2A22}"/>
              </a:ext>
            </a:extLst>
          </p:cNvPr>
          <p:cNvSpPr/>
          <p:nvPr/>
        </p:nvSpPr>
        <p:spPr>
          <a:xfrm>
            <a:off x="323528" y="3003798"/>
            <a:ext cx="720080" cy="576064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C3BC3-1138-2C45-9266-AF91DE452789}"/>
              </a:ext>
            </a:extLst>
          </p:cNvPr>
          <p:cNvSpPr txBox="1"/>
          <p:nvPr/>
        </p:nvSpPr>
        <p:spPr>
          <a:xfrm>
            <a:off x="1003812" y="3148065"/>
            <a:ext cx="155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자료조사</a:t>
            </a:r>
          </a:p>
        </p:txBody>
      </p:sp>
    </p:spTree>
    <p:extLst>
      <p:ext uri="{BB962C8B-B14F-4D97-AF65-F5344CB8AC3E}">
        <p14:creationId xmlns:p14="http://schemas.microsoft.com/office/powerpoint/2010/main" val="283218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627534"/>
            <a:ext cx="6048672" cy="3096344"/>
          </a:xfrm>
          <a:prstGeom prst="roundRect">
            <a:avLst>
              <a:gd name="adj" fmla="val 9011"/>
            </a:avLst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웹페이지</a:t>
            </a:r>
            <a:r>
              <a:rPr lang="ko-KR" altLang="en-US" sz="1400" dirty="0">
                <a:solidFill>
                  <a:schemeClr val="tx1"/>
                </a:solidFill>
              </a:rPr>
              <a:t> 틀 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웹페이지</a:t>
            </a:r>
            <a:r>
              <a:rPr lang="ko-KR" altLang="en-US" sz="1400" dirty="0">
                <a:solidFill>
                  <a:schemeClr val="tx1"/>
                </a:solidFill>
              </a:rPr>
              <a:t> 디자인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GIT HUB</a:t>
            </a:r>
            <a:r>
              <a:rPr lang="ko-KR" altLang="en-US" sz="1400" dirty="0">
                <a:solidFill>
                  <a:schemeClr val="tx1"/>
                </a:solidFill>
              </a:rPr>
              <a:t>에 공유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자료조사를 기반으로 </a:t>
            </a:r>
            <a:r>
              <a:rPr lang="ko-KR" altLang="en-US" sz="1400" dirty="0" err="1">
                <a:solidFill>
                  <a:schemeClr val="tx1"/>
                </a:solidFill>
              </a:rPr>
              <a:t>웹페이지</a:t>
            </a:r>
            <a:r>
              <a:rPr lang="ko-KR" altLang="en-US" sz="1400" dirty="0">
                <a:solidFill>
                  <a:schemeClr val="tx1"/>
                </a:solidFill>
              </a:rPr>
              <a:t> 내용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소책자 삽입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6268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팀활동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소개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3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14B30-2B10-DF4A-B5FE-4ACBFE1F7D13}"/>
              </a:ext>
            </a:extLst>
          </p:cNvPr>
          <p:cNvSpPr/>
          <p:nvPr/>
        </p:nvSpPr>
        <p:spPr>
          <a:xfrm>
            <a:off x="323528" y="3003798"/>
            <a:ext cx="2160240" cy="576064"/>
          </a:xfrm>
          <a:prstGeom prst="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3194ED-5C93-BD49-9837-7B00FF2D6BD7}"/>
              </a:ext>
            </a:extLst>
          </p:cNvPr>
          <p:cNvSpPr/>
          <p:nvPr/>
        </p:nvSpPr>
        <p:spPr>
          <a:xfrm>
            <a:off x="323528" y="3003798"/>
            <a:ext cx="720080" cy="576064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8388-A702-6C41-B39A-98C436FCDFB6}"/>
              </a:ext>
            </a:extLst>
          </p:cNvPr>
          <p:cNvSpPr txBox="1"/>
          <p:nvPr/>
        </p:nvSpPr>
        <p:spPr>
          <a:xfrm>
            <a:off x="1003812" y="3148065"/>
            <a:ext cx="155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</a:t>
            </a:r>
            <a:r>
              <a:rPr lang="ko-KR" altLang="en-US" sz="10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383997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627534"/>
            <a:ext cx="6048672" cy="3096344"/>
          </a:xfrm>
          <a:prstGeom prst="roundRect">
            <a:avLst>
              <a:gd name="adj" fmla="val 9011"/>
            </a:avLst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GIT BOOK</a:t>
            </a:r>
            <a:r>
              <a:rPr lang="ko-KR" altLang="en-US" sz="1400" dirty="0">
                <a:solidFill>
                  <a:schemeClr val="tx1"/>
                </a:solidFill>
              </a:rPr>
              <a:t> 사용법 공부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자료조사 바탕으로 소책자 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GIT HUB</a:t>
            </a:r>
            <a:r>
              <a:rPr lang="ko-KR" altLang="en-US" sz="1400" dirty="0">
                <a:solidFill>
                  <a:schemeClr val="tx1"/>
                </a:solidFill>
              </a:rPr>
              <a:t>에 공유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6268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팀활동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소개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4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4B0F46-CE10-D74B-A471-AEB3249B1571}"/>
              </a:ext>
            </a:extLst>
          </p:cNvPr>
          <p:cNvSpPr/>
          <p:nvPr/>
        </p:nvSpPr>
        <p:spPr>
          <a:xfrm>
            <a:off x="323528" y="3003798"/>
            <a:ext cx="2160240" cy="576064"/>
          </a:xfrm>
          <a:prstGeom prst="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AF8E8-3221-8D48-8C9B-10BEDAD241F6}"/>
              </a:ext>
            </a:extLst>
          </p:cNvPr>
          <p:cNvSpPr/>
          <p:nvPr/>
        </p:nvSpPr>
        <p:spPr>
          <a:xfrm>
            <a:off x="323528" y="3003798"/>
            <a:ext cx="720080" cy="576064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8EB2C-0578-994B-851B-A7217708D2E2}"/>
              </a:ext>
            </a:extLst>
          </p:cNvPr>
          <p:cNvSpPr txBox="1"/>
          <p:nvPr/>
        </p:nvSpPr>
        <p:spPr>
          <a:xfrm>
            <a:off x="1003812" y="3148065"/>
            <a:ext cx="155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소책자 제작</a:t>
            </a:r>
          </a:p>
        </p:txBody>
      </p:sp>
    </p:spTree>
    <p:extLst>
      <p:ext uri="{BB962C8B-B14F-4D97-AF65-F5344CB8AC3E}">
        <p14:creationId xmlns:p14="http://schemas.microsoft.com/office/powerpoint/2010/main" val="127812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5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팀활동</a:t>
            </a:r>
            <a:r>
              <a:rPr lang="ko-KR" altLang="en-US" sz="2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소개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64088" y="1134576"/>
            <a:ext cx="2592854" cy="2508162"/>
            <a:chOff x="5796136" y="987574"/>
            <a:chExt cx="2903140" cy="2808312"/>
          </a:xfrm>
        </p:grpSpPr>
        <p:sp>
          <p:nvSpPr>
            <p:cNvPr id="2" name="대각선 방향의 모서리가 잘린 사각형 1"/>
            <p:cNvSpPr/>
            <p:nvPr/>
          </p:nvSpPr>
          <p:spPr>
            <a:xfrm>
              <a:off x="5796136" y="987574"/>
              <a:ext cx="2903138" cy="2808312"/>
            </a:xfrm>
            <a:prstGeom prst="snip2DiagRect">
              <a:avLst>
                <a:gd name="adj1" fmla="val 0"/>
                <a:gd name="adj2" fmla="val 20983"/>
              </a:avLst>
            </a:prstGeom>
            <a:solidFill>
              <a:srgbClr val="F2F2F2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10800000" flipH="1" flipV="1">
              <a:off x="8123212" y="987574"/>
              <a:ext cx="576064" cy="598883"/>
            </a:xfrm>
            <a:prstGeom prst="rtTriangle">
              <a:avLst/>
            </a:prstGeom>
            <a:solidFill>
              <a:srgbClr val="504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 rot="20145763">
            <a:off x="5348641" y="784117"/>
            <a:ext cx="360040" cy="700916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8859480">
            <a:off x="7507177" y="3374548"/>
            <a:ext cx="385033" cy="686368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640" y="1934131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GIT HUB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이용해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각자 맡은 역할에서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진행한 활동을 공유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6E242-C2BE-B14F-872B-C185333D7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5" y="932671"/>
            <a:ext cx="4146363" cy="31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4</a:t>
            </a:r>
          </a:p>
          <a:p>
            <a:pPr algn="dist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결과물 안내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448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5</a:t>
            </a:r>
          </a:p>
          <a:p>
            <a:pPr algn="dist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특징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429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4F4A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756080" y="310217"/>
            <a:ext cx="3526242" cy="605349"/>
            <a:chOff x="3203848" y="461487"/>
            <a:chExt cx="2752272" cy="472481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203848" y="461487"/>
              <a:ext cx="2736304" cy="0"/>
            </a:xfrm>
            <a:prstGeom prst="line">
              <a:avLst/>
            </a:prstGeom>
            <a:ln>
              <a:solidFill>
                <a:srgbClr val="50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19816" y="933968"/>
              <a:ext cx="2736304" cy="0"/>
            </a:xfrm>
            <a:prstGeom prst="line">
              <a:avLst/>
            </a:prstGeom>
            <a:ln>
              <a:solidFill>
                <a:srgbClr val="504F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19816" y="526956"/>
              <a:ext cx="2661282" cy="360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04F4A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특징 소개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cxnSp>
        <p:nvCxnSpPr>
          <p:cNvPr id="28" name="구부러진 연결선 27"/>
          <p:cNvCxnSpPr>
            <a:cxnSpLocks/>
            <a:stCxn id="30" idx="2"/>
          </p:cNvCxnSpPr>
          <p:nvPr/>
        </p:nvCxnSpPr>
        <p:spPr>
          <a:xfrm rot="16200000" flipH="1">
            <a:off x="2390068" y="1352193"/>
            <a:ext cx="636743" cy="1413920"/>
          </a:xfrm>
          <a:prstGeom prst="curvedConnector2">
            <a:avLst/>
          </a:prstGeom>
          <a:ln w="19050">
            <a:solidFill>
              <a:srgbClr val="504F4A">
                <a:alpha val="44000"/>
              </a:srgb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5780" y="1371450"/>
            <a:ext cx="179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>
                    <a:alpha val="56000"/>
                  </a:srgb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역할 분담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7564" y="1219968"/>
            <a:ext cx="179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>
                    <a:alpha val="56000"/>
                  </a:srgb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GIT HUB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>
                    <a:alpha val="56000"/>
                  </a:srgb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>
                    <a:alpha val="56000"/>
                  </a:srgb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 통해 공유</a:t>
            </a:r>
          </a:p>
        </p:txBody>
      </p:sp>
      <p:cxnSp>
        <p:nvCxnSpPr>
          <p:cNvPr id="33" name="구부러진 연결선 32"/>
          <p:cNvCxnSpPr>
            <a:cxnSpLocks/>
            <a:endCxn id="32" idx="2"/>
          </p:cNvCxnSpPr>
          <p:nvPr/>
        </p:nvCxnSpPr>
        <p:spPr>
          <a:xfrm flipV="1">
            <a:off x="5796136" y="1866299"/>
            <a:ext cx="967127" cy="511227"/>
          </a:xfrm>
          <a:prstGeom prst="curvedConnector2">
            <a:avLst/>
          </a:prstGeom>
          <a:ln w="19050">
            <a:solidFill>
              <a:srgbClr val="504F4A">
                <a:alpha val="44000"/>
              </a:srgb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7431" y="2540660"/>
            <a:ext cx="179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>
                    <a:alpha val="56000"/>
                  </a:srgb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정기 회의</a:t>
            </a:r>
          </a:p>
        </p:txBody>
      </p:sp>
      <p:cxnSp>
        <p:nvCxnSpPr>
          <p:cNvPr id="41" name="구부러진 연결선 40"/>
          <p:cNvCxnSpPr/>
          <p:nvPr/>
        </p:nvCxnSpPr>
        <p:spPr>
          <a:xfrm>
            <a:off x="2049106" y="2924880"/>
            <a:ext cx="895699" cy="198021"/>
          </a:xfrm>
          <a:prstGeom prst="curvedConnector3">
            <a:avLst>
              <a:gd name="adj1" fmla="val 50000"/>
            </a:avLst>
          </a:prstGeom>
          <a:ln w="19050">
            <a:solidFill>
              <a:srgbClr val="504F4A">
                <a:alpha val="44000"/>
              </a:srgb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A9A37-C44E-5C4B-8834-045F2AA93532}"/>
              </a:ext>
            </a:extLst>
          </p:cNvPr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FBC02-7066-CF48-9D8A-ABFBABE34E55}"/>
              </a:ext>
            </a:extLst>
          </p:cNvPr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1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8246E-D6FE-CF49-B51D-EE8BF363E290}"/>
              </a:ext>
            </a:extLst>
          </p:cNvPr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5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919E04-006C-6C4B-A506-DAB1CBB48D6F}"/>
              </a:ext>
            </a:extLst>
          </p:cNvPr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C28F1-01DF-2B4E-8304-F3E3A0CAD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44" y="2030002"/>
            <a:ext cx="3263228" cy="23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6</a:t>
            </a:r>
          </a:p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Q&amp;A?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9211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03848" y="134322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THANK</a:t>
            </a:r>
          </a:p>
          <a:p>
            <a:pPr algn="dist"/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YOU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2594172"/>
            <a:ext cx="273630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장윤호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김남호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한동연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오형서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이강영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203848" y="2571750"/>
            <a:ext cx="2736304" cy="0"/>
          </a:xfrm>
          <a:prstGeom prst="line">
            <a:avLst/>
          </a:prstGeom>
          <a:ln>
            <a:solidFill>
              <a:srgbClr val="504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0" y="3003798"/>
            <a:ext cx="3059832" cy="1368152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012160" y="-6783"/>
            <a:ext cx="3131840" cy="1426405"/>
          </a:xfrm>
          <a:prstGeom prst="line">
            <a:avLst/>
          </a:prstGeom>
          <a:ln>
            <a:solidFill>
              <a:srgbClr val="504F4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87498" y="1463264"/>
            <a:ext cx="3769004" cy="2478128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7" name="막힌 원호 6"/>
          <p:cNvSpPr/>
          <p:nvPr/>
        </p:nvSpPr>
        <p:spPr>
          <a:xfrm>
            <a:off x="4283968" y="1175231"/>
            <a:ext cx="576064" cy="779794"/>
          </a:xfrm>
          <a:prstGeom prst="blockArc">
            <a:avLst>
              <a:gd name="adj1" fmla="val 10800000"/>
              <a:gd name="adj2" fmla="val 0"/>
              <a:gd name="adj3" fmla="val 1818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059832" y="37682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2146" y="1849735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1 ::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조원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1235" y="2168532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2 ::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00118" y="2460581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 ::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활동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1840" y="2708300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4 ::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결과물 안내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139568" y="797839"/>
            <a:ext cx="859718" cy="45719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0F0C0-14E6-0E47-993E-163FA735A854}"/>
              </a:ext>
            </a:extLst>
          </p:cNvPr>
          <p:cNvSpPr txBox="1"/>
          <p:nvPr/>
        </p:nvSpPr>
        <p:spPr>
          <a:xfrm>
            <a:off x="3271094" y="2985111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5 :: </a:t>
            </a:r>
            <a:r>
              <a:rPr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특징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6B42B-6A38-534C-BDAE-C7BC5C6962A8}"/>
              </a:ext>
            </a:extLst>
          </p:cNvPr>
          <p:cNvSpPr txBox="1"/>
          <p:nvPr/>
        </p:nvSpPr>
        <p:spPr>
          <a:xfrm>
            <a:off x="3419872" y="3250249"/>
            <a:ext cx="3456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6 :: Q &amp; A ?</a:t>
            </a:r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88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1</a:t>
            </a:r>
          </a:p>
          <a:p>
            <a:pPr algn="dist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404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91880" y="41151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팀원소개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39568" y="832525"/>
            <a:ext cx="859718" cy="45719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6807" y="1462132"/>
            <a:ext cx="1620062" cy="2304256"/>
            <a:chOff x="1311696" y="1491630"/>
            <a:chExt cx="1620062" cy="2078018"/>
          </a:xfrm>
        </p:grpSpPr>
        <p:grpSp>
          <p:nvGrpSpPr>
            <p:cNvPr id="11" name="그룹 10"/>
            <p:cNvGrpSpPr/>
            <p:nvPr/>
          </p:nvGrpSpPr>
          <p:grpSpPr>
            <a:xfrm>
              <a:off x="1311696" y="1491630"/>
              <a:ext cx="1620062" cy="2078018"/>
              <a:chOff x="921419" y="1131590"/>
              <a:chExt cx="1584176" cy="203199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flipH="1">
              <a:off x="1569433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Chairperson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1311696" y="3119183"/>
              <a:ext cx="1620062" cy="33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사회자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활동 스케줄 조정 및 자료조사를 담당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955276" y="1462132"/>
            <a:ext cx="1620062" cy="2312579"/>
            <a:chOff x="3756394" y="1491630"/>
            <a:chExt cx="1620062" cy="2085524"/>
          </a:xfrm>
        </p:grpSpPr>
        <p:grpSp>
          <p:nvGrpSpPr>
            <p:cNvPr id="28" name="그룹 27"/>
            <p:cNvGrpSpPr/>
            <p:nvPr/>
          </p:nvGrpSpPr>
          <p:grpSpPr>
            <a:xfrm>
              <a:off x="3756394" y="1491630"/>
              <a:ext cx="1620062" cy="2078018"/>
              <a:chOff x="921419" y="1131590"/>
              <a:chExt cx="1584176" cy="203199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 flipH="1">
              <a:off x="4014131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Scribe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3756394" y="3119183"/>
              <a:ext cx="1620062" cy="45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서기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활동보고서 작성 및 </a:t>
              </a:r>
              <a:r>
                <a:rPr lang="ko-KR" altLang="en-US" sz="9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웹페이지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제작을 전반적으로 담당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53746" y="1462257"/>
            <a:ext cx="1620062" cy="2312579"/>
            <a:chOff x="6201092" y="1491630"/>
            <a:chExt cx="1620062" cy="2085524"/>
          </a:xfrm>
        </p:grpSpPr>
        <p:grpSp>
          <p:nvGrpSpPr>
            <p:cNvPr id="32" name="그룹 31"/>
            <p:cNvGrpSpPr/>
            <p:nvPr/>
          </p:nvGrpSpPr>
          <p:grpSpPr>
            <a:xfrm>
              <a:off x="6201092" y="1491630"/>
              <a:ext cx="1620062" cy="2078018"/>
              <a:chOff x="921419" y="1131590"/>
              <a:chExt cx="1584176" cy="203199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 flipH="1">
              <a:off x="6458829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Designer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6201092" y="3119183"/>
              <a:ext cx="1620062" cy="45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디자이너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웹페이지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제작을 돕고 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ppt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자료와 발표를 담당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476CEE8-DBD0-A841-A13F-343C7174E4B0}"/>
              </a:ext>
            </a:extLst>
          </p:cNvPr>
          <p:cNvGrpSpPr/>
          <p:nvPr/>
        </p:nvGrpSpPr>
        <p:grpSpPr>
          <a:xfrm>
            <a:off x="5552215" y="1462132"/>
            <a:ext cx="1620062" cy="2312579"/>
            <a:chOff x="6201092" y="1491630"/>
            <a:chExt cx="1620062" cy="2085524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FC80E42-F89C-124E-AF14-DCF0C4C493F8}"/>
                </a:ext>
              </a:extLst>
            </p:cNvPr>
            <p:cNvGrpSpPr/>
            <p:nvPr/>
          </p:nvGrpSpPr>
          <p:grpSpPr>
            <a:xfrm>
              <a:off x="6201092" y="1491630"/>
              <a:ext cx="1620062" cy="2078018"/>
              <a:chOff x="921419" y="1131590"/>
              <a:chExt cx="1584176" cy="2031990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78BA7EA-A00E-2245-84FB-D3509FC56F66}"/>
                  </a:ext>
                </a:extLst>
              </p:cNvPr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207DA7D-7DD7-354C-A2C9-5EECAA0B45FE}"/>
                  </a:ext>
                </a:extLst>
              </p:cNvPr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F11EAB6A-0B3C-6E4E-BCFC-593957B13E0B}"/>
                  </a:ext>
                </a:extLst>
              </p:cNvPr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460FD78-887C-6B4B-A1A3-369ADC6A31C3}"/>
                </a:ext>
              </a:extLst>
            </p:cNvPr>
            <p:cNvSpPr txBox="1"/>
            <p:nvPr/>
          </p:nvSpPr>
          <p:spPr>
            <a:xfrm flipH="1">
              <a:off x="6458829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Developer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033EC57-8344-E443-B9D4-CD028666988E}"/>
                </a:ext>
              </a:extLst>
            </p:cNvPr>
            <p:cNvSpPr txBox="1"/>
            <p:nvPr/>
          </p:nvSpPr>
          <p:spPr>
            <a:xfrm flipH="1">
              <a:off x="6201092" y="3119183"/>
              <a:ext cx="1620062" cy="45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개발자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자료조사 및 사진자료 첨부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내용정리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등을 담당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D745965-AB26-3B49-919B-A4E35C8B18D9}"/>
              </a:ext>
            </a:extLst>
          </p:cNvPr>
          <p:cNvGrpSpPr/>
          <p:nvPr/>
        </p:nvGrpSpPr>
        <p:grpSpPr>
          <a:xfrm>
            <a:off x="7350684" y="1463786"/>
            <a:ext cx="1620062" cy="2312579"/>
            <a:chOff x="6201092" y="1491630"/>
            <a:chExt cx="1620062" cy="208552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33CDB0F4-E75A-584F-A583-13356DCDE607}"/>
                </a:ext>
              </a:extLst>
            </p:cNvPr>
            <p:cNvGrpSpPr/>
            <p:nvPr/>
          </p:nvGrpSpPr>
          <p:grpSpPr>
            <a:xfrm>
              <a:off x="6201092" y="1491630"/>
              <a:ext cx="1620062" cy="2078018"/>
              <a:chOff x="921419" y="1131590"/>
              <a:chExt cx="1584176" cy="2031990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5E1BE0AB-024F-2F49-B328-90238DABAEEE}"/>
                  </a:ext>
                </a:extLst>
              </p:cNvPr>
              <p:cNvSpPr/>
              <p:nvPr/>
            </p:nvSpPr>
            <p:spPr>
              <a:xfrm>
                <a:off x="921419" y="2643758"/>
                <a:ext cx="1584176" cy="519822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68782429-E910-E940-9E82-309242340494}"/>
                  </a:ext>
                </a:extLst>
              </p:cNvPr>
              <p:cNvSpPr/>
              <p:nvPr/>
            </p:nvSpPr>
            <p:spPr>
              <a:xfrm>
                <a:off x="921419" y="1291372"/>
                <a:ext cx="1584176" cy="1872208"/>
              </a:xfrm>
              <a:prstGeom prst="rect">
                <a:avLst/>
              </a:prstGeom>
              <a:noFill/>
              <a:ln w="12700">
                <a:solidFill>
                  <a:srgbClr val="504F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CF552EE5-4957-8D47-A7EE-3511AEF91E31}"/>
                  </a:ext>
                </a:extLst>
              </p:cNvPr>
              <p:cNvSpPr/>
              <p:nvPr/>
            </p:nvSpPr>
            <p:spPr>
              <a:xfrm>
                <a:off x="1173447" y="1131590"/>
                <a:ext cx="1080120" cy="360040"/>
              </a:xfrm>
              <a:prstGeom prst="rect">
                <a:avLst/>
              </a:prstGeom>
              <a:solidFill>
                <a:srgbClr val="504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22D7F83-A38C-5544-A15C-A6BD9232B5E2}"/>
                </a:ext>
              </a:extLst>
            </p:cNvPr>
            <p:cNvSpPr txBox="1"/>
            <p:nvPr/>
          </p:nvSpPr>
          <p:spPr>
            <a:xfrm flipH="1">
              <a:off x="6458829" y="1533165"/>
              <a:ext cx="1104588" cy="249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Developer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8EEDD5-9AEF-0D4F-A1DC-6BD516089B90}"/>
                </a:ext>
              </a:extLst>
            </p:cNvPr>
            <p:cNvSpPr txBox="1"/>
            <p:nvPr/>
          </p:nvSpPr>
          <p:spPr>
            <a:xfrm flipH="1">
              <a:off x="6201092" y="3119183"/>
              <a:ext cx="1620062" cy="457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개발자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자료조사 및 </a:t>
              </a:r>
              <a:r>
                <a:rPr lang="en-US" altLang="ko-KR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GIT BOOK</a:t>
              </a:r>
              <a:r>
                <a:rPr lang="ko-KR" altLang="en-US" sz="9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2F2F2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을 활용한 소책자 제작을 담당</a:t>
              </a:r>
            </a:p>
          </p:txBody>
        </p:sp>
      </p:grpSp>
      <p:sp>
        <p:nvSpPr>
          <p:cNvPr id="1137" name="TextBox 1136">
            <a:extLst>
              <a:ext uri="{FF2B5EF4-FFF2-40B4-BE49-F238E27FC236}">
                <a16:creationId xmlns:a16="http://schemas.microsoft.com/office/drawing/2014/main" id="{116BECF3-4056-6F4C-82DA-EA33FE009858}"/>
              </a:ext>
            </a:extLst>
          </p:cNvPr>
          <p:cNvSpPr txBox="1"/>
          <p:nvPr/>
        </p:nvSpPr>
        <p:spPr>
          <a:xfrm>
            <a:off x="5961144" y="2278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오형서</a:t>
            </a:r>
            <a:endParaRPr kumimoji="1" lang="ko-KR" altLang="en-US" dirty="0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E6F15024-94FF-324A-A3B2-44A4E38DE972}"/>
              </a:ext>
            </a:extLst>
          </p:cNvPr>
          <p:cNvSpPr txBox="1"/>
          <p:nvPr/>
        </p:nvSpPr>
        <p:spPr>
          <a:xfrm>
            <a:off x="7722133" y="22709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이강영</a:t>
            </a:r>
            <a:endParaRPr kumimoji="1" lang="ko-KR" altLang="en-US" dirty="0"/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F6114981-F79D-0F4A-9F25-9EEE8BB8C57E}"/>
              </a:ext>
            </a:extLst>
          </p:cNvPr>
          <p:cNvSpPr txBox="1"/>
          <p:nvPr/>
        </p:nvSpPr>
        <p:spPr>
          <a:xfrm>
            <a:off x="4147267" y="2288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한동연</a:t>
            </a:r>
            <a:endParaRPr kumimoji="1" lang="ko-KR" altLang="en-US" dirty="0"/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7E53DF94-CDBD-E946-8B07-BAB76D97AC0C}"/>
              </a:ext>
            </a:extLst>
          </p:cNvPr>
          <p:cNvSpPr txBox="1"/>
          <p:nvPr/>
        </p:nvSpPr>
        <p:spPr>
          <a:xfrm>
            <a:off x="2326725" y="2275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김남호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76DEF63E-E625-B249-A905-DA07A2D3AD23}"/>
              </a:ext>
            </a:extLst>
          </p:cNvPr>
          <p:cNvSpPr txBox="1"/>
          <p:nvPr/>
        </p:nvSpPr>
        <p:spPr>
          <a:xfrm>
            <a:off x="528256" y="2276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+mn-ea"/>
                <a:cs typeface="Devanagari MT" panose="02000500020000000000" pitchFamily="2" charset="0"/>
              </a:rPr>
              <a:t>장윤호</a:t>
            </a:r>
            <a:endParaRPr kumimoji="1" lang="ko-KR" altLang="en-US" dirty="0">
              <a:latin typeface="+mn-ea"/>
              <a:cs typeface="Devanagari MT" panose="0200050002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D342BD-1BCC-1040-B533-397AAFDB99E2}"/>
              </a:ext>
            </a:extLst>
          </p:cNvPr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1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2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2</a:t>
            </a:r>
          </a:p>
          <a:p>
            <a:pPr algn="dist">
              <a:lnSpc>
                <a:spcPct val="200000"/>
              </a:lnSpc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프로젝트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69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" name="대각선 방향의 모서리가 잘린 사각형 1"/>
          <p:cNvSpPr/>
          <p:nvPr/>
        </p:nvSpPr>
        <p:spPr>
          <a:xfrm>
            <a:off x="490363" y="916340"/>
            <a:ext cx="8208912" cy="280831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오픈소스</a:t>
            </a:r>
            <a:r>
              <a:rPr lang="en-US" altLang="ko-KR" sz="1600" dirty="0">
                <a:solidFill>
                  <a:schemeClr val="tx1"/>
                </a:solidFill>
              </a:rPr>
              <a:t>SW</a:t>
            </a:r>
            <a:r>
              <a:rPr lang="ko-KR" altLang="en-US" sz="1600" dirty="0">
                <a:solidFill>
                  <a:schemeClr val="tx1"/>
                </a:solidFill>
              </a:rPr>
              <a:t>기초 수업에서 </a:t>
            </a:r>
            <a:r>
              <a:rPr lang="en-US" altLang="ko-KR" sz="1600" dirty="0">
                <a:solidFill>
                  <a:schemeClr val="tx1"/>
                </a:solidFill>
              </a:rPr>
              <a:t>IC-PBL1 </a:t>
            </a:r>
            <a:r>
              <a:rPr lang="ko-KR" altLang="en-US" sz="1600" dirty="0">
                <a:solidFill>
                  <a:schemeClr val="tx1"/>
                </a:solidFill>
              </a:rPr>
              <a:t>팀프로젝트를 진행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dirty="0">
                <a:solidFill>
                  <a:schemeClr val="tx1"/>
                </a:solidFill>
              </a:rPr>
              <a:t>프로젝트의 핵심 주제는 ＂오픈소스 </a:t>
            </a:r>
            <a:r>
              <a:rPr lang="en-US" altLang="ko-KR" sz="1600" dirty="0">
                <a:solidFill>
                  <a:schemeClr val="tx1"/>
                </a:solidFill>
              </a:rPr>
              <a:t>”, </a:t>
            </a:r>
            <a:r>
              <a:rPr lang="ko-KR" altLang="en-US" sz="1600" dirty="0">
                <a:solidFill>
                  <a:schemeClr val="tx1"/>
                </a:solidFill>
              </a:rPr>
              <a:t>주요 활동은 </a:t>
            </a:r>
            <a:r>
              <a:rPr lang="ko-KR" altLang="en-US" sz="1600" dirty="0" err="1">
                <a:solidFill>
                  <a:schemeClr val="tx1"/>
                </a:solidFill>
              </a:rPr>
              <a:t>웹서핑을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통한 자료조사와 조사한 자료를 바탕으로 </a:t>
            </a:r>
            <a:r>
              <a:rPr lang="ko-KR" altLang="en-US" sz="1600" dirty="0" err="1">
                <a:solidFill>
                  <a:schemeClr val="tx1"/>
                </a:solidFill>
              </a:rPr>
              <a:t>웹페이지와</a:t>
            </a:r>
            <a:r>
              <a:rPr lang="ko-KR" altLang="en-US" sz="1600" dirty="0">
                <a:solidFill>
                  <a:schemeClr val="tx1"/>
                </a:solidFill>
              </a:rPr>
              <a:t> 소책자를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제작하는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- 7</a:t>
            </a:r>
            <a:r>
              <a:rPr lang="ko-KR" altLang="en-US" sz="1600" dirty="0">
                <a:solidFill>
                  <a:schemeClr val="tx1"/>
                </a:solidFill>
              </a:rPr>
              <a:t>조는 역할분담을 통해 각자 맡은 역할을 위주로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프로젝트를 진행하였음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916340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0363" y="916340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993677"/>
            <a:ext cx="4320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2</a:t>
            </a:r>
            <a:r>
              <a:rPr lang="en-US" altLang="ko-KR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::  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프로젝트 소개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2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627534"/>
            <a:ext cx="6048672" cy="3096344"/>
          </a:xfrm>
          <a:prstGeom prst="roundRect">
            <a:avLst>
              <a:gd name="adj" fmla="val 9011"/>
            </a:avLst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1.   </a:t>
            </a:r>
            <a:r>
              <a:rPr lang="ko-KR" altLang="en-US" sz="1400" dirty="0">
                <a:solidFill>
                  <a:schemeClr val="tx1"/>
                </a:solidFill>
              </a:rPr>
              <a:t>오픈소스의 소개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  </a:t>
            </a:r>
            <a:r>
              <a:rPr lang="ko-KR" altLang="en-US" sz="1400" dirty="0">
                <a:solidFill>
                  <a:schemeClr val="tx1"/>
                </a:solidFill>
              </a:rPr>
              <a:t>상용소프트웨어와 오픈소스의 차이점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  오픈소스의 장단점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4.</a:t>
            </a:r>
            <a:r>
              <a:rPr lang="ko-KR" altLang="en-US" sz="1400" dirty="0">
                <a:solidFill>
                  <a:schemeClr val="tx1"/>
                </a:solidFill>
              </a:rPr>
              <a:t>   오픈소스의 조건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5.</a:t>
            </a:r>
            <a:r>
              <a:rPr lang="ko-KR" altLang="en-US" sz="1400" dirty="0">
                <a:solidFill>
                  <a:schemeClr val="tx1"/>
                </a:solidFill>
              </a:rPr>
              <a:t>   라이센스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6.</a:t>
            </a:r>
            <a:r>
              <a:rPr lang="ko-KR" altLang="en-US" sz="1400" dirty="0">
                <a:solidFill>
                  <a:schemeClr val="tx1"/>
                </a:solidFill>
              </a:rPr>
              <a:t>   자유소프트웨어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7.</a:t>
            </a:r>
            <a:r>
              <a:rPr lang="ko-KR" altLang="en-US" sz="1400" dirty="0">
                <a:solidFill>
                  <a:schemeClr val="tx1"/>
                </a:solidFill>
              </a:rPr>
              <a:t>   오픈소스의 저장소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8.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GIT HUB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9.   </a:t>
            </a:r>
            <a:r>
              <a:rPr lang="ko-KR" altLang="en-US" sz="1400" dirty="0">
                <a:solidFill>
                  <a:schemeClr val="tx1"/>
                </a:solidFill>
              </a:rPr>
              <a:t>오픈소스 기반 서비스 기업 사례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10.</a:t>
            </a:r>
            <a:r>
              <a:rPr lang="ko-KR" altLang="en-US" sz="1400" dirty="0">
                <a:solidFill>
                  <a:schemeClr val="tx1"/>
                </a:solidFill>
              </a:rPr>
              <a:t> 오픈소스에 관여한 인물들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11.</a:t>
            </a:r>
            <a:r>
              <a:rPr lang="ko-KR" altLang="en-US" sz="1400" dirty="0">
                <a:solidFill>
                  <a:schemeClr val="tx1"/>
                </a:solidFill>
              </a:rPr>
              <a:t> 오픈소스의 재단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12.</a:t>
            </a:r>
            <a:r>
              <a:rPr lang="ko-KR" altLang="en-US" sz="1400" dirty="0">
                <a:solidFill>
                  <a:schemeClr val="tx1"/>
                </a:solidFill>
              </a:rPr>
              <a:t> 오픈소스의 역사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6268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프로젝트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소개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3003798"/>
            <a:ext cx="2160240" cy="576064"/>
          </a:xfrm>
          <a:prstGeom prst="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3003798"/>
            <a:ext cx="720080" cy="576064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03812" y="3148065"/>
            <a:ext cx="155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다루는 내용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2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2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3336" y="2067694"/>
            <a:ext cx="309732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200000"/>
              </a:lnSpc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팀활동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15816" y="2067694"/>
            <a:ext cx="3312368" cy="1008112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3075806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228184" y="0"/>
            <a:ext cx="2915816" cy="2067694"/>
          </a:xfrm>
          <a:prstGeom prst="lin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939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371950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627534"/>
            <a:ext cx="6048672" cy="3096344"/>
          </a:xfrm>
          <a:prstGeom prst="roundRect">
            <a:avLst>
              <a:gd name="adj" fmla="val 9011"/>
            </a:avLst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팀원들간의 역할분담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자료조사 진행상황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웹사이트 제작 진행상황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세부사항 결정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형식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디자인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소책자 진행상황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아이디어 나눔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62681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팀활동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50_TT" panose="02090603020101020101" pitchFamily="18" charset="-127"/>
            </a:endParaRPr>
          </a:p>
          <a:p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소개</a:t>
            </a:r>
            <a:endParaRPr lang="en-US" altLang="ko-KR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68344" y="4496115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50_TT" panose="02090603020101020101" pitchFamily="18" charset="-127"/>
              </a:rPr>
              <a:t>1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932" y="4513907"/>
            <a:ext cx="201622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 3</a:t>
            </a:r>
          </a:p>
          <a:p>
            <a:pPr algn="dist"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IC-PBL1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E0B9C2-71F8-4647-8797-12F7552953E3}"/>
              </a:ext>
            </a:extLst>
          </p:cNvPr>
          <p:cNvSpPr/>
          <p:nvPr/>
        </p:nvSpPr>
        <p:spPr>
          <a:xfrm>
            <a:off x="323528" y="3003798"/>
            <a:ext cx="2160240" cy="576064"/>
          </a:xfrm>
          <a:prstGeom prst="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73F5B0-2570-8D40-89EB-3D23F895E872}"/>
              </a:ext>
            </a:extLst>
          </p:cNvPr>
          <p:cNvSpPr/>
          <p:nvPr/>
        </p:nvSpPr>
        <p:spPr>
          <a:xfrm>
            <a:off x="323528" y="3003798"/>
            <a:ext cx="720080" cy="576064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DE0D1-978A-D14B-8B2F-FBB395699C2F}"/>
              </a:ext>
            </a:extLst>
          </p:cNvPr>
          <p:cNvSpPr txBox="1"/>
          <p:nvPr/>
        </p:nvSpPr>
        <p:spPr>
          <a:xfrm>
            <a:off x="1003812" y="3148065"/>
            <a:ext cx="1551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정기적인 회의</a:t>
            </a:r>
          </a:p>
        </p:txBody>
      </p:sp>
    </p:spTree>
    <p:extLst>
      <p:ext uri="{BB962C8B-B14F-4D97-AF65-F5344CB8AC3E}">
        <p14:creationId xmlns:p14="http://schemas.microsoft.com/office/powerpoint/2010/main" val="28558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373</Words>
  <Application>Microsoft Macintosh PowerPoint</Application>
  <PresentationFormat>화면 슬라이드 쇼(16:9)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배달의민족 연성</vt:lpstr>
      <vt:lpstr>Yoon 윤고딕 530_TT</vt:lpstr>
      <vt:lpstr>Yoon 윤고딕 540_TT</vt:lpstr>
      <vt:lpstr>Yoon 윤고딕 550_TT</vt:lpstr>
      <vt:lpstr>Arial</vt:lpstr>
      <vt:lpstr>Devanagari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Silvan Atmosphere</dc:creator>
  <cp:lastModifiedBy>한동연</cp:lastModifiedBy>
  <cp:revision>32</cp:revision>
  <dcterms:created xsi:type="dcterms:W3CDTF">2016-10-22T13:57:22Z</dcterms:created>
  <dcterms:modified xsi:type="dcterms:W3CDTF">2018-10-31T21:57:14Z</dcterms:modified>
</cp:coreProperties>
</file>