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8"/>
  </p:notesMasterIdLst>
  <p:sldIdLst>
    <p:sldId id="298" r:id="rId5"/>
    <p:sldId id="301" r:id="rId6"/>
    <p:sldId id="304"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4" r:id="rId25"/>
    <p:sldId id="323" r:id="rId26"/>
    <p:sldId id="32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305435" indent="-305435"/>
            <a:r>
              <a:rPr lang="en-IN" b="1" dirty="0">
                <a:ea typeface="+mn-lt"/>
                <a:cs typeface="+mn-lt"/>
                <a:sym typeface="+mn-ea"/>
              </a:rPr>
              <a:t>Data Input:</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D6E202-B606-4609-B914-27C9371A1F6D}" type="datetime1">
              <a:rPr lang="en-US" smtClean="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t>3/24/2024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t>3/24/2024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t>3/24/2024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t>3/24/2024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t>3/24/2024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t>3/24/2024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credly.com/badges/cd3c24be-c54b-43b4-837f-a558ede7011b/public_url" TargetMode="External"/><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credly.com/badges/383ca758-b3d5-4c0c-9dc7-15b0f5415253/public_url" TargetMode="External"/><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p:cNvSpPr>
            <a:spLocks noGrp="1" noRot="1" noChangeAspect="1" noMove="1" noResize="1" noEditPoints="1" noAdjustHandles="1" noChangeArrowheads="1" noChangeShapeType="1" noTextEdit="1"/>
          </p:cNvSpPr>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Franklin Gothic Book" panose="020B0503020102020204"/>
              <a:ea typeface="+mn-ea"/>
              <a:cs typeface="+mn-cs"/>
            </a:endParaRPr>
          </a:p>
        </p:txBody>
      </p:sp>
      <p:pic>
        <p:nvPicPr>
          <p:cNvPr id="4" name="Picture 3" descr="A close up of a piece of paper with a pencil laying on top"/>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20" y="975"/>
            <a:ext cx="12191980" cy="6858000"/>
          </a:xfrm>
          <a:prstGeom prst="rect">
            <a:avLst/>
          </a:prstGeom>
        </p:spPr>
      </p:pic>
      <p:sp>
        <p:nvSpPr>
          <p:cNvPr id="35" name="Rectangle 34"/>
          <p:cNvSpPr>
            <a:spLocks noGrp="1" noRot="1" noChangeAspect="1" noMove="1" noResize="1" noEditPoints="1" noAdjustHandles="1" noChangeArrowheads="1" noChangeShapeType="1" noTextEdit="1"/>
          </p:cNvSpPr>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Franklin Gothic Book" panose="020B0503020102020204"/>
              <a:ea typeface="+mn-ea"/>
              <a:cs typeface="+mn-cs"/>
            </a:endParaRPr>
          </a:p>
        </p:txBody>
      </p:sp>
      <p:sp>
        <p:nvSpPr>
          <p:cNvPr id="2" name="Title 1"/>
          <p:cNvSpPr>
            <a:spLocks noGrp="1"/>
          </p:cNvSpPr>
          <p:nvPr>
            <p:ph type="ctrTitle"/>
          </p:nvPr>
        </p:nvSpPr>
        <p:spPr>
          <a:xfrm>
            <a:off x="8127751" y="1475234"/>
            <a:ext cx="3308876" cy="2901694"/>
          </a:xfrm>
        </p:spPr>
        <p:txBody>
          <a:bodyPr anchor="b">
            <a:normAutofit fontScale="90000"/>
          </a:bodyPr>
          <a:lstStyle/>
          <a:p>
            <a:r>
              <a:rPr lang="en-US" sz="4400" dirty="0">
                <a:solidFill>
                  <a:schemeClr val="tx1"/>
                </a:solidFill>
              </a:rPr>
              <a:t>CREDIT CARD FRAUD DETECTION ANALYSIS</a:t>
            </a:r>
          </a:p>
        </p:txBody>
      </p:sp>
      <p:sp>
        <p:nvSpPr>
          <p:cNvPr id="3" name="Subtitle 2"/>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MACHINE LEARNING </a:t>
            </a:r>
          </a:p>
        </p:txBody>
      </p:sp>
      <p:cxnSp>
        <p:nvCxnSpPr>
          <p:cNvPr id="37" name="Straight Connector 36"/>
          <p:cNvCxnSpPr>
            <a:cxnSpLocks noGrp="1" noRot="1" noChangeAspect="1" noMove="1" noResize="1" noEditPoints="1" noAdjustHandles="1" noChangeArrowheads="1" noChangeShapeType="1"/>
          </p:cNvCxnSpPr>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42595" y="742950"/>
            <a:ext cx="10830560" cy="5354320"/>
          </a:xfrm>
          <a:prstGeom prst="rect">
            <a:avLst/>
          </a:prstGeom>
          <a:noFill/>
        </p:spPr>
        <p:txBody>
          <a:bodyPr wrap="square" rtlCol="0" anchor="t">
            <a:spAutoFit/>
          </a:bodyPr>
          <a:lstStyle/>
          <a:p>
            <a:r>
              <a:rPr lang="en-US" u="sng">
                <a:solidFill>
                  <a:schemeClr val="accent1"/>
                </a:solidFill>
                <a:latin typeface="Times New Roman" panose="02020603050405020304" charset="0"/>
                <a:cs typeface="Times New Roman" panose="02020603050405020304" charset="0"/>
              </a:rPr>
              <a:t>Data Preprocessing:</a:t>
            </a:r>
            <a:r>
              <a:rPr lang="en-US">
                <a:latin typeface="Times New Roman" panose="02020603050405020304" charset="0"/>
                <a:cs typeface="Times New Roman" panose="02020603050405020304" charset="0"/>
              </a:rPr>
              <a:t> The historical data, comprising credit card transactions, is preprocessed to handle missing values, scale features, and possibly address outliers. In this case, since the dataset contains only numerical features resulting from PCA transformation, preprocessing may involve standardization or normalization of these features.</a:t>
            </a:r>
          </a:p>
          <a:p>
            <a:endParaRPr lang="en-US">
              <a:latin typeface="Times New Roman" panose="02020603050405020304" charset="0"/>
              <a:cs typeface="Times New Roman" panose="02020603050405020304" charset="0"/>
            </a:endParaRPr>
          </a:p>
          <a:p>
            <a:r>
              <a:rPr lang="en-US" u="sng">
                <a:solidFill>
                  <a:schemeClr val="accent1"/>
                </a:solidFill>
                <a:latin typeface="Times New Roman" panose="02020603050405020304" charset="0"/>
                <a:cs typeface="Times New Roman" panose="02020603050405020304" charset="0"/>
              </a:rPr>
              <a:t>Feature Engineering:</a:t>
            </a:r>
            <a:r>
              <a:rPr lang="en-US">
                <a:latin typeface="Times New Roman" panose="02020603050405020304" charset="0"/>
                <a:cs typeface="Times New Roman" panose="02020603050405020304" charset="0"/>
              </a:rPr>
              <a:t> While the original features are not provided due to confidentiality reasons, the existing principal components (V1-V28), time, and amount variables are used as input features for training the algorithm. Feature engineering techniques may involve further transformations or combinations of these features to enhance model performance.</a:t>
            </a:r>
          </a:p>
          <a:p>
            <a:endParaRPr lang="en-US">
              <a:latin typeface="Times New Roman" panose="02020603050405020304" charset="0"/>
              <a:cs typeface="Times New Roman" panose="02020603050405020304" charset="0"/>
            </a:endParaRPr>
          </a:p>
          <a:p>
            <a:r>
              <a:rPr lang="en-US" u="sng">
                <a:solidFill>
                  <a:schemeClr val="accent1"/>
                </a:solidFill>
                <a:latin typeface="Times New Roman" panose="02020603050405020304" charset="0"/>
                <a:cs typeface="Times New Roman" panose="02020603050405020304" charset="0"/>
              </a:rPr>
              <a:t>Model Selection:</a:t>
            </a:r>
            <a:r>
              <a:rPr lang="en-US">
                <a:latin typeface="Times New Roman" panose="02020603050405020304" charset="0"/>
                <a:cs typeface="Times New Roman" panose="02020603050405020304" charset="0"/>
              </a:rPr>
              <a:t> A machine learning algorithm, such as XGBoost, is chosen for training due to its effectiveness in handling imbalanced datasets and its ability to capture complex relationships in the data. XGBoost is a popular choice for fraud detection tasks because of its robustness and flexibility.</a:t>
            </a:r>
          </a:p>
          <a:p>
            <a:endParaRPr lang="en-US">
              <a:latin typeface="Times New Roman" panose="02020603050405020304" charset="0"/>
              <a:cs typeface="Times New Roman" panose="02020603050405020304" charset="0"/>
            </a:endParaRPr>
          </a:p>
          <a:p>
            <a:r>
              <a:rPr lang="en-US" u="sng">
                <a:solidFill>
                  <a:schemeClr val="accent1"/>
                </a:solidFill>
                <a:latin typeface="Times New Roman" panose="02020603050405020304" charset="0"/>
                <a:cs typeface="Times New Roman" panose="02020603050405020304" charset="0"/>
              </a:rPr>
              <a:t>Cross-Validation:</a:t>
            </a:r>
            <a:r>
              <a:rPr lang="en-US">
                <a:latin typeface="Times New Roman" panose="02020603050405020304" charset="0"/>
                <a:cs typeface="Times New Roman" panose="02020603050405020304" charset="0"/>
              </a:rPr>
              <a:t> Given the highly imbalanced nature of the dataset, cross-validation techniques, such as Stratified K-Fold Cross-Validation, are employed to ensure that each fold contains a proportional representation of both fraudulent and non-fraudulent transactions. This helps prevent overfitting and provides more reliable estimates of model performance.</a:t>
            </a: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5" name="Text Box 4"/>
          <p:cNvSpPr txBox="1"/>
          <p:nvPr/>
        </p:nvSpPr>
        <p:spPr>
          <a:xfrm>
            <a:off x="442595" y="291465"/>
            <a:ext cx="6096000" cy="398780"/>
          </a:xfrm>
          <a:prstGeom prst="rect">
            <a:avLst/>
          </a:prstGeom>
          <a:noFill/>
        </p:spPr>
        <p:txBody>
          <a:bodyPr wrap="square" rtlCol="0" anchor="t">
            <a:spAutoFit/>
          </a:bodyPr>
          <a:lstStyle/>
          <a:p>
            <a:pPr marL="305435" indent="-305435"/>
            <a:r>
              <a:rPr lang="en-IN" sz="2000" b="1" u="sng" dirty="0">
                <a:solidFill>
                  <a:schemeClr val="accent1"/>
                </a:solidFill>
                <a:latin typeface="Arial Black" panose="020B0A04020102020204" pitchFamily="34" charset="0"/>
                <a:ea typeface="+mn-lt"/>
                <a:cs typeface="Arial Black" panose="020B0A04020102020204" pitchFamily="34" charset="0"/>
                <a:sym typeface="+mn-ea"/>
              </a:rPr>
              <a:t>Training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53415" y="1427480"/>
            <a:ext cx="10703560" cy="3415030"/>
          </a:xfrm>
          <a:prstGeom prst="rect">
            <a:avLst/>
          </a:prstGeom>
          <a:noFill/>
        </p:spPr>
        <p:txBody>
          <a:bodyPr wrap="square" rtlCol="0" anchor="t">
            <a:spAutoFit/>
          </a:bodyPr>
          <a:lstStyle/>
          <a:p>
            <a:r>
              <a:rPr lang="en-US" u="sng">
                <a:solidFill>
                  <a:schemeClr val="accent1"/>
                </a:solidFill>
                <a:latin typeface="Times New Roman" panose="02020603050405020304" charset="0"/>
                <a:cs typeface="Times New Roman" panose="02020603050405020304" charset="0"/>
                <a:sym typeface="+mn-ea"/>
              </a:rPr>
              <a:t>Hyperparameter Tuning</a:t>
            </a:r>
            <a:r>
              <a:rPr lang="en-US">
                <a:latin typeface="Times New Roman" panose="02020603050405020304" charset="0"/>
                <a:cs typeface="Times New Roman" panose="02020603050405020304" charset="0"/>
                <a:sym typeface="+mn-ea"/>
              </a:rPr>
              <a:t>: Hyperparameters of the XGBoost algorithm, such as learning rate, maximum depth, and the number of estimators, are optimized using techniques like Randomized Search or Grid Search Cross-Validation. Hyperparameter tuning helps improve model generalization and performance on unseen data.</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u="sng">
                <a:solidFill>
                  <a:schemeClr val="accent1"/>
                </a:solidFill>
                <a:latin typeface="Times New Roman" panose="02020603050405020304" charset="0"/>
                <a:cs typeface="Times New Roman" panose="02020603050405020304" charset="0"/>
                <a:sym typeface="+mn-ea"/>
              </a:rPr>
              <a:t>Training the Algorithm</a:t>
            </a:r>
            <a:r>
              <a:rPr lang="en-US">
                <a:latin typeface="Times New Roman" panose="02020603050405020304" charset="0"/>
                <a:cs typeface="Times New Roman" panose="02020603050405020304" charset="0"/>
                <a:sym typeface="+mn-ea"/>
              </a:rPr>
              <a:t>: The XGBoost classifier is trained on the preprocessed and engineered historical data using the selected features and optimized hyperparameters. During training, the algorithm learns to distinguish between fraudulent and non-fraudulent transactions based on patterns and relationships present in the historical data.</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u="sng">
                <a:solidFill>
                  <a:schemeClr val="accent1"/>
                </a:solidFill>
                <a:latin typeface="Times New Roman" panose="02020603050405020304" charset="0"/>
                <a:cs typeface="Times New Roman" panose="02020603050405020304" charset="0"/>
                <a:sym typeface="+mn-ea"/>
              </a:rPr>
              <a:t>Model Evaluation</a:t>
            </a:r>
            <a:r>
              <a:rPr lang="en-US">
                <a:latin typeface="Times New Roman" panose="02020603050405020304" charset="0"/>
                <a:cs typeface="Times New Roman" panose="02020603050405020304" charset="0"/>
                <a:sym typeface="+mn-ea"/>
              </a:rPr>
              <a:t>: The trained model's performance is evaluated using appropriate evaluation metrics, such as accuracy, precision, recall, F1-score, and Area Under the ROC Curve (AUC-ROC). Since the dataset is highly imbalanced, metrics like AUC-ROC and Area Under the Precision-Recall Curve (AUC-PRC) are preferred over accuracy for assessing model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24205" y="1465580"/>
            <a:ext cx="10648315" cy="4246245"/>
          </a:xfrm>
          <a:prstGeom prst="rect">
            <a:avLst/>
          </a:prstGeom>
          <a:noFill/>
        </p:spPr>
        <p:txBody>
          <a:bodyPr wrap="square" rtlCol="0" anchor="t">
            <a:spAutoFit/>
          </a:bodyPr>
          <a:lstStyle/>
          <a:p>
            <a:r>
              <a:rPr lang="en-US">
                <a:latin typeface="Times New Roman" panose="02020603050405020304" charset="0"/>
                <a:cs typeface="Times New Roman" panose="02020603050405020304" charset="0"/>
              </a:rPr>
              <a:t>The trained algorithm makes predictions based on the learned patterns and relationships in the historical data. Here's a detailed explanation of how the algorithm makes predictions and the real-time data inputs considered during the prediction phase:</a:t>
            </a:r>
          </a:p>
          <a:p>
            <a:endParaRPr lang="en-US">
              <a:latin typeface="Times New Roman" panose="02020603050405020304" charset="0"/>
              <a:cs typeface="Times New Roman" panose="02020603050405020304" charset="0"/>
            </a:endParaRPr>
          </a:p>
          <a:p>
            <a:r>
              <a:rPr lang="en-US" u="sng">
                <a:solidFill>
                  <a:schemeClr val="accent1"/>
                </a:solidFill>
                <a:latin typeface="Times New Roman" panose="02020603050405020304" charset="0"/>
                <a:cs typeface="Times New Roman" panose="02020603050405020304" charset="0"/>
              </a:rPr>
              <a:t>Feature Extraction</a:t>
            </a:r>
            <a:r>
              <a:rPr lang="en-US">
                <a:latin typeface="Times New Roman" panose="02020603050405020304" charset="0"/>
                <a:cs typeface="Times New Roman" panose="02020603050405020304" charset="0"/>
              </a:rPr>
              <a:t>: During the prediction phase, real-time data inputs are collected, which typically include the same features as those used during training. These features may include:</a:t>
            </a:r>
          </a:p>
          <a:p>
            <a:endParaRPr lang="en-US">
              <a:latin typeface="Times New Roman" panose="02020603050405020304" charset="0"/>
              <a:cs typeface="Times New Roman" panose="02020603050405020304" charset="0"/>
            </a:endParaRPr>
          </a:p>
          <a:p>
            <a:r>
              <a:rPr lang="en-US" u="sng">
                <a:solidFill>
                  <a:schemeClr val="accent1"/>
                </a:solidFill>
                <a:latin typeface="Times New Roman" panose="02020603050405020304" charset="0"/>
                <a:cs typeface="Times New Roman" panose="02020603050405020304" charset="0"/>
              </a:rPr>
              <a:t>Principal Components (V1-V28)</a:t>
            </a:r>
            <a:r>
              <a:rPr lang="en-US">
                <a:latin typeface="Times New Roman" panose="02020603050405020304" charset="0"/>
                <a:cs typeface="Times New Roman" panose="02020603050405020304" charset="0"/>
              </a:rPr>
              <a:t>: Numerical input variables resulting from PCA transformation.</a:t>
            </a:r>
          </a:p>
          <a:p>
            <a:r>
              <a:rPr lang="en-US">
                <a:latin typeface="Times New Roman" panose="02020603050405020304" charset="0"/>
                <a:cs typeface="Times New Roman" panose="02020603050405020304" charset="0"/>
              </a:rPr>
              <a:t>Time: Elapsed time in seconds between each transaction and the first transaction in the dataset.</a:t>
            </a:r>
          </a:p>
          <a:p>
            <a:r>
              <a:rPr lang="en-US">
                <a:latin typeface="Times New Roman" panose="02020603050405020304" charset="0"/>
                <a:cs typeface="Times New Roman" panose="02020603050405020304" charset="0"/>
              </a:rPr>
              <a:t>Amount: The transaction amount.</a:t>
            </a:r>
          </a:p>
          <a:p>
            <a:r>
              <a:rPr lang="en-US">
                <a:latin typeface="Times New Roman" panose="02020603050405020304" charset="0"/>
                <a:cs typeface="Times New Roman" panose="02020603050405020304" charset="0"/>
              </a:rPr>
              <a:t>Preprocessing: The real-time data inputs are preprocessed using the same preprocessing steps applied during training. This may involve handling missing values, scaling features, and applying any necessary transformations to ensure consistency with the training data.</a:t>
            </a: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5" name="Text Box 4"/>
          <p:cNvSpPr txBox="1"/>
          <p:nvPr/>
        </p:nvSpPr>
        <p:spPr>
          <a:xfrm>
            <a:off x="624205" y="781685"/>
            <a:ext cx="6096000" cy="398780"/>
          </a:xfrm>
          <a:prstGeom prst="rect">
            <a:avLst/>
          </a:prstGeom>
          <a:noFill/>
        </p:spPr>
        <p:txBody>
          <a:bodyPr wrap="square" rtlCol="0" anchor="t">
            <a:spAutoFit/>
          </a:bodyPr>
          <a:lstStyle/>
          <a:p>
            <a:pPr marL="305435" indent="-305435"/>
            <a:r>
              <a:rPr lang="en-IN" sz="2000" b="1" u="sng" dirty="0">
                <a:solidFill>
                  <a:schemeClr val="accent1"/>
                </a:solidFill>
                <a:latin typeface="Arial Black" panose="020B0A04020102020204" pitchFamily="34" charset="0"/>
                <a:ea typeface="+mn-lt"/>
                <a:cs typeface="Arial Black" panose="020B0A04020102020204" pitchFamily="34" charset="0"/>
                <a:sym typeface="+mn-ea"/>
              </a:rPr>
              <a:t>Prediction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56260" y="366395"/>
            <a:ext cx="10408285" cy="5354320"/>
          </a:xfrm>
          <a:prstGeom prst="rect">
            <a:avLst/>
          </a:prstGeom>
          <a:noFill/>
        </p:spPr>
        <p:txBody>
          <a:bodyPr wrap="square" rtlCol="0" anchor="t">
            <a:spAutoFit/>
          </a:bodyPr>
          <a:lstStyle/>
          <a:p>
            <a:r>
              <a:rPr lang="en-US" u="sng">
                <a:solidFill>
                  <a:schemeClr val="accent1"/>
                </a:solidFill>
                <a:latin typeface="Times New Roman" panose="02020603050405020304" charset="0"/>
                <a:cs typeface="Times New Roman" panose="02020603050405020304" charset="0"/>
                <a:sym typeface="+mn-ea"/>
              </a:rPr>
              <a:t>Prediction</a:t>
            </a:r>
            <a:r>
              <a:rPr lang="en-US">
                <a:latin typeface="Times New Roman" panose="02020603050405020304" charset="0"/>
                <a:cs typeface="Times New Roman" panose="02020603050405020304" charset="0"/>
                <a:sym typeface="+mn-ea"/>
              </a:rPr>
              <a:t>: Once the real-time data inputs are preprocessed, they are fed into the trained XGBoost model. The model then applies the learned patterns and relationships to the input data to predict whether each transaction is fraudulent or not. For binary classification tasks like fraud detection, the model outputs a probability score indicating the likelihood of the transaction being fraudulent (Class 1) or non-fraudulent (Class 0).</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u="sng">
                <a:solidFill>
                  <a:schemeClr val="accent1"/>
                </a:solidFill>
                <a:latin typeface="Times New Roman" panose="02020603050405020304" charset="0"/>
                <a:cs typeface="Times New Roman" panose="02020603050405020304" charset="0"/>
                <a:sym typeface="+mn-ea"/>
              </a:rPr>
              <a:t>Thresholding</a:t>
            </a:r>
            <a:r>
              <a:rPr lang="en-US">
                <a:latin typeface="Times New Roman" panose="02020603050405020304" charset="0"/>
                <a:cs typeface="Times New Roman" panose="02020603050405020304" charset="0"/>
                <a:sym typeface="+mn-ea"/>
              </a:rPr>
              <a:t>: The predicted probability scores are compared to a predefined threshold to classify transactions as either fraudulent or non-fraudulent. The threshold is typically set based on the desired balance between false positives and false negatives, taking into account the specific requirements of the application.</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u="sng">
                <a:solidFill>
                  <a:schemeClr val="accent1"/>
                </a:solidFill>
                <a:latin typeface="Times New Roman" panose="02020603050405020304" charset="0"/>
                <a:cs typeface="Times New Roman" panose="02020603050405020304" charset="0"/>
                <a:sym typeface="+mn-ea"/>
              </a:rPr>
              <a:t>Real-Time Decision Making</a:t>
            </a:r>
            <a:r>
              <a:rPr lang="en-US">
                <a:latin typeface="Times New Roman" panose="02020603050405020304" charset="0"/>
                <a:cs typeface="Times New Roman" panose="02020603050405020304" charset="0"/>
                <a:sym typeface="+mn-ea"/>
              </a:rPr>
              <a:t>: Based on the model predictions, financial institutions or fraud detection systems can take appropriate actions in real-time. For example:</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If the predicted probability of fraud exceeds the threshold, the transaction may be flagged for further review or verification.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If the predicted probability is below the threshold, the transaction is approved and processed normally.</a:t>
            </a:r>
            <a:endParaRPr lang="en-US">
              <a:latin typeface="Times New Roman" panose="02020603050405020304" charset="0"/>
              <a:cs typeface="Times New Roman" panose="02020603050405020304" charset="0"/>
            </a:endParaRPr>
          </a:p>
          <a:p>
            <a:r>
              <a:rPr lang="en-US" u="sng">
                <a:solidFill>
                  <a:schemeClr val="accent1"/>
                </a:solidFill>
                <a:latin typeface="Times New Roman" panose="02020603050405020304" charset="0"/>
                <a:cs typeface="Times New Roman" panose="02020603050405020304" charset="0"/>
                <a:sym typeface="+mn-ea"/>
              </a:rPr>
              <a:t>Feedback Loop</a:t>
            </a:r>
            <a:r>
              <a:rPr lang="en-US">
                <a:latin typeface="Times New Roman" panose="02020603050405020304" charset="0"/>
                <a:cs typeface="Times New Roman" panose="02020603050405020304" charset="0"/>
                <a:sym typeface="+mn-ea"/>
              </a:rPr>
              <a:t>: Predictions made during the real-time phase can be used to update the model and improve its performance over time. This feedback loop involves collecting additional labeled data based on the outcomes of predicted transactions and retraining the model periodically to incorporate new information and adapt to changing patterns of fraudulent activity.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52780" y="397510"/>
            <a:ext cx="6096000" cy="645160"/>
          </a:xfrm>
          <a:prstGeom prst="rect">
            <a:avLst/>
          </a:prstGeom>
          <a:noFill/>
        </p:spPr>
        <p:txBody>
          <a:bodyPr wrap="square" rtlCol="0" anchor="t">
            <a:spAutoFit/>
          </a:bodyPr>
          <a:lstStyle/>
          <a:p>
            <a:r>
              <a:rPr lang="en-US" sz="3600" b="1" u="sng">
                <a:solidFill>
                  <a:schemeClr val="accent1"/>
                </a:solidFill>
                <a:latin typeface="Arial Black" panose="020B0A04020102020204" pitchFamily="34" charset="0"/>
                <a:ea typeface="+mj-lt"/>
                <a:cs typeface="Arial Black" panose="020B0A04020102020204" pitchFamily="34" charset="0"/>
                <a:sym typeface="+mn-ea"/>
              </a:rPr>
              <a:t>Result</a:t>
            </a:r>
          </a:p>
        </p:txBody>
      </p:sp>
      <p:pic>
        <p:nvPicPr>
          <p:cNvPr id="5" name="Picture 4"/>
          <p:cNvPicPr>
            <a:picLocks noChangeAspect="1"/>
          </p:cNvPicPr>
          <p:nvPr/>
        </p:nvPicPr>
        <p:blipFill>
          <a:blip r:embed="rId2"/>
          <a:stretch>
            <a:fillRect/>
          </a:stretch>
        </p:blipFill>
        <p:spPr>
          <a:xfrm>
            <a:off x="746125" y="2404110"/>
            <a:ext cx="3604260" cy="3268980"/>
          </a:xfrm>
          <a:prstGeom prst="rect">
            <a:avLst/>
          </a:prstGeom>
        </p:spPr>
      </p:pic>
      <p:sp>
        <p:nvSpPr>
          <p:cNvPr id="6" name="Text Box 5"/>
          <p:cNvSpPr txBox="1"/>
          <p:nvPr/>
        </p:nvSpPr>
        <p:spPr>
          <a:xfrm>
            <a:off x="652780" y="1162685"/>
            <a:ext cx="3967480" cy="1198880"/>
          </a:xfrm>
          <a:prstGeom prst="rect">
            <a:avLst/>
          </a:prstGeom>
          <a:noFill/>
        </p:spPr>
        <p:txBody>
          <a:bodyPr wrap="square" rtlCol="0" anchor="t">
            <a:spAutoFit/>
          </a:bodyPr>
          <a:lstStyle/>
          <a:p>
            <a:r>
              <a:rPr lang="en-US">
                <a:latin typeface="Times New Roman" panose="02020603050405020304" charset="0"/>
                <a:cs typeface="Times New Roman" panose="02020603050405020304" charset="0"/>
              </a:rPr>
              <a:t>1. Checking the class distribution of target variable in percentage.Checking the pie chart for Fraudulent and Legitimate Transcastions.</a:t>
            </a:r>
          </a:p>
        </p:txBody>
      </p:sp>
      <p:sp>
        <p:nvSpPr>
          <p:cNvPr id="7" name="Text Box 6"/>
          <p:cNvSpPr txBox="1"/>
          <p:nvPr/>
        </p:nvSpPr>
        <p:spPr>
          <a:xfrm>
            <a:off x="5754370" y="1165225"/>
            <a:ext cx="5843905" cy="645160"/>
          </a:xfrm>
          <a:prstGeom prst="rect">
            <a:avLst/>
          </a:prstGeom>
          <a:noFill/>
        </p:spPr>
        <p:txBody>
          <a:bodyPr wrap="square" rtlCol="0" anchor="t">
            <a:spAutoFit/>
          </a:bodyPr>
          <a:lstStyle/>
          <a:p>
            <a:r>
              <a:rPr lang="en-US"/>
              <a:t>2. Plot the histogram of values from the dataset to see the              skewness</a:t>
            </a:r>
          </a:p>
        </p:txBody>
      </p:sp>
      <p:pic>
        <p:nvPicPr>
          <p:cNvPr id="9" name="Picture 8" descr="skewness time&amp;hour"/>
          <p:cNvPicPr>
            <a:picLocks noChangeAspect="1"/>
          </p:cNvPicPr>
          <p:nvPr/>
        </p:nvPicPr>
        <p:blipFill>
          <a:blip r:embed="rId3"/>
          <a:stretch>
            <a:fillRect/>
          </a:stretch>
        </p:blipFill>
        <p:spPr>
          <a:xfrm>
            <a:off x="5857875" y="1932940"/>
            <a:ext cx="4612005" cy="39871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82930" y="541020"/>
            <a:ext cx="6096000" cy="398780"/>
          </a:xfrm>
          <a:prstGeom prst="rect">
            <a:avLst/>
          </a:prstGeom>
          <a:noFill/>
        </p:spPr>
        <p:txBody>
          <a:bodyPr wrap="square" rtlCol="0" anchor="t">
            <a:spAutoFit/>
          </a:bodyPr>
          <a:lstStyle/>
          <a:p>
            <a:r>
              <a:rPr lang="en-US" sz="2000">
                <a:latin typeface="Times New Roman" panose="02020603050405020304" charset="0"/>
                <a:cs typeface="Times New Roman" panose="02020603050405020304" charset="0"/>
              </a:rPr>
              <a:t>2. Checking the correlation in heatmap</a:t>
            </a:r>
          </a:p>
        </p:txBody>
      </p:sp>
      <p:pic>
        <p:nvPicPr>
          <p:cNvPr id="5" name="Picture 4"/>
          <p:cNvPicPr>
            <a:picLocks noChangeAspect="1"/>
          </p:cNvPicPr>
          <p:nvPr/>
        </p:nvPicPr>
        <p:blipFill>
          <a:blip r:embed="rId2"/>
          <a:stretch>
            <a:fillRect/>
          </a:stretch>
        </p:blipFill>
        <p:spPr>
          <a:xfrm>
            <a:off x="582930" y="1131570"/>
            <a:ext cx="8658225" cy="47910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101822"/>
            <a:ext cx="3832529" cy="707886"/>
          </a:xfrm>
        </p:spPr>
        <p:txBody>
          <a:bodyPr>
            <a:normAutofit/>
          </a:bodyPr>
          <a:lstStyle/>
          <a:p>
            <a:r>
              <a:rPr lang="en-US" sz="3600" dirty="0">
                <a:solidFill>
                  <a:schemeClr val="accent1"/>
                </a:solidFill>
                <a:latin typeface="Arial Black" panose="020B0A04020102020204" pitchFamily="34" charset="0"/>
              </a:rPr>
              <a:t>Model Building</a:t>
            </a:r>
          </a:p>
        </p:txBody>
      </p:sp>
      <p:sp>
        <p:nvSpPr>
          <p:cNvPr id="5" name="Content Placeholder 4"/>
          <p:cNvSpPr>
            <a:spLocks noGrp="1"/>
          </p:cNvSpPr>
          <p:nvPr>
            <p:ph sz="half" idx="1"/>
          </p:nvPr>
        </p:nvSpPr>
        <p:spPr/>
        <p:txBody>
          <a:bodyPr/>
          <a:lstStyle/>
          <a:p>
            <a:r>
              <a:rPr lang="en-US" sz="2000" b="1" i="0" u="sng" dirty="0">
                <a:solidFill>
                  <a:schemeClr val="accent1"/>
                </a:solidFill>
                <a:effectLst/>
                <a:latin typeface="Arial Black" panose="020B0A04020102020204" pitchFamily="34" charset="0"/>
              </a:rPr>
              <a:t>Perform cross validation with </a:t>
            </a:r>
            <a:r>
              <a:rPr lang="en-US" sz="2000" b="1" i="0" u="sng" dirty="0" err="1">
                <a:solidFill>
                  <a:schemeClr val="accent1"/>
                </a:solidFill>
                <a:effectLst/>
                <a:latin typeface="Arial Black" panose="020B0A04020102020204" pitchFamily="34" charset="0"/>
              </a:rPr>
              <a:t>RepeatedKFold</a:t>
            </a:r>
            <a:endParaRPr lang="en-US" sz="2000" b="0" i="0" u="sng" dirty="0">
              <a:solidFill>
                <a:schemeClr val="accent1"/>
              </a:solidFill>
              <a:effectLst/>
              <a:latin typeface="Arial Black" panose="020B0A04020102020204" pitchFamily="34" charset="0"/>
            </a:endParaRPr>
          </a:p>
          <a:p>
            <a:endParaRPr lang="en-US" dirty="0"/>
          </a:p>
        </p:txBody>
      </p:sp>
      <p:pic>
        <p:nvPicPr>
          <p:cNvPr id="3" name="Content Placeholder 2">
            <a:extLst>
              <a:ext uri="{FF2B5EF4-FFF2-40B4-BE49-F238E27FC236}">
                <a16:creationId xmlns:a16="http://schemas.microsoft.com/office/drawing/2014/main" id="{0019E51D-2CD4-4342-A05B-59DC34893788}"/>
              </a:ext>
            </a:extLst>
          </p:cNvPr>
          <p:cNvPicPr>
            <a:picLocks noGrp="1" noChangeAspect="1"/>
          </p:cNvPicPr>
          <p:nvPr>
            <p:ph sz="half" idx="2"/>
          </p:nvPr>
        </p:nvPicPr>
        <p:blipFill rotWithShape="1">
          <a:blip r:embed="rId2"/>
          <a:srcRect r="31404"/>
          <a:stretch/>
        </p:blipFill>
        <p:spPr>
          <a:xfrm>
            <a:off x="687638" y="2994443"/>
            <a:ext cx="4782019" cy="3258190"/>
          </a:xfrm>
        </p:spPr>
      </p:pic>
      <p:sp>
        <p:nvSpPr>
          <p:cNvPr id="7" name="TextBox 6">
            <a:extLst>
              <a:ext uri="{FF2B5EF4-FFF2-40B4-BE49-F238E27FC236}">
                <a16:creationId xmlns:a16="http://schemas.microsoft.com/office/drawing/2014/main" id="{F9F71FC5-5EDA-4AE8-A0DA-0DC12E7812A5}"/>
              </a:ext>
            </a:extLst>
          </p:cNvPr>
          <p:cNvSpPr txBox="1"/>
          <p:nvPr/>
        </p:nvSpPr>
        <p:spPr>
          <a:xfrm>
            <a:off x="7023652" y="2120900"/>
            <a:ext cx="4071068" cy="707886"/>
          </a:xfrm>
          <a:prstGeom prst="rect">
            <a:avLst/>
          </a:prstGeom>
          <a:noFill/>
        </p:spPr>
        <p:txBody>
          <a:bodyPr wrap="square" rtlCol="0">
            <a:spAutoFit/>
          </a:bodyPr>
          <a:lstStyle/>
          <a:p>
            <a:r>
              <a:rPr lang="en-US" sz="2000" b="1" dirty="0">
                <a:solidFill>
                  <a:schemeClr val="accent1"/>
                </a:solidFill>
                <a:latin typeface="Arial Black" panose="020B0A04020102020204" pitchFamily="34" charset="0"/>
              </a:rPr>
              <a:t>Perform cross-validation with </a:t>
            </a:r>
            <a:r>
              <a:rPr lang="en-US" sz="2000" b="1" dirty="0" err="1">
                <a:solidFill>
                  <a:schemeClr val="accent1"/>
                </a:solidFill>
                <a:latin typeface="Arial Black" panose="020B0A04020102020204" pitchFamily="34" charset="0"/>
              </a:rPr>
              <a:t>StratifiedKFold</a:t>
            </a:r>
            <a:endParaRPr lang="en-IN" sz="2000" b="1" dirty="0">
              <a:solidFill>
                <a:schemeClr val="accent1"/>
              </a:solidFill>
              <a:latin typeface="Arial Black" panose="020B0A04020102020204" pitchFamily="34" charset="0"/>
            </a:endParaRPr>
          </a:p>
        </p:txBody>
      </p:sp>
      <p:pic>
        <p:nvPicPr>
          <p:cNvPr id="9" name="Picture 8">
            <a:extLst>
              <a:ext uri="{FF2B5EF4-FFF2-40B4-BE49-F238E27FC236}">
                <a16:creationId xmlns:a16="http://schemas.microsoft.com/office/drawing/2014/main" id="{A2985527-2E8E-4A4E-8495-1C59DFD07504}"/>
              </a:ext>
            </a:extLst>
          </p:cNvPr>
          <p:cNvPicPr>
            <a:picLocks noChangeAspect="1"/>
          </p:cNvPicPr>
          <p:nvPr/>
        </p:nvPicPr>
        <p:blipFill>
          <a:blip r:embed="rId3"/>
          <a:stretch>
            <a:fillRect/>
          </a:stretch>
        </p:blipFill>
        <p:spPr>
          <a:xfrm>
            <a:off x="6806952" y="2994443"/>
            <a:ext cx="4071068" cy="3315284"/>
          </a:xfrm>
          <a:prstGeom prst="rect">
            <a:avLst/>
          </a:prstGeom>
        </p:spPr>
      </p:pic>
      <p:sp>
        <p:nvSpPr>
          <p:cNvPr id="11" name="TextBox 10">
            <a:extLst>
              <a:ext uri="{FF2B5EF4-FFF2-40B4-BE49-F238E27FC236}">
                <a16:creationId xmlns:a16="http://schemas.microsoft.com/office/drawing/2014/main" id="{05B41356-3E8D-40A1-9307-449C6E5A9CB3}"/>
              </a:ext>
            </a:extLst>
          </p:cNvPr>
          <p:cNvSpPr txBox="1"/>
          <p:nvPr/>
        </p:nvSpPr>
        <p:spPr>
          <a:xfrm>
            <a:off x="1245704" y="1014573"/>
            <a:ext cx="9849016" cy="584775"/>
          </a:xfrm>
          <a:prstGeom prst="rect">
            <a:avLst/>
          </a:prstGeom>
          <a:noFill/>
        </p:spPr>
        <p:txBody>
          <a:bodyPr wrap="square">
            <a:spAutoFit/>
          </a:bodyPr>
          <a:lstStyle/>
          <a:p>
            <a:r>
              <a:rPr lang="en-US" sz="1600" b="0" i="0" u="sng" dirty="0">
                <a:solidFill>
                  <a:schemeClr val="accent1"/>
                </a:solidFill>
                <a:effectLst/>
                <a:latin typeface="Times New Roman" panose="02020603050405020304" pitchFamily="18" charset="0"/>
                <a:cs typeface="Times New Roman" panose="02020603050405020304" pitchFamily="18" charset="0"/>
              </a:rPr>
              <a:t>Conclusion</a:t>
            </a:r>
            <a:r>
              <a:rPr lang="en-US" sz="1600" b="0" i="0" dirty="0">
                <a:solidFill>
                  <a:srgbClr val="212121"/>
                </a:solidFill>
                <a:effectLst/>
                <a:latin typeface="Times New Roman" panose="02020603050405020304" pitchFamily="18" charset="0"/>
                <a:cs typeface="Times New Roman" panose="02020603050405020304" pitchFamily="18" charset="0"/>
              </a:rPr>
              <a:t>: </a:t>
            </a:r>
          </a:p>
          <a:p>
            <a:r>
              <a:rPr lang="en-US" sz="1600" b="0" i="0" dirty="0">
                <a:solidFill>
                  <a:srgbClr val="212121"/>
                </a:solidFill>
                <a:effectLst/>
                <a:latin typeface="Times New Roman" panose="02020603050405020304" pitchFamily="18" charset="0"/>
                <a:cs typeface="Times New Roman" panose="02020603050405020304" pitchFamily="18" charset="0"/>
              </a:rPr>
              <a:t>As a result Logistic Regression with L2 </a:t>
            </a:r>
            <a:r>
              <a:rPr lang="en-US" sz="1600" b="0" i="0" dirty="0" err="1">
                <a:solidFill>
                  <a:srgbClr val="212121"/>
                </a:solidFill>
                <a:effectLst/>
                <a:latin typeface="Times New Roman" panose="02020603050405020304" pitchFamily="18" charset="0"/>
                <a:cs typeface="Times New Roman" panose="02020603050405020304" pitchFamily="18" charset="0"/>
              </a:rPr>
              <a:t>Regularisation</a:t>
            </a:r>
            <a:r>
              <a:rPr lang="en-US" sz="1600" b="0" i="0" dirty="0">
                <a:solidFill>
                  <a:srgbClr val="212121"/>
                </a:solidFill>
                <a:effectLst/>
                <a:latin typeface="Times New Roman" panose="02020603050405020304" pitchFamily="18" charset="0"/>
                <a:cs typeface="Times New Roman" panose="02020603050405020304" pitchFamily="18" charset="0"/>
              </a:rPr>
              <a:t> for </a:t>
            </a:r>
            <a:r>
              <a:rPr lang="en-US" sz="1600" b="0" i="0" dirty="0" err="1">
                <a:solidFill>
                  <a:srgbClr val="212121"/>
                </a:solidFill>
                <a:effectLst/>
                <a:latin typeface="Times New Roman" panose="02020603050405020304" pitchFamily="18" charset="0"/>
                <a:cs typeface="Times New Roman" panose="02020603050405020304" pitchFamily="18" charset="0"/>
              </a:rPr>
              <a:t>StratifiedKFold</a:t>
            </a:r>
            <a:r>
              <a:rPr lang="en-US" sz="1600" b="0" i="0" dirty="0">
                <a:solidFill>
                  <a:srgbClr val="212121"/>
                </a:solidFill>
                <a:effectLst/>
                <a:latin typeface="Times New Roman" panose="02020603050405020304" pitchFamily="18" charset="0"/>
                <a:cs typeface="Times New Roman" panose="02020603050405020304" pitchFamily="18" charset="0"/>
              </a:rPr>
              <a:t> cross-validation provided the best results.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D0A878-A050-4BF4-B581-44A5B5F2E5A8}"/>
              </a:ext>
            </a:extLst>
          </p:cNvPr>
          <p:cNvSpPr txBox="1"/>
          <p:nvPr/>
        </p:nvSpPr>
        <p:spPr>
          <a:xfrm>
            <a:off x="662609" y="424934"/>
            <a:ext cx="6096000" cy="369332"/>
          </a:xfrm>
          <a:prstGeom prst="rect">
            <a:avLst/>
          </a:prstGeom>
          <a:noFill/>
        </p:spPr>
        <p:txBody>
          <a:bodyPr wrap="square">
            <a:spAutoFit/>
          </a:bodyPr>
          <a:lstStyle/>
          <a:p>
            <a:pPr algn="l"/>
            <a:r>
              <a:rPr lang="en-US" b="1" i="0" dirty="0">
                <a:solidFill>
                  <a:schemeClr val="accent1"/>
                </a:solidFill>
                <a:effectLst/>
                <a:latin typeface="Arial Black" panose="020B0A04020102020204" pitchFamily="34" charset="0"/>
              </a:rPr>
              <a:t>Model Building with Balancing Classes</a:t>
            </a:r>
            <a:endParaRPr lang="en-US" b="0" i="0" dirty="0">
              <a:solidFill>
                <a:schemeClr val="accent1"/>
              </a:solidFill>
              <a:effectLst/>
              <a:latin typeface="Arial Black" panose="020B0A04020102020204" pitchFamily="34" charset="0"/>
            </a:endParaRPr>
          </a:p>
        </p:txBody>
      </p:sp>
      <p:sp>
        <p:nvSpPr>
          <p:cNvPr id="5" name="TextBox 4">
            <a:extLst>
              <a:ext uri="{FF2B5EF4-FFF2-40B4-BE49-F238E27FC236}">
                <a16:creationId xmlns:a16="http://schemas.microsoft.com/office/drawing/2014/main" id="{21A15861-E148-432D-948D-F9EC48271542}"/>
              </a:ext>
            </a:extLst>
          </p:cNvPr>
          <p:cNvSpPr txBox="1"/>
          <p:nvPr/>
        </p:nvSpPr>
        <p:spPr>
          <a:xfrm>
            <a:off x="795130" y="794266"/>
            <a:ext cx="6096000" cy="1077218"/>
          </a:xfrm>
          <a:prstGeom prst="rect">
            <a:avLst/>
          </a:prstGeom>
          <a:noFill/>
        </p:spPr>
        <p:txBody>
          <a:bodyPr wrap="square">
            <a:spAutoFit/>
          </a:bodyPr>
          <a:lstStyle/>
          <a:p>
            <a:pPr algn="l"/>
            <a:r>
              <a:rPr lang="en-US" sz="1600" b="1" i="0" dirty="0">
                <a:solidFill>
                  <a:srgbClr val="212121"/>
                </a:solidFill>
                <a:effectLst/>
                <a:latin typeface="Times New Roman" panose="02020603050405020304" pitchFamily="18" charset="0"/>
                <a:cs typeface="Times New Roman" panose="02020603050405020304" pitchFamily="18" charset="0"/>
              </a:rPr>
              <a:t>Perform class balancing with:</a:t>
            </a:r>
            <a:endParaRPr lang="en-US" sz="1600" b="0" i="0" dirty="0">
              <a:solidFill>
                <a:srgbClr val="21212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Random </a:t>
            </a:r>
            <a:r>
              <a:rPr lang="en-US" sz="1600" b="0" i="0" dirty="0" err="1">
                <a:solidFill>
                  <a:srgbClr val="212121"/>
                </a:solidFill>
                <a:effectLst/>
                <a:latin typeface="Times New Roman" panose="02020603050405020304" pitchFamily="18" charset="0"/>
                <a:cs typeface="Times New Roman" panose="02020603050405020304" pitchFamily="18" charset="0"/>
              </a:rPr>
              <a:t>OverSampling</a:t>
            </a:r>
            <a:r>
              <a:rPr lang="en-US" sz="1600" b="0" i="0" dirty="0">
                <a:solidFill>
                  <a:srgbClr val="21212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SMOTE</a:t>
            </a:r>
          </a:p>
          <a:p>
            <a:pPr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ADASYN</a:t>
            </a:r>
          </a:p>
        </p:txBody>
      </p:sp>
      <p:sp>
        <p:nvSpPr>
          <p:cNvPr id="7" name="TextBox 6">
            <a:extLst>
              <a:ext uri="{FF2B5EF4-FFF2-40B4-BE49-F238E27FC236}">
                <a16:creationId xmlns:a16="http://schemas.microsoft.com/office/drawing/2014/main" id="{9110EB42-12EC-44B1-B359-A268A7AA730D}"/>
              </a:ext>
            </a:extLst>
          </p:cNvPr>
          <p:cNvSpPr txBox="1"/>
          <p:nvPr/>
        </p:nvSpPr>
        <p:spPr>
          <a:xfrm>
            <a:off x="357808" y="1794539"/>
            <a:ext cx="4929808" cy="646331"/>
          </a:xfrm>
          <a:prstGeom prst="rect">
            <a:avLst/>
          </a:prstGeom>
          <a:noFill/>
        </p:spPr>
        <p:txBody>
          <a:bodyPr wrap="square">
            <a:spAutoFit/>
          </a:bodyPr>
          <a:lstStyle/>
          <a:p>
            <a:pPr algn="l"/>
            <a:r>
              <a:rPr lang="en-US" b="1" i="0" u="sng" dirty="0">
                <a:solidFill>
                  <a:schemeClr val="accent1"/>
                </a:solidFill>
                <a:effectLst/>
                <a:latin typeface="Times New Roman" panose="02020603050405020304" pitchFamily="18" charset="0"/>
                <a:cs typeface="Times New Roman" panose="02020603050405020304" pitchFamily="18" charset="0"/>
              </a:rPr>
              <a:t>Oversampling with </a:t>
            </a:r>
            <a:r>
              <a:rPr lang="en-US" b="1" i="0" u="sng" dirty="0" err="1">
                <a:solidFill>
                  <a:schemeClr val="accent1"/>
                </a:solidFill>
                <a:effectLst/>
                <a:latin typeface="Times New Roman" panose="02020603050405020304" pitchFamily="18" charset="0"/>
                <a:cs typeface="Times New Roman" panose="02020603050405020304" pitchFamily="18" charset="0"/>
              </a:rPr>
              <a:t>RandomOversampling</a:t>
            </a:r>
            <a:r>
              <a:rPr lang="en-US" b="1" i="0" u="sng" dirty="0">
                <a:solidFill>
                  <a:schemeClr val="accent1"/>
                </a:solidFill>
                <a:effectLst/>
                <a:latin typeface="Times New Roman" panose="02020603050405020304" pitchFamily="18" charset="0"/>
                <a:cs typeface="Times New Roman" panose="02020603050405020304" pitchFamily="18" charset="0"/>
              </a:rPr>
              <a:t> with </a:t>
            </a:r>
            <a:r>
              <a:rPr lang="en-US" b="1" i="0" u="sng" dirty="0" err="1">
                <a:solidFill>
                  <a:schemeClr val="accent1"/>
                </a:solidFill>
                <a:effectLst/>
                <a:latin typeface="Times New Roman" panose="02020603050405020304" pitchFamily="18" charset="0"/>
                <a:cs typeface="Times New Roman" panose="02020603050405020304" pitchFamily="18" charset="0"/>
              </a:rPr>
              <a:t>StartifiedKFold</a:t>
            </a:r>
            <a:r>
              <a:rPr lang="en-US" b="1" i="0" u="sng" dirty="0">
                <a:solidFill>
                  <a:schemeClr val="accent1"/>
                </a:solidFill>
                <a:effectLst/>
                <a:latin typeface="Times New Roman" panose="02020603050405020304" pitchFamily="18" charset="0"/>
                <a:cs typeface="Times New Roman" panose="02020603050405020304" pitchFamily="18" charset="0"/>
              </a:rPr>
              <a:t> Cross validation</a:t>
            </a:r>
            <a:endParaRPr lang="en-US" b="0" i="0" u="sng" dirty="0">
              <a:solidFill>
                <a:schemeClr val="accent1"/>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0ADF900-D97D-4AF5-91DF-06B6AB1D9602}"/>
              </a:ext>
            </a:extLst>
          </p:cNvPr>
          <p:cNvSpPr txBox="1"/>
          <p:nvPr/>
        </p:nvSpPr>
        <p:spPr>
          <a:xfrm>
            <a:off x="318052" y="5410524"/>
            <a:ext cx="5353878" cy="738664"/>
          </a:xfrm>
          <a:prstGeom prst="rect">
            <a:avLst/>
          </a:prstGeom>
          <a:noFill/>
        </p:spPr>
        <p:txBody>
          <a:bodyPr wrap="square">
            <a:spAutoFit/>
          </a:bodyPr>
          <a:lstStyle/>
          <a:p>
            <a:r>
              <a:rPr lang="en-US" sz="1400" b="0" i="0" dirty="0">
                <a:solidFill>
                  <a:srgbClr val="212121"/>
                </a:solidFill>
                <a:effectLst/>
                <a:latin typeface="Times New Roman" panose="02020603050405020304" pitchFamily="18" charset="0"/>
                <a:cs typeface="Times New Roman" panose="02020603050405020304" pitchFamily="18" charset="0"/>
              </a:rPr>
              <a:t>Looking at the Accuracy and Roc value we have </a:t>
            </a:r>
            <a:r>
              <a:rPr lang="en-US" sz="1400" b="0" i="0" dirty="0" err="1">
                <a:solidFill>
                  <a:srgbClr val="212121"/>
                </a:solidFill>
                <a:effectLst/>
                <a:latin typeface="Times New Roman" panose="02020603050405020304" pitchFamily="18" charset="0"/>
                <a:cs typeface="Times New Roman" panose="02020603050405020304" pitchFamily="18" charset="0"/>
              </a:rPr>
              <a:t>XBoost</a:t>
            </a:r>
            <a:r>
              <a:rPr lang="en-US" sz="1400" b="0" i="0" dirty="0">
                <a:solidFill>
                  <a:srgbClr val="212121"/>
                </a:solidFill>
                <a:effectLst/>
                <a:latin typeface="Times New Roman" panose="02020603050405020304" pitchFamily="18" charset="0"/>
                <a:cs typeface="Times New Roman" panose="02020603050405020304" pitchFamily="18" charset="0"/>
              </a:rPr>
              <a:t> which has provided best results for Random </a:t>
            </a:r>
            <a:r>
              <a:rPr lang="en-US" sz="1400" b="0" i="0" dirty="0" err="1">
                <a:solidFill>
                  <a:srgbClr val="212121"/>
                </a:solidFill>
                <a:effectLst/>
                <a:latin typeface="Times New Roman" panose="02020603050405020304" pitchFamily="18" charset="0"/>
                <a:cs typeface="Times New Roman" panose="02020603050405020304" pitchFamily="18" charset="0"/>
              </a:rPr>
              <a:t>OverSampling</a:t>
            </a:r>
            <a:r>
              <a:rPr lang="en-US" sz="1400" b="0" i="0" dirty="0">
                <a:solidFill>
                  <a:srgbClr val="212121"/>
                </a:solidFill>
                <a:effectLst/>
                <a:latin typeface="Times New Roman" panose="02020603050405020304" pitchFamily="18" charset="0"/>
                <a:cs typeface="Times New Roman" panose="02020603050405020304" pitchFamily="18" charset="0"/>
              </a:rPr>
              <a:t> and </a:t>
            </a:r>
            <a:r>
              <a:rPr lang="en-US" sz="1400" b="0" i="0" dirty="0" err="1">
                <a:solidFill>
                  <a:srgbClr val="212121"/>
                </a:solidFill>
                <a:effectLst/>
                <a:latin typeface="Times New Roman" panose="02020603050405020304" pitchFamily="18" charset="0"/>
                <a:cs typeface="Times New Roman" panose="02020603050405020304" pitchFamily="18" charset="0"/>
              </a:rPr>
              <a:t>StratifiedKFold</a:t>
            </a:r>
            <a:r>
              <a:rPr lang="en-US" sz="1400" b="0" i="0" dirty="0">
                <a:solidFill>
                  <a:srgbClr val="212121"/>
                </a:solidFill>
                <a:effectLst/>
                <a:latin typeface="Times New Roman" panose="02020603050405020304" pitchFamily="18" charset="0"/>
                <a:cs typeface="Times New Roman" panose="02020603050405020304" pitchFamily="18" charset="0"/>
              </a:rPr>
              <a:t> technique.</a:t>
            </a:r>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D0827A4-F9C0-4DFF-B538-8F4F01E10B39}"/>
              </a:ext>
            </a:extLst>
          </p:cNvPr>
          <p:cNvSpPr txBox="1"/>
          <p:nvPr/>
        </p:nvSpPr>
        <p:spPr>
          <a:xfrm>
            <a:off x="6374295" y="1794539"/>
            <a:ext cx="6096000" cy="369332"/>
          </a:xfrm>
          <a:prstGeom prst="rect">
            <a:avLst/>
          </a:prstGeom>
          <a:noFill/>
        </p:spPr>
        <p:txBody>
          <a:bodyPr wrap="square">
            <a:spAutoFit/>
          </a:bodyPr>
          <a:lstStyle/>
          <a:p>
            <a:pPr algn="l"/>
            <a:r>
              <a:rPr lang="en-IN" b="1" i="0" u="sng" dirty="0" err="1">
                <a:solidFill>
                  <a:schemeClr val="accent1"/>
                </a:solidFill>
                <a:effectLst/>
                <a:latin typeface="Times New Roman" panose="02020603050405020304" pitchFamily="18" charset="0"/>
                <a:cs typeface="Times New Roman" panose="02020603050405020304" pitchFamily="18" charset="0"/>
              </a:rPr>
              <a:t>OverSampling</a:t>
            </a:r>
            <a:r>
              <a:rPr lang="en-IN" b="1" i="0" u="sng" dirty="0">
                <a:solidFill>
                  <a:schemeClr val="accent1"/>
                </a:solidFill>
                <a:effectLst/>
                <a:latin typeface="Times New Roman" panose="02020603050405020304" pitchFamily="18" charset="0"/>
                <a:cs typeface="Times New Roman" panose="02020603050405020304" pitchFamily="18" charset="0"/>
              </a:rPr>
              <a:t> with SMOTE </a:t>
            </a:r>
            <a:r>
              <a:rPr lang="en-IN" b="1" i="0" u="sng" dirty="0" err="1">
                <a:solidFill>
                  <a:schemeClr val="accent1"/>
                </a:solidFill>
                <a:effectLst/>
                <a:latin typeface="Times New Roman" panose="02020603050405020304" pitchFamily="18" charset="0"/>
                <a:cs typeface="Times New Roman" panose="02020603050405020304" pitchFamily="18" charset="0"/>
              </a:rPr>
              <a:t>OverSampling</a:t>
            </a:r>
            <a:r>
              <a:rPr lang="en-IN" b="1" i="0" u="sng" dirty="0">
                <a:solidFill>
                  <a:schemeClr val="accent1"/>
                </a:solidFill>
                <a:effectLst/>
                <a:latin typeface="Times New Roman" panose="02020603050405020304" pitchFamily="18" charset="0"/>
                <a:cs typeface="Times New Roman" panose="02020603050405020304" pitchFamily="18" charset="0"/>
              </a:rPr>
              <a:t>.</a:t>
            </a:r>
            <a:endParaRPr lang="en-IN" b="0" i="0" u="sng" dirty="0">
              <a:solidFill>
                <a:schemeClr val="accent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3159AA5-B94E-4321-9DFD-B440D72C52C2}"/>
              </a:ext>
            </a:extLst>
          </p:cNvPr>
          <p:cNvSpPr txBox="1"/>
          <p:nvPr/>
        </p:nvSpPr>
        <p:spPr>
          <a:xfrm>
            <a:off x="6036365" y="4995425"/>
            <a:ext cx="6096000" cy="369332"/>
          </a:xfrm>
          <a:prstGeom prst="rect">
            <a:avLst/>
          </a:prstGeom>
          <a:noFill/>
        </p:spPr>
        <p:txBody>
          <a:bodyPr wrap="square">
            <a:spAutoFit/>
          </a:bodyPr>
          <a:lstStyle/>
          <a:p>
            <a:pPr algn="l"/>
            <a:r>
              <a:rPr lang="en-US" b="1" i="0" dirty="0">
                <a:solidFill>
                  <a:srgbClr val="212121"/>
                </a:solidFill>
                <a:effectLst/>
                <a:latin typeface="Times New Roman" panose="02020603050405020304" pitchFamily="18" charset="0"/>
                <a:cs typeface="Times New Roman" panose="02020603050405020304" pitchFamily="18" charset="0"/>
              </a:rPr>
              <a:t>Results for SMOTE </a:t>
            </a:r>
            <a:r>
              <a:rPr lang="en-US" b="1" i="0" dirty="0" err="1">
                <a:solidFill>
                  <a:srgbClr val="212121"/>
                </a:solidFill>
                <a:effectLst/>
                <a:latin typeface="Times New Roman" panose="02020603050405020304" pitchFamily="18" charset="0"/>
                <a:cs typeface="Times New Roman" panose="02020603050405020304" pitchFamily="18" charset="0"/>
              </a:rPr>
              <a:t>OverSampling</a:t>
            </a:r>
            <a:r>
              <a:rPr lang="en-US" b="1" i="0" dirty="0">
                <a:solidFill>
                  <a:srgbClr val="212121"/>
                </a:solidFill>
                <a:effectLst/>
                <a:latin typeface="Times New Roman" panose="02020603050405020304" pitchFamily="18" charset="0"/>
                <a:cs typeface="Times New Roman" panose="02020603050405020304" pitchFamily="18" charset="0"/>
              </a:rPr>
              <a:t> with </a:t>
            </a:r>
            <a:r>
              <a:rPr lang="en-US" b="1" i="0" dirty="0" err="1">
                <a:solidFill>
                  <a:srgbClr val="212121"/>
                </a:solidFill>
                <a:effectLst/>
                <a:latin typeface="Times New Roman" panose="02020603050405020304" pitchFamily="18" charset="0"/>
                <a:cs typeface="Times New Roman" panose="02020603050405020304" pitchFamily="18" charset="0"/>
              </a:rPr>
              <a:t>StratifiedKFold</a:t>
            </a:r>
            <a:r>
              <a:rPr lang="en-US" b="1" i="0" dirty="0">
                <a:solidFill>
                  <a:srgbClr val="212121"/>
                </a:solidFill>
                <a:effectLst/>
                <a:latin typeface="Times New Roman" panose="02020603050405020304" pitchFamily="18" charset="0"/>
                <a:cs typeface="Times New Roman" panose="02020603050405020304" pitchFamily="18" charset="0"/>
              </a:rPr>
              <a:t>:</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D2353D9-218A-401E-890A-78C11A6FC32F}"/>
              </a:ext>
            </a:extLst>
          </p:cNvPr>
          <p:cNvSpPr txBox="1"/>
          <p:nvPr/>
        </p:nvSpPr>
        <p:spPr>
          <a:xfrm>
            <a:off x="6096000" y="5364757"/>
            <a:ext cx="5976730" cy="523220"/>
          </a:xfrm>
          <a:prstGeom prst="rect">
            <a:avLst/>
          </a:prstGeom>
          <a:noFill/>
        </p:spPr>
        <p:txBody>
          <a:bodyPr wrap="square">
            <a:spAutoFit/>
          </a:bodyPr>
          <a:lstStyle/>
          <a:p>
            <a:pPr algn="l"/>
            <a:r>
              <a:rPr lang="en-US" sz="1400" b="0" i="0" dirty="0">
                <a:solidFill>
                  <a:srgbClr val="212121"/>
                </a:solidFill>
                <a:effectLst/>
                <a:latin typeface="Times New Roman" panose="02020603050405020304" pitchFamily="18" charset="0"/>
                <a:cs typeface="Times New Roman" panose="02020603050405020304" pitchFamily="18" charset="0"/>
              </a:rPr>
              <a:t>Looking at Accuracy and ROC value we have </a:t>
            </a:r>
            <a:r>
              <a:rPr lang="en-US" sz="1400" b="0" i="0" dirty="0" err="1">
                <a:solidFill>
                  <a:srgbClr val="212121"/>
                </a:solidFill>
                <a:effectLst/>
                <a:latin typeface="Times New Roman" panose="02020603050405020304" pitchFamily="18" charset="0"/>
                <a:cs typeface="Times New Roman" panose="02020603050405020304" pitchFamily="18" charset="0"/>
              </a:rPr>
              <a:t>XBOOst</a:t>
            </a:r>
            <a:r>
              <a:rPr lang="en-US" sz="1400" b="0" i="0" dirty="0">
                <a:solidFill>
                  <a:srgbClr val="212121"/>
                </a:solidFill>
                <a:effectLst/>
                <a:latin typeface="Times New Roman" panose="02020603050405020304" pitchFamily="18" charset="0"/>
                <a:cs typeface="Times New Roman" panose="02020603050405020304" pitchFamily="18" charset="0"/>
              </a:rPr>
              <a:t> which has provided best results for SMOTE </a:t>
            </a:r>
            <a:r>
              <a:rPr lang="en-US" sz="1400" b="0" i="0" dirty="0" err="1">
                <a:solidFill>
                  <a:srgbClr val="212121"/>
                </a:solidFill>
                <a:effectLst/>
                <a:latin typeface="Times New Roman" panose="02020603050405020304" pitchFamily="18" charset="0"/>
                <a:cs typeface="Times New Roman" panose="02020603050405020304" pitchFamily="18" charset="0"/>
              </a:rPr>
              <a:t>OverSampling</a:t>
            </a:r>
            <a:r>
              <a:rPr lang="en-US" sz="1400" b="0" i="0" dirty="0">
                <a:solidFill>
                  <a:srgbClr val="212121"/>
                </a:solidFill>
                <a:effectLst/>
                <a:latin typeface="Times New Roman" panose="02020603050405020304" pitchFamily="18" charset="0"/>
                <a:cs typeface="Times New Roman" panose="02020603050405020304" pitchFamily="18" charset="0"/>
              </a:rPr>
              <a:t> with </a:t>
            </a:r>
            <a:r>
              <a:rPr lang="en-US" sz="1400" b="0" i="0" dirty="0" err="1">
                <a:solidFill>
                  <a:srgbClr val="212121"/>
                </a:solidFill>
                <a:effectLst/>
                <a:latin typeface="Times New Roman" panose="02020603050405020304" pitchFamily="18" charset="0"/>
                <a:cs typeface="Times New Roman" panose="02020603050405020304" pitchFamily="18" charset="0"/>
              </a:rPr>
              <a:t>StartifiedKFold</a:t>
            </a:r>
            <a:r>
              <a:rPr lang="en-US" sz="1400" b="0" i="0" dirty="0">
                <a:solidFill>
                  <a:srgbClr val="212121"/>
                </a:solidFill>
                <a:effectLst/>
                <a:latin typeface="Times New Roman" panose="02020603050405020304" pitchFamily="18" charset="0"/>
                <a:cs typeface="Times New Roman" panose="02020603050405020304" pitchFamily="18" charset="0"/>
              </a:rPr>
              <a:t> technique</a:t>
            </a:r>
          </a:p>
        </p:txBody>
      </p:sp>
      <p:pic>
        <p:nvPicPr>
          <p:cNvPr id="17" name="Picture 16">
            <a:extLst>
              <a:ext uri="{FF2B5EF4-FFF2-40B4-BE49-F238E27FC236}">
                <a16:creationId xmlns:a16="http://schemas.microsoft.com/office/drawing/2014/main" id="{D54919E3-8AC4-4D1B-9790-E75AD3340EF6}"/>
              </a:ext>
            </a:extLst>
          </p:cNvPr>
          <p:cNvPicPr>
            <a:picLocks noChangeAspect="1"/>
          </p:cNvPicPr>
          <p:nvPr/>
        </p:nvPicPr>
        <p:blipFill>
          <a:blip r:embed="rId2"/>
          <a:stretch>
            <a:fillRect/>
          </a:stretch>
        </p:blipFill>
        <p:spPr>
          <a:xfrm>
            <a:off x="691677" y="2505735"/>
            <a:ext cx="3999594" cy="2820366"/>
          </a:xfrm>
          <a:prstGeom prst="rect">
            <a:avLst/>
          </a:prstGeom>
        </p:spPr>
      </p:pic>
      <p:pic>
        <p:nvPicPr>
          <p:cNvPr id="19" name="Picture 18">
            <a:extLst>
              <a:ext uri="{FF2B5EF4-FFF2-40B4-BE49-F238E27FC236}">
                <a16:creationId xmlns:a16="http://schemas.microsoft.com/office/drawing/2014/main" id="{9A6F7B29-A9CD-459B-8482-21829540E129}"/>
              </a:ext>
            </a:extLst>
          </p:cNvPr>
          <p:cNvPicPr>
            <a:picLocks noChangeAspect="1"/>
          </p:cNvPicPr>
          <p:nvPr/>
        </p:nvPicPr>
        <p:blipFill>
          <a:blip r:embed="rId3"/>
          <a:stretch>
            <a:fillRect/>
          </a:stretch>
        </p:blipFill>
        <p:spPr>
          <a:xfrm>
            <a:off x="6632710" y="2180881"/>
            <a:ext cx="3525078" cy="2797135"/>
          </a:xfrm>
          <a:prstGeom prst="rect">
            <a:avLst/>
          </a:prstGeom>
        </p:spPr>
      </p:pic>
    </p:spTree>
    <p:extLst>
      <p:ext uri="{BB962C8B-B14F-4D97-AF65-F5344CB8AC3E}">
        <p14:creationId xmlns:p14="http://schemas.microsoft.com/office/powerpoint/2010/main" val="751881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DB8556-3A4D-449C-A306-5A2CC340C54B}"/>
              </a:ext>
            </a:extLst>
          </p:cNvPr>
          <p:cNvSpPr txBox="1"/>
          <p:nvPr/>
        </p:nvSpPr>
        <p:spPr>
          <a:xfrm>
            <a:off x="386728" y="782743"/>
            <a:ext cx="6096000" cy="369332"/>
          </a:xfrm>
          <a:prstGeom prst="rect">
            <a:avLst/>
          </a:prstGeom>
          <a:noFill/>
        </p:spPr>
        <p:txBody>
          <a:bodyPr wrap="square">
            <a:spAutoFit/>
          </a:bodyPr>
          <a:lstStyle/>
          <a:p>
            <a:pPr algn="l"/>
            <a:r>
              <a:rPr lang="en-IN" b="1" i="0" u="sng" dirty="0" err="1">
                <a:solidFill>
                  <a:schemeClr val="accent1"/>
                </a:solidFill>
                <a:effectLst/>
                <a:latin typeface="Arial Black" panose="020B0A04020102020204" pitchFamily="34" charset="0"/>
              </a:rPr>
              <a:t>OverSampling</a:t>
            </a:r>
            <a:r>
              <a:rPr lang="en-IN" b="1" i="0" u="sng" dirty="0">
                <a:solidFill>
                  <a:schemeClr val="accent1"/>
                </a:solidFill>
                <a:effectLst/>
                <a:latin typeface="Arial Black" panose="020B0A04020102020204" pitchFamily="34" charset="0"/>
              </a:rPr>
              <a:t> with ADASYN Oversampling:</a:t>
            </a:r>
            <a:endParaRPr lang="en-IN" b="0" i="0" u="sng" dirty="0">
              <a:solidFill>
                <a:schemeClr val="accent1"/>
              </a:solidFill>
              <a:effectLst/>
              <a:latin typeface="Arial Black" panose="020B0A04020102020204" pitchFamily="34" charset="0"/>
            </a:endParaRPr>
          </a:p>
        </p:txBody>
      </p:sp>
      <p:sp>
        <p:nvSpPr>
          <p:cNvPr id="5" name="TextBox 4">
            <a:extLst>
              <a:ext uri="{FF2B5EF4-FFF2-40B4-BE49-F238E27FC236}">
                <a16:creationId xmlns:a16="http://schemas.microsoft.com/office/drawing/2014/main" id="{4405BDBE-B085-46E3-9403-8F5DBDC12DEC}"/>
              </a:ext>
            </a:extLst>
          </p:cNvPr>
          <p:cNvSpPr txBox="1"/>
          <p:nvPr/>
        </p:nvSpPr>
        <p:spPr>
          <a:xfrm>
            <a:off x="225287" y="3240879"/>
            <a:ext cx="6652591" cy="3139321"/>
          </a:xfrm>
          <a:prstGeom prst="rect">
            <a:avLst/>
          </a:prstGeom>
          <a:noFill/>
        </p:spPr>
        <p:txBody>
          <a:bodyPr wrap="square">
            <a:spAutoFit/>
          </a:bodyPr>
          <a:lstStyle/>
          <a:p>
            <a:pPr algn="l"/>
            <a:r>
              <a:rPr lang="en-US" b="1" i="0" u="sng" dirty="0">
                <a:solidFill>
                  <a:schemeClr val="accent1"/>
                </a:solidFill>
                <a:effectLst/>
                <a:latin typeface="Times New Roman" panose="02020603050405020304" pitchFamily="18" charset="0"/>
                <a:cs typeface="Times New Roman" panose="02020603050405020304" pitchFamily="18" charset="0"/>
              </a:rPr>
              <a:t>Results for ADASYN Oversampling with </a:t>
            </a:r>
            <a:r>
              <a:rPr lang="en-US" b="1" i="0" u="sng" dirty="0" err="1">
                <a:solidFill>
                  <a:schemeClr val="accent1"/>
                </a:solidFill>
                <a:effectLst/>
                <a:latin typeface="Times New Roman" panose="02020603050405020304" pitchFamily="18" charset="0"/>
                <a:cs typeface="Times New Roman" panose="02020603050405020304" pitchFamily="18" charset="0"/>
              </a:rPr>
              <a:t>StratifiedKFold</a:t>
            </a:r>
            <a:r>
              <a:rPr lang="en-US" b="1" i="0" u="sng" dirty="0">
                <a:solidFill>
                  <a:schemeClr val="accent1"/>
                </a:solidFill>
                <a:effectLst/>
                <a:latin typeface="Times New Roman" panose="02020603050405020304" pitchFamily="18" charset="0"/>
                <a:cs typeface="Times New Roman" panose="02020603050405020304" pitchFamily="18" charset="0"/>
              </a:rPr>
              <a:t>:</a:t>
            </a:r>
            <a:endParaRPr lang="en-US" b="0" i="0" u="sng" dirty="0">
              <a:solidFill>
                <a:schemeClr val="accent1"/>
              </a:solidFill>
              <a:effectLst/>
              <a:latin typeface="Times New Roman" panose="02020603050405020304" pitchFamily="18" charset="0"/>
              <a:cs typeface="Times New Roman" panose="02020603050405020304" pitchFamily="18" charset="0"/>
            </a:endParaRPr>
          </a:p>
          <a:p>
            <a:pPr algn="l"/>
            <a:r>
              <a:rPr lang="en-US" b="0" i="0" dirty="0">
                <a:solidFill>
                  <a:srgbClr val="212121"/>
                </a:solidFill>
                <a:effectLst/>
                <a:latin typeface="Times New Roman" panose="02020603050405020304" pitchFamily="18" charset="0"/>
                <a:cs typeface="Times New Roman" panose="02020603050405020304" pitchFamily="18" charset="0"/>
              </a:rPr>
              <a:t>Looking at Accuracy and ROC value we have </a:t>
            </a:r>
            <a:r>
              <a:rPr lang="en-US" b="0" i="0" dirty="0" err="1">
                <a:solidFill>
                  <a:srgbClr val="212121"/>
                </a:solidFill>
                <a:effectLst/>
                <a:latin typeface="Times New Roman" panose="02020603050405020304" pitchFamily="18" charset="0"/>
                <a:cs typeface="Times New Roman" panose="02020603050405020304" pitchFamily="18" charset="0"/>
              </a:rPr>
              <a:t>XGBoost</a:t>
            </a:r>
            <a:r>
              <a:rPr lang="en-US" b="0" i="0" dirty="0">
                <a:solidFill>
                  <a:srgbClr val="212121"/>
                </a:solidFill>
                <a:effectLst/>
                <a:latin typeface="Times New Roman" panose="02020603050405020304" pitchFamily="18" charset="0"/>
                <a:cs typeface="Times New Roman" panose="02020603050405020304" pitchFamily="18" charset="0"/>
              </a:rPr>
              <a:t> which has provided best results for ADASYN Oversampling with the </a:t>
            </a:r>
            <a:r>
              <a:rPr lang="en-US" b="0" i="0" dirty="0" err="1">
                <a:solidFill>
                  <a:srgbClr val="212121"/>
                </a:solidFill>
                <a:effectLst/>
                <a:latin typeface="Times New Roman" panose="02020603050405020304" pitchFamily="18" charset="0"/>
                <a:cs typeface="Times New Roman" panose="02020603050405020304" pitchFamily="18" charset="0"/>
              </a:rPr>
              <a:t>StratifiedKFOld</a:t>
            </a:r>
            <a:r>
              <a:rPr lang="en-US" b="0" i="0" dirty="0">
                <a:solidFill>
                  <a:srgbClr val="212121"/>
                </a:solidFill>
                <a:effectLst/>
                <a:latin typeface="Times New Roman" panose="02020603050405020304" pitchFamily="18" charset="0"/>
                <a:cs typeface="Times New Roman" panose="02020603050405020304" pitchFamily="18" charset="0"/>
              </a:rPr>
              <a:t> technique.</a:t>
            </a:r>
          </a:p>
          <a:p>
            <a:pPr algn="l"/>
            <a:endParaRPr lang="en-US" b="0" i="0" dirty="0">
              <a:solidFill>
                <a:srgbClr val="212121"/>
              </a:solidFill>
              <a:effectLst/>
              <a:latin typeface="Times New Roman" panose="02020603050405020304" pitchFamily="18" charset="0"/>
              <a:cs typeface="Times New Roman" panose="02020603050405020304" pitchFamily="18" charset="0"/>
            </a:endParaRPr>
          </a:p>
          <a:p>
            <a:pPr algn="l"/>
            <a:r>
              <a:rPr lang="en-US" b="1" i="0" u="sng" dirty="0">
                <a:solidFill>
                  <a:schemeClr val="accent1"/>
                </a:solidFill>
                <a:effectLst/>
                <a:latin typeface="Times New Roman" panose="02020603050405020304" pitchFamily="18" charset="0"/>
                <a:cs typeface="Times New Roman" panose="02020603050405020304" pitchFamily="18" charset="0"/>
              </a:rPr>
              <a:t>Overall conclusion after running the models on Oversampled data:</a:t>
            </a:r>
            <a:endParaRPr lang="en-US" b="0" i="0" u="sng" dirty="0">
              <a:solidFill>
                <a:schemeClr val="accent1"/>
              </a:solidFill>
              <a:effectLst/>
              <a:latin typeface="Times New Roman" panose="02020603050405020304" pitchFamily="18" charset="0"/>
              <a:cs typeface="Times New Roman" panose="02020603050405020304" pitchFamily="18" charset="0"/>
            </a:endParaRPr>
          </a:p>
          <a:p>
            <a:pPr algn="l"/>
            <a:r>
              <a:rPr lang="en-US" b="0" i="0" dirty="0">
                <a:solidFill>
                  <a:srgbClr val="212121"/>
                </a:solidFill>
                <a:effectLst/>
                <a:latin typeface="Times New Roman" panose="02020603050405020304" pitchFamily="18" charset="0"/>
                <a:cs typeface="Times New Roman" panose="02020603050405020304" pitchFamily="18" charset="0"/>
              </a:rPr>
              <a:t>Looking at above results it seems XGBOOST model with Random </a:t>
            </a:r>
            <a:r>
              <a:rPr lang="en-US" b="0" i="0" dirty="0" err="1">
                <a:solidFill>
                  <a:srgbClr val="212121"/>
                </a:solidFill>
                <a:effectLst/>
                <a:latin typeface="Times New Roman" panose="02020603050405020304" pitchFamily="18" charset="0"/>
                <a:cs typeface="Times New Roman" panose="02020603050405020304" pitchFamily="18" charset="0"/>
              </a:rPr>
              <a:t>OverSampling</a:t>
            </a:r>
            <a:r>
              <a:rPr lang="en-US" b="0" i="0" dirty="0">
                <a:solidFill>
                  <a:srgbClr val="212121"/>
                </a:solidFill>
                <a:effectLst/>
                <a:latin typeface="Times New Roman" panose="02020603050405020304" pitchFamily="18" charset="0"/>
                <a:cs typeface="Times New Roman" panose="02020603050405020304" pitchFamily="18" charset="0"/>
              </a:rPr>
              <a:t> with </a:t>
            </a:r>
            <a:r>
              <a:rPr lang="en-US" b="0" i="0" dirty="0" err="1">
                <a:solidFill>
                  <a:srgbClr val="212121"/>
                </a:solidFill>
                <a:effectLst/>
                <a:latin typeface="Times New Roman" panose="02020603050405020304" pitchFamily="18" charset="0"/>
                <a:cs typeface="Times New Roman" panose="02020603050405020304" pitchFamily="18" charset="0"/>
              </a:rPr>
              <a:t>StratifiedKFold</a:t>
            </a:r>
            <a:r>
              <a:rPr lang="en-US" b="0" i="0" dirty="0">
                <a:solidFill>
                  <a:srgbClr val="212121"/>
                </a:solidFill>
                <a:effectLst/>
                <a:latin typeface="Times New Roman" panose="02020603050405020304" pitchFamily="18" charset="0"/>
                <a:cs typeface="Times New Roman" panose="02020603050405020304" pitchFamily="18" charset="0"/>
              </a:rPr>
              <a:t> CV has provided the best results under category of all oversampling techniques. SO we will try to tune the hyperparameters of this model to get the best results.</a:t>
            </a:r>
          </a:p>
        </p:txBody>
      </p:sp>
      <p:pic>
        <p:nvPicPr>
          <p:cNvPr id="7" name="Picture 6">
            <a:extLst>
              <a:ext uri="{FF2B5EF4-FFF2-40B4-BE49-F238E27FC236}">
                <a16:creationId xmlns:a16="http://schemas.microsoft.com/office/drawing/2014/main" id="{09DC417B-4EF4-4E8E-BBA2-79E9C76EC1A9}"/>
              </a:ext>
            </a:extLst>
          </p:cNvPr>
          <p:cNvPicPr>
            <a:picLocks noChangeAspect="1"/>
          </p:cNvPicPr>
          <p:nvPr/>
        </p:nvPicPr>
        <p:blipFill>
          <a:blip r:embed="rId2"/>
          <a:stretch>
            <a:fillRect/>
          </a:stretch>
        </p:blipFill>
        <p:spPr>
          <a:xfrm>
            <a:off x="6577907" y="782743"/>
            <a:ext cx="4765954" cy="3325467"/>
          </a:xfrm>
          <a:prstGeom prst="rect">
            <a:avLst/>
          </a:prstGeom>
        </p:spPr>
      </p:pic>
    </p:spTree>
    <p:extLst>
      <p:ext uri="{BB962C8B-B14F-4D97-AF65-F5344CB8AC3E}">
        <p14:creationId xmlns:p14="http://schemas.microsoft.com/office/powerpoint/2010/main" val="962714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297E15-E36B-4877-A6D4-3BD2138632D3}"/>
              </a:ext>
            </a:extLst>
          </p:cNvPr>
          <p:cNvSpPr txBox="1"/>
          <p:nvPr/>
        </p:nvSpPr>
        <p:spPr>
          <a:xfrm>
            <a:off x="848139" y="796501"/>
            <a:ext cx="9727096" cy="3693319"/>
          </a:xfrm>
          <a:prstGeom prst="rect">
            <a:avLst/>
          </a:prstGeom>
          <a:noFill/>
        </p:spPr>
        <p:txBody>
          <a:bodyPr wrap="square">
            <a:spAutoFit/>
          </a:bodyPr>
          <a:lstStyle/>
          <a:p>
            <a:pPr algn="l"/>
            <a:r>
              <a:rPr lang="en-US" sz="3600" b="1" i="0" u="sng" dirty="0">
                <a:solidFill>
                  <a:schemeClr val="accent1"/>
                </a:solidFill>
                <a:effectLst/>
                <a:latin typeface="Arial Black" panose="020B0A04020102020204" pitchFamily="34" charset="0"/>
              </a:rPr>
              <a:t>Conclusion:</a:t>
            </a:r>
          </a:p>
          <a:p>
            <a:pPr algn="l"/>
            <a:endParaRPr lang="en-US" sz="3600" b="0" i="0" u="sng" dirty="0">
              <a:solidFill>
                <a:schemeClr val="accent1"/>
              </a:solidFill>
              <a:effectLst/>
              <a:latin typeface="Arial Black" panose="020B0A04020102020204" pitchFamily="34" charset="0"/>
            </a:endParaRPr>
          </a:p>
          <a:p>
            <a:pPr algn="l"/>
            <a:r>
              <a:rPr lang="en-US" b="0" i="0" dirty="0">
                <a:solidFill>
                  <a:srgbClr val="212121"/>
                </a:solidFill>
                <a:effectLst/>
                <a:latin typeface="Times New Roman" panose="02020603050405020304" pitchFamily="18" charset="0"/>
                <a:cs typeface="Times New Roman" panose="02020603050405020304" pitchFamily="18" charset="0"/>
              </a:rPr>
              <a:t>In the oversample cases, of all the models we build found that the XGBOOST model with Random </a:t>
            </a:r>
            <a:r>
              <a:rPr lang="en-US" b="0" i="0" dirty="0" err="1">
                <a:solidFill>
                  <a:srgbClr val="212121"/>
                </a:solidFill>
                <a:effectLst/>
                <a:latin typeface="Times New Roman" panose="02020603050405020304" pitchFamily="18" charset="0"/>
                <a:cs typeface="Times New Roman" panose="02020603050405020304" pitchFamily="18" charset="0"/>
              </a:rPr>
              <a:t>OverSampling</a:t>
            </a:r>
            <a:r>
              <a:rPr lang="en-US" b="0" i="0" dirty="0">
                <a:solidFill>
                  <a:srgbClr val="212121"/>
                </a:solidFill>
                <a:effectLst/>
                <a:latin typeface="Times New Roman" panose="02020603050405020304" pitchFamily="18" charset="0"/>
                <a:cs typeface="Times New Roman" panose="02020603050405020304" pitchFamily="18" charset="0"/>
              </a:rPr>
              <a:t> with </a:t>
            </a:r>
            <a:r>
              <a:rPr lang="en-US" b="0" i="0" dirty="0" err="1">
                <a:solidFill>
                  <a:srgbClr val="212121"/>
                </a:solidFill>
                <a:effectLst/>
                <a:latin typeface="Times New Roman" panose="02020603050405020304" pitchFamily="18" charset="0"/>
                <a:cs typeface="Times New Roman" panose="02020603050405020304" pitchFamily="18" charset="0"/>
              </a:rPr>
              <a:t>StratifiedKFold</a:t>
            </a:r>
            <a:r>
              <a:rPr lang="en-US" b="0" i="0" dirty="0">
                <a:solidFill>
                  <a:srgbClr val="212121"/>
                </a:solidFill>
                <a:effectLst/>
                <a:latin typeface="Times New Roman" panose="02020603050405020304" pitchFamily="18" charset="0"/>
                <a:cs typeface="Times New Roman" panose="02020603050405020304" pitchFamily="18" charset="0"/>
              </a:rPr>
              <a:t> CV gave us the best result accuracy and ROC on oversample data.</a:t>
            </a:r>
          </a:p>
          <a:p>
            <a:pPr algn="l"/>
            <a:endParaRPr lang="en-US" dirty="0">
              <a:solidFill>
                <a:srgbClr val="212121"/>
              </a:solidFill>
              <a:latin typeface="Times New Roman" panose="02020603050405020304" pitchFamily="18" charset="0"/>
              <a:cs typeface="Times New Roman" panose="02020603050405020304" pitchFamily="18" charset="0"/>
            </a:endParaRPr>
          </a:p>
          <a:p>
            <a:pPr algn="l"/>
            <a:r>
              <a:rPr lang="en-US" b="0" i="0" dirty="0">
                <a:solidFill>
                  <a:srgbClr val="212121"/>
                </a:solidFill>
                <a:effectLst/>
                <a:latin typeface="Times New Roman" panose="02020603050405020304" pitchFamily="18" charset="0"/>
                <a:cs typeface="Times New Roman" panose="02020603050405020304" pitchFamily="18" charset="0"/>
              </a:rPr>
              <a:t> </a:t>
            </a:r>
            <a:r>
              <a:rPr lang="en-US" b="0" i="0" u="sng" dirty="0">
                <a:solidFill>
                  <a:schemeClr val="accent1"/>
                </a:solidFill>
                <a:effectLst/>
                <a:latin typeface="Times New Roman" panose="02020603050405020304" pitchFamily="18" charset="0"/>
                <a:cs typeface="Times New Roman" panose="02020603050405020304" pitchFamily="18" charset="0"/>
              </a:rPr>
              <a:t>Post that we performed hyperparameter tuning and got the below metrics:</a:t>
            </a:r>
          </a:p>
          <a:p>
            <a:pPr algn="l"/>
            <a:r>
              <a:rPr lang="en-US" b="0" i="0" dirty="0">
                <a:solidFill>
                  <a:srgbClr val="212121"/>
                </a:solidFill>
                <a:effectLst/>
                <a:latin typeface="Times New Roman" panose="02020603050405020304" pitchFamily="18" charset="0"/>
                <a:cs typeface="Times New Roman" panose="02020603050405020304" pitchFamily="18" charset="0"/>
              </a:rPr>
              <a:t> </a:t>
            </a:r>
            <a:r>
              <a:rPr lang="en-US" b="0" i="0" dirty="0" err="1">
                <a:solidFill>
                  <a:srgbClr val="212121"/>
                </a:solidFill>
                <a:effectLst/>
                <a:latin typeface="Times New Roman" panose="02020603050405020304" pitchFamily="18" charset="0"/>
                <a:cs typeface="Times New Roman" panose="02020603050405020304" pitchFamily="18" charset="0"/>
              </a:rPr>
              <a:t>XGboost</a:t>
            </a:r>
            <a:r>
              <a:rPr lang="en-US" b="0" i="0" dirty="0">
                <a:solidFill>
                  <a:srgbClr val="212121"/>
                </a:solidFill>
                <a:effectLst/>
                <a:latin typeface="Times New Roman" panose="02020603050405020304" pitchFamily="18" charset="0"/>
                <a:cs typeface="Times New Roman" panose="02020603050405020304" pitchFamily="18" charset="0"/>
              </a:rPr>
              <a:t> roc_value:0.9284470930852287</a:t>
            </a:r>
          </a:p>
          <a:p>
            <a:pPr algn="l"/>
            <a:endParaRPr lang="en-US" b="0" i="0" dirty="0">
              <a:solidFill>
                <a:srgbClr val="212121"/>
              </a:solidFill>
              <a:effectLst/>
              <a:latin typeface="Times New Roman" panose="02020603050405020304" pitchFamily="18" charset="0"/>
              <a:cs typeface="Times New Roman" panose="02020603050405020304" pitchFamily="18" charset="0"/>
            </a:endParaRPr>
          </a:p>
          <a:p>
            <a:pPr algn="l"/>
            <a:r>
              <a:rPr lang="en-US" b="0" i="0" dirty="0">
                <a:solidFill>
                  <a:srgbClr val="212121"/>
                </a:solidFill>
                <a:effectLst/>
                <a:latin typeface="Times New Roman" panose="02020603050405020304" pitchFamily="18" charset="0"/>
                <a:cs typeface="Times New Roman" panose="02020603050405020304" pitchFamily="18" charset="0"/>
              </a:rPr>
              <a:t> </a:t>
            </a:r>
            <a:r>
              <a:rPr lang="en-US" b="0" i="0" dirty="0" err="1">
                <a:solidFill>
                  <a:srgbClr val="212121"/>
                </a:solidFill>
                <a:effectLst/>
                <a:latin typeface="Times New Roman" panose="02020603050405020304" pitchFamily="18" charset="0"/>
                <a:cs typeface="Times New Roman" panose="02020603050405020304" pitchFamily="18" charset="0"/>
              </a:rPr>
              <a:t>XGboost</a:t>
            </a:r>
            <a:r>
              <a:rPr lang="en-US" b="0" i="0" dirty="0">
                <a:solidFill>
                  <a:srgbClr val="212121"/>
                </a:solidFill>
                <a:effectLst/>
                <a:latin typeface="Times New Roman" panose="02020603050405020304" pitchFamily="18" charset="0"/>
                <a:cs typeface="Times New Roman" panose="02020603050405020304" pitchFamily="18" charset="0"/>
              </a:rPr>
              <a:t> threshold:0.29035017</a:t>
            </a:r>
          </a:p>
          <a:p>
            <a:pPr algn="l"/>
            <a:r>
              <a:rPr lang="en-US" b="0" i="0" dirty="0">
                <a:solidFill>
                  <a:srgbClr val="212121"/>
                </a:solidFill>
                <a:effectLst/>
                <a:latin typeface="Times New Roman" panose="02020603050405020304" pitchFamily="18" charset="0"/>
                <a:cs typeface="Times New Roman" panose="02020603050405020304" pitchFamily="18" charset="0"/>
              </a:rPr>
              <a:t>However, of all models we created we found Logistic Regression with L2 </a:t>
            </a:r>
            <a:r>
              <a:rPr lang="en-US" b="0" i="0" dirty="0" err="1">
                <a:solidFill>
                  <a:srgbClr val="212121"/>
                </a:solidFill>
                <a:effectLst/>
                <a:latin typeface="Times New Roman" panose="02020603050405020304" pitchFamily="18" charset="0"/>
                <a:cs typeface="Times New Roman" panose="02020603050405020304" pitchFamily="18" charset="0"/>
              </a:rPr>
              <a:t>Regularisation</a:t>
            </a:r>
            <a:r>
              <a:rPr lang="en-US" b="0" i="0" dirty="0">
                <a:solidFill>
                  <a:srgbClr val="212121"/>
                </a:solidFill>
                <a:effectLst/>
                <a:latin typeface="Times New Roman" panose="02020603050405020304" pitchFamily="18" charset="0"/>
                <a:cs typeface="Times New Roman" panose="02020603050405020304" pitchFamily="18" charset="0"/>
              </a:rPr>
              <a:t> for </a:t>
            </a:r>
            <a:r>
              <a:rPr lang="en-US" b="0" i="0" dirty="0" err="1">
                <a:solidFill>
                  <a:srgbClr val="212121"/>
                </a:solidFill>
                <a:effectLst/>
                <a:latin typeface="Times New Roman" panose="02020603050405020304" pitchFamily="18" charset="0"/>
                <a:cs typeface="Times New Roman" panose="02020603050405020304" pitchFamily="18" charset="0"/>
              </a:rPr>
              <a:t>StratifiedKFold</a:t>
            </a:r>
            <a:r>
              <a:rPr lang="en-US" b="0" i="0" dirty="0">
                <a:solidFill>
                  <a:srgbClr val="212121"/>
                </a:solidFill>
                <a:effectLst/>
                <a:latin typeface="Times New Roman" panose="02020603050405020304" pitchFamily="18" charset="0"/>
                <a:cs typeface="Times New Roman" panose="02020603050405020304" pitchFamily="18" charset="0"/>
              </a:rPr>
              <a:t> cross-validation (without Oversampling or under sampling ) gave us the best result.</a:t>
            </a:r>
          </a:p>
        </p:txBody>
      </p:sp>
      <p:pic>
        <p:nvPicPr>
          <p:cNvPr id="5" name="Picture 4">
            <a:extLst>
              <a:ext uri="{FF2B5EF4-FFF2-40B4-BE49-F238E27FC236}">
                <a16:creationId xmlns:a16="http://schemas.microsoft.com/office/drawing/2014/main" id="{31F49507-C128-4B1B-A9C7-18EEFA161B15}"/>
              </a:ext>
            </a:extLst>
          </p:cNvPr>
          <p:cNvPicPr>
            <a:picLocks noChangeAspect="1"/>
          </p:cNvPicPr>
          <p:nvPr/>
        </p:nvPicPr>
        <p:blipFill>
          <a:blip r:embed="rId2"/>
          <a:stretch>
            <a:fillRect/>
          </a:stretch>
        </p:blipFill>
        <p:spPr>
          <a:xfrm>
            <a:off x="969479" y="4803924"/>
            <a:ext cx="8307043" cy="919357"/>
          </a:xfrm>
          <a:prstGeom prst="rect">
            <a:avLst/>
          </a:prstGeom>
        </p:spPr>
      </p:pic>
    </p:spTree>
    <p:extLst>
      <p:ext uri="{BB962C8B-B14F-4D97-AF65-F5344CB8AC3E}">
        <p14:creationId xmlns:p14="http://schemas.microsoft.com/office/powerpoint/2010/main" val="266946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solidFill>
                <a:latin typeface="Arial Black" panose="020B0A04020102020204" pitchFamily="34" charset="0"/>
                <a:cs typeface="Arial" panose="020B0604020202020204" pitchFamily="34" charset="0"/>
              </a:rPr>
              <a:t>PROBLEM</a:t>
            </a:r>
            <a:r>
              <a:rPr lang="en-US" sz="3600" dirty="0">
                <a:latin typeface="Arial Black" panose="020B0A04020102020204" pitchFamily="34" charset="0"/>
                <a:cs typeface="Arial" panose="020B0604020202020204" pitchFamily="34" charset="0"/>
              </a:rPr>
              <a:t> </a:t>
            </a:r>
            <a:r>
              <a:rPr lang="en-US" sz="3600" b="1" dirty="0">
                <a:solidFill>
                  <a:schemeClr val="accent1"/>
                </a:solidFill>
                <a:latin typeface="Arial Black" panose="020B0A04020102020204" pitchFamily="34" charset="0"/>
                <a:cs typeface="Arial" panose="020B0604020202020204" pitchFamily="34" charset="0"/>
              </a:rPr>
              <a:t>STATEMENT</a:t>
            </a:r>
            <a:endParaRPr lang="en-IN" sz="3600" b="1" dirty="0">
              <a:solidFill>
                <a:schemeClr val="accent1"/>
              </a:solidFill>
              <a:latin typeface="Arial Black" panose="020B0A040201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i="0" dirty="0">
                <a:solidFill>
                  <a:srgbClr val="0D0D0D"/>
                </a:solidFill>
                <a:latin typeface="Times New Roman" panose="02020603050405020304" charset="0"/>
                <a:cs typeface="Times New Roman" panose="02020603050405020304" charset="0"/>
              </a:rPr>
              <a:t>Credit card fraud poses a significant threat to financial institutions and cardholders alike, resulting in substantial financial losses and undermining trust in the financial system. By predicting fraudulent transactions, we aim to mitigate the adverse impact of fraud on both financial institutions and cardholders. Early detection of fraudulent activity allows financial institutions to take prompt action, such as blocking compromised accounts and notifying affected customers, thereby minimizing financial losses and preserving customer trust. Moreover, accurate fraud detection contributes to enhancing overall financial security, fostering a safer environment for electronic transactions and bolstering confidence in the integrity of the financial system.</a:t>
            </a:r>
          </a:p>
          <a:p>
            <a:endParaRPr lang="en-IN" dirty="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873BAA-C7AB-48BF-B801-AD4EDBF23E20}"/>
              </a:ext>
            </a:extLst>
          </p:cNvPr>
          <p:cNvSpPr txBox="1"/>
          <p:nvPr/>
        </p:nvSpPr>
        <p:spPr>
          <a:xfrm>
            <a:off x="768626" y="1593434"/>
            <a:ext cx="10031896" cy="4247317"/>
          </a:xfrm>
          <a:prstGeom prst="rect">
            <a:avLst/>
          </a:prstGeom>
          <a:noFill/>
        </p:spPr>
        <p:txBody>
          <a:bodyPr wrap="square">
            <a:spAutoFit/>
          </a:bodyPr>
          <a:lstStyle/>
          <a:p>
            <a:pPr algn="l">
              <a:buFont typeface="Arial" panose="020B0604020202020204" pitchFamily="34" charset="0"/>
              <a:buChar char="•"/>
            </a:pPr>
            <a:r>
              <a:rPr lang="en-US" b="0" i="0" dirty="0">
                <a:solidFill>
                  <a:srgbClr val="0D0D0D"/>
                </a:solidFill>
                <a:effectLst/>
                <a:latin typeface="Söhne"/>
              </a:rPr>
              <a:t>Explore the application of more advanced machine learning algorithms such as deep learning models like Convolutional Neural Networks (CNNs) or recurrent neural networks (RNNs) to improve fraud detection accuracy.</a:t>
            </a:r>
          </a:p>
          <a:p>
            <a:pPr algn="l">
              <a:buFont typeface="Arial" panose="020B0604020202020204" pitchFamily="34" charset="0"/>
              <a:buChar char="•"/>
            </a:pPr>
            <a:r>
              <a:rPr lang="en-US" b="0" i="0" dirty="0">
                <a:solidFill>
                  <a:srgbClr val="0D0D0D"/>
                </a:solidFill>
                <a:effectLst/>
                <a:latin typeface="Söhne"/>
              </a:rPr>
              <a:t>Investigate ensemble learning techniques to combine the strengths of multiple models, potentially enhancing the overall performance of the fraud detection system.</a:t>
            </a:r>
          </a:p>
          <a:p>
            <a:pPr algn="l">
              <a:buFont typeface="Arial" panose="020B0604020202020204" pitchFamily="34" charset="0"/>
              <a:buChar char="•"/>
            </a:pPr>
            <a:r>
              <a:rPr lang="en-US" b="0" i="0" dirty="0">
                <a:solidFill>
                  <a:srgbClr val="0D0D0D"/>
                </a:solidFill>
                <a:effectLst/>
                <a:latin typeface="Söhne"/>
              </a:rPr>
              <a:t>Incorporate more sophisticated feature engineering techniques to extract meaningful information from the available dataset, potentially uncovering hidden patterns indicative of fraudulent behavior.</a:t>
            </a:r>
          </a:p>
          <a:p>
            <a:pPr algn="l">
              <a:buFont typeface="Arial" panose="020B0604020202020204" pitchFamily="34" charset="0"/>
              <a:buChar char="•"/>
            </a:pPr>
            <a:r>
              <a:rPr lang="en-US" b="0" i="0" dirty="0">
                <a:solidFill>
                  <a:srgbClr val="0D0D0D"/>
                </a:solidFill>
                <a:effectLst/>
                <a:latin typeface="Söhne"/>
              </a:rPr>
              <a:t>Explore the use of anomaly detection algorithms, such as Isolation Forests or Autoencoders, to complement traditional classification approaches and identify novel forms of fraudulent activity.</a:t>
            </a:r>
          </a:p>
          <a:p>
            <a:pPr algn="l">
              <a:buFont typeface="Arial" panose="020B0604020202020204" pitchFamily="34" charset="0"/>
              <a:buChar char="•"/>
            </a:pPr>
            <a:r>
              <a:rPr lang="en-US" b="0" i="0" dirty="0">
                <a:solidFill>
                  <a:srgbClr val="0D0D0D"/>
                </a:solidFill>
                <a:effectLst/>
                <a:latin typeface="Söhne"/>
              </a:rPr>
              <a:t>Implement real-time fraud detection capabilities to enable immediate action upon detection of suspicious transactions, reducing the potential impact of fraud on financial institutions and cardholders.</a:t>
            </a:r>
          </a:p>
          <a:p>
            <a:pPr algn="l">
              <a:buFont typeface="Arial" panose="020B0604020202020204" pitchFamily="34" charset="0"/>
              <a:buChar char="•"/>
            </a:pPr>
            <a:r>
              <a:rPr lang="en-US" b="0" i="0" dirty="0">
                <a:solidFill>
                  <a:srgbClr val="0D0D0D"/>
                </a:solidFill>
                <a:effectLst/>
                <a:latin typeface="Söhne"/>
              </a:rPr>
              <a:t>Investigate the integration of additional data sources, such as user behavior analytics or contextual information, to further enhance the fraud detection system's accuracy and reliability.</a:t>
            </a:r>
          </a:p>
          <a:p>
            <a:pPr algn="l">
              <a:buFont typeface="Arial" panose="020B0604020202020204" pitchFamily="34" charset="0"/>
              <a:buChar char="•"/>
            </a:pPr>
            <a:r>
              <a:rPr lang="en-US" b="0" i="0" dirty="0">
                <a:solidFill>
                  <a:srgbClr val="0D0D0D"/>
                </a:solidFill>
                <a:effectLst/>
                <a:latin typeface="Söhne"/>
              </a:rPr>
              <a:t>Explore the use of explainable AI techniques to provide insights into the model's decision-making process, increasing transparency and trust in the fraud detection system.</a:t>
            </a:r>
          </a:p>
        </p:txBody>
      </p:sp>
      <p:sp>
        <p:nvSpPr>
          <p:cNvPr id="5" name="TextBox 4">
            <a:extLst>
              <a:ext uri="{FF2B5EF4-FFF2-40B4-BE49-F238E27FC236}">
                <a16:creationId xmlns:a16="http://schemas.microsoft.com/office/drawing/2014/main" id="{C95CBC32-D87F-4E2F-9309-FE7C8E001515}"/>
              </a:ext>
            </a:extLst>
          </p:cNvPr>
          <p:cNvSpPr txBox="1"/>
          <p:nvPr/>
        </p:nvSpPr>
        <p:spPr>
          <a:xfrm>
            <a:off x="768626" y="647917"/>
            <a:ext cx="6096000" cy="646331"/>
          </a:xfrm>
          <a:prstGeom prst="rect">
            <a:avLst/>
          </a:prstGeom>
          <a:noFill/>
        </p:spPr>
        <p:txBody>
          <a:bodyPr wrap="square">
            <a:spAutoFit/>
          </a:bodyPr>
          <a:lstStyle/>
          <a:p>
            <a:r>
              <a:rPr lang="en-US" sz="3600" b="1" u="sng" dirty="0">
                <a:solidFill>
                  <a:schemeClr val="accent1"/>
                </a:solidFill>
                <a:latin typeface="Arial Black" panose="020B0A04020102020204" pitchFamily="34" charset="0"/>
                <a:cs typeface="Arial" panose="020B0604020202020204"/>
              </a:rPr>
              <a:t>Future scope</a:t>
            </a:r>
          </a:p>
        </p:txBody>
      </p:sp>
    </p:spTree>
    <p:extLst>
      <p:ext uri="{BB962C8B-B14F-4D97-AF65-F5344CB8AC3E}">
        <p14:creationId xmlns:p14="http://schemas.microsoft.com/office/powerpoint/2010/main" val="298880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8BCC30-4250-466E-8667-B484B9451FB2}"/>
              </a:ext>
            </a:extLst>
          </p:cNvPr>
          <p:cNvSpPr txBox="1"/>
          <p:nvPr/>
        </p:nvSpPr>
        <p:spPr>
          <a:xfrm>
            <a:off x="967408" y="212899"/>
            <a:ext cx="6096000" cy="646331"/>
          </a:xfrm>
          <a:prstGeom prst="rect">
            <a:avLst/>
          </a:prstGeom>
          <a:noFill/>
        </p:spPr>
        <p:txBody>
          <a:bodyPr wrap="square">
            <a:spAutoFit/>
          </a:bodyPr>
          <a:lstStyle/>
          <a:p>
            <a:r>
              <a:rPr lang="en-IN" sz="3600" b="1" dirty="0">
                <a:solidFill>
                  <a:schemeClr val="accent1"/>
                </a:solidFill>
                <a:latin typeface="Arial Black" panose="020B0A04020102020204" pitchFamily="34" charset="0"/>
                <a:cs typeface="Arial" panose="020B0604020202020204" pitchFamily="34" charset="0"/>
              </a:rPr>
              <a:t>course certificate 1 </a:t>
            </a:r>
            <a:endParaRPr lang="en-IN" sz="3600" dirty="0">
              <a:solidFill>
                <a:schemeClr val="accent1"/>
              </a:solidFill>
              <a:latin typeface="Arial Black" panose="020B0A04020102020204" pitchFamily="34" charset="0"/>
            </a:endParaRPr>
          </a:p>
        </p:txBody>
      </p:sp>
      <p:pic>
        <p:nvPicPr>
          <p:cNvPr id="5" name="Picture 4">
            <a:extLst>
              <a:ext uri="{FF2B5EF4-FFF2-40B4-BE49-F238E27FC236}">
                <a16:creationId xmlns:a16="http://schemas.microsoft.com/office/drawing/2014/main" id="{C4DC0A71-7FA6-426E-B142-A8FC9F0E6B26}"/>
              </a:ext>
            </a:extLst>
          </p:cNvPr>
          <p:cNvPicPr>
            <a:picLocks noChangeAspect="1"/>
          </p:cNvPicPr>
          <p:nvPr/>
        </p:nvPicPr>
        <p:blipFill>
          <a:blip r:embed="rId2"/>
          <a:stretch>
            <a:fillRect/>
          </a:stretch>
        </p:blipFill>
        <p:spPr>
          <a:xfrm>
            <a:off x="1514682" y="1203786"/>
            <a:ext cx="6519043" cy="5018433"/>
          </a:xfrm>
          <a:prstGeom prst="rect">
            <a:avLst/>
          </a:prstGeom>
        </p:spPr>
      </p:pic>
      <p:sp>
        <p:nvSpPr>
          <p:cNvPr id="7" name="TextBox 6">
            <a:extLst>
              <a:ext uri="{FF2B5EF4-FFF2-40B4-BE49-F238E27FC236}">
                <a16:creationId xmlns:a16="http://schemas.microsoft.com/office/drawing/2014/main" id="{A91115C5-E25B-473D-A3EC-7C495BA9419B}"/>
              </a:ext>
            </a:extLst>
          </p:cNvPr>
          <p:cNvSpPr txBox="1"/>
          <p:nvPr/>
        </p:nvSpPr>
        <p:spPr>
          <a:xfrm>
            <a:off x="1166191" y="845654"/>
            <a:ext cx="6096000"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hlinkClick r:id="rId3"/>
              </a:rPr>
              <a:t>Getting Started with Enterprise Data Science - </a:t>
            </a:r>
            <a:r>
              <a:rPr lang="en-US" sz="1600" dirty="0" err="1">
                <a:latin typeface="Times New Roman" panose="02020603050405020304" pitchFamily="18" charset="0"/>
                <a:cs typeface="Times New Roman" panose="02020603050405020304" pitchFamily="18" charset="0"/>
                <a:hlinkClick r:id="rId3"/>
              </a:rPr>
              <a:t>Credly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24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AEDD44-717D-4744-A037-F73533F6C556}"/>
              </a:ext>
            </a:extLst>
          </p:cNvPr>
          <p:cNvSpPr txBox="1"/>
          <p:nvPr/>
        </p:nvSpPr>
        <p:spPr>
          <a:xfrm>
            <a:off x="715617" y="205833"/>
            <a:ext cx="6096000" cy="646331"/>
          </a:xfrm>
          <a:prstGeom prst="rect">
            <a:avLst/>
          </a:prstGeom>
          <a:noFill/>
        </p:spPr>
        <p:txBody>
          <a:bodyPr wrap="square">
            <a:spAutoFit/>
          </a:bodyPr>
          <a:lstStyle/>
          <a:p>
            <a:r>
              <a:rPr lang="en-IN" sz="3600" b="1" dirty="0">
                <a:solidFill>
                  <a:schemeClr val="accent1"/>
                </a:solidFill>
                <a:latin typeface="Arial Black" panose="020B0A04020102020204" pitchFamily="34" charset="0"/>
                <a:cs typeface="Arial" panose="020B0604020202020204" pitchFamily="34" charset="0"/>
              </a:rPr>
              <a:t>course certificate 2</a:t>
            </a:r>
            <a:endParaRPr lang="en-IN" sz="3600" dirty="0">
              <a:solidFill>
                <a:schemeClr val="accent1"/>
              </a:solidFill>
              <a:latin typeface="Arial Black" panose="020B0A04020102020204" pitchFamily="34" charset="0"/>
            </a:endParaRPr>
          </a:p>
        </p:txBody>
      </p:sp>
      <p:pic>
        <p:nvPicPr>
          <p:cNvPr id="5" name="Picture 4">
            <a:extLst>
              <a:ext uri="{FF2B5EF4-FFF2-40B4-BE49-F238E27FC236}">
                <a16:creationId xmlns:a16="http://schemas.microsoft.com/office/drawing/2014/main" id="{E5714CC1-6D9B-428D-B88B-8200351692BE}"/>
              </a:ext>
            </a:extLst>
          </p:cNvPr>
          <p:cNvPicPr>
            <a:picLocks noChangeAspect="1"/>
          </p:cNvPicPr>
          <p:nvPr/>
        </p:nvPicPr>
        <p:blipFill>
          <a:blip r:embed="rId2"/>
          <a:stretch>
            <a:fillRect/>
          </a:stretch>
        </p:blipFill>
        <p:spPr>
          <a:xfrm>
            <a:off x="1472234" y="1071985"/>
            <a:ext cx="6797123" cy="5257015"/>
          </a:xfrm>
          <a:prstGeom prst="rect">
            <a:avLst/>
          </a:prstGeom>
        </p:spPr>
      </p:pic>
      <p:sp>
        <p:nvSpPr>
          <p:cNvPr id="7" name="TextBox 6">
            <a:extLst>
              <a:ext uri="{FF2B5EF4-FFF2-40B4-BE49-F238E27FC236}">
                <a16:creationId xmlns:a16="http://schemas.microsoft.com/office/drawing/2014/main" id="{3499D0D5-F044-4796-BD2F-879316112ED3}"/>
              </a:ext>
            </a:extLst>
          </p:cNvPr>
          <p:cNvSpPr txBox="1"/>
          <p:nvPr/>
        </p:nvSpPr>
        <p:spPr>
          <a:xfrm>
            <a:off x="834887" y="733431"/>
            <a:ext cx="6096000"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hlinkClick r:id="rId3"/>
              </a:rPr>
              <a:t>Journey to Cloud: Envisioning Your Solution - </a:t>
            </a:r>
            <a:r>
              <a:rPr lang="en-US" sz="1600" dirty="0" err="1">
                <a:latin typeface="Times New Roman" panose="02020603050405020304" pitchFamily="18" charset="0"/>
                <a:cs typeface="Times New Roman" panose="02020603050405020304" pitchFamily="18" charset="0"/>
                <a:hlinkClick r:id="rId3"/>
              </a:rPr>
              <a:t>Credly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607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EB30EA-105B-4B37-8622-C226ACB8D535}"/>
              </a:ext>
            </a:extLst>
          </p:cNvPr>
          <p:cNvSpPr txBox="1"/>
          <p:nvPr/>
        </p:nvSpPr>
        <p:spPr>
          <a:xfrm>
            <a:off x="6983896" y="3429000"/>
            <a:ext cx="6096000" cy="1200329"/>
          </a:xfrm>
          <a:prstGeom prst="rect">
            <a:avLst/>
          </a:prstGeom>
          <a:noFill/>
        </p:spPr>
        <p:txBody>
          <a:bodyPr wrap="square">
            <a:spAutoFit/>
          </a:bodyPr>
          <a:lstStyle/>
          <a:p>
            <a:r>
              <a:rPr lang="en-IN" sz="2400" u="sng" dirty="0">
                <a:solidFill>
                  <a:schemeClr val="accent1"/>
                </a:solidFill>
                <a:latin typeface="Times New Roman" panose="02020603050405020304" pitchFamily="18" charset="0"/>
                <a:cs typeface="Times New Roman" panose="02020603050405020304" pitchFamily="18" charset="0"/>
              </a:rPr>
              <a:t>STU626bd64950ee31651234377</a:t>
            </a:r>
          </a:p>
          <a:p>
            <a:endParaRPr lang="en-IN" sz="2400" u="sng" dirty="0">
              <a:solidFill>
                <a:schemeClr val="accent1"/>
              </a:solidFill>
              <a:latin typeface="Times New Roman" panose="02020603050405020304" pitchFamily="18" charset="0"/>
              <a:cs typeface="Times New Roman" panose="02020603050405020304" pitchFamily="18" charset="0"/>
            </a:endParaRPr>
          </a:p>
          <a:p>
            <a:r>
              <a:rPr lang="en-IN" sz="2400" u="sng" dirty="0" err="1">
                <a:solidFill>
                  <a:schemeClr val="accent1"/>
                </a:solidFill>
                <a:latin typeface="Times New Roman" panose="02020603050405020304" pitchFamily="18" charset="0"/>
                <a:cs typeface="Times New Roman" panose="02020603050405020304" pitchFamily="18" charset="0"/>
              </a:rPr>
              <a:t>Janga</a:t>
            </a:r>
            <a:r>
              <a:rPr lang="en-IN" sz="2400" u="sng" dirty="0">
                <a:solidFill>
                  <a:schemeClr val="accent1"/>
                </a:solidFill>
                <a:latin typeface="Times New Roman" panose="02020603050405020304" pitchFamily="18" charset="0"/>
                <a:cs typeface="Times New Roman" panose="02020603050405020304" pitchFamily="18" charset="0"/>
              </a:rPr>
              <a:t> Naga Venkata Sai Harideep.</a:t>
            </a:r>
          </a:p>
        </p:txBody>
      </p:sp>
      <p:sp>
        <p:nvSpPr>
          <p:cNvPr id="4" name="TextBox 3">
            <a:extLst>
              <a:ext uri="{FF2B5EF4-FFF2-40B4-BE49-F238E27FC236}">
                <a16:creationId xmlns:a16="http://schemas.microsoft.com/office/drawing/2014/main" id="{A5042FC5-2F92-44E9-8EED-48FE73B27E6D}"/>
              </a:ext>
            </a:extLst>
          </p:cNvPr>
          <p:cNvSpPr txBox="1"/>
          <p:nvPr/>
        </p:nvSpPr>
        <p:spPr>
          <a:xfrm>
            <a:off x="3720548" y="2286000"/>
            <a:ext cx="4750904" cy="646331"/>
          </a:xfrm>
          <a:prstGeom prst="rect">
            <a:avLst/>
          </a:prstGeom>
          <a:noFill/>
        </p:spPr>
        <p:txBody>
          <a:bodyPr wrap="square" rtlCol="0">
            <a:spAutoFit/>
          </a:bodyPr>
          <a:lstStyle/>
          <a:p>
            <a:r>
              <a:rPr lang="en-US" sz="3600" dirty="0">
                <a:solidFill>
                  <a:schemeClr val="accent1"/>
                </a:solidFill>
                <a:latin typeface="Arial Black" panose="020B0A04020102020204" pitchFamily="34" charset="0"/>
              </a:rPr>
              <a:t>THANK YOU </a:t>
            </a:r>
            <a:endParaRPr lang="en-IN" sz="3600" dirty="0">
              <a:solidFill>
                <a:schemeClr val="accent1"/>
              </a:solidFill>
              <a:latin typeface="Arial Black" panose="020B0A04020102020204" pitchFamily="34" charset="0"/>
            </a:endParaRPr>
          </a:p>
        </p:txBody>
      </p:sp>
      <p:sp>
        <p:nvSpPr>
          <p:cNvPr id="5" name="TextBox 4">
            <a:extLst>
              <a:ext uri="{FF2B5EF4-FFF2-40B4-BE49-F238E27FC236}">
                <a16:creationId xmlns:a16="http://schemas.microsoft.com/office/drawing/2014/main" id="{241B1343-9CB8-4DBD-9F1D-6D313AF5D91D}"/>
              </a:ext>
            </a:extLst>
          </p:cNvPr>
          <p:cNvSpPr txBox="1"/>
          <p:nvPr/>
        </p:nvSpPr>
        <p:spPr>
          <a:xfrm>
            <a:off x="980660" y="5459896"/>
            <a:ext cx="10084905" cy="677108"/>
          </a:xfrm>
          <a:prstGeom prst="rect">
            <a:avLst/>
          </a:prstGeom>
          <a:noFill/>
        </p:spPr>
        <p:txBody>
          <a:bodyPr wrap="square" rtlCol="0">
            <a:spAutoFit/>
          </a:bodyPr>
          <a:lstStyle/>
          <a:p>
            <a:r>
              <a:rPr lang="en-US" sz="2000" u="sng" dirty="0">
                <a:solidFill>
                  <a:schemeClr val="accent1"/>
                </a:solidFill>
                <a:latin typeface="Times New Roman" panose="02020603050405020304" pitchFamily="18" charset="0"/>
                <a:cs typeface="Times New Roman" panose="02020603050405020304" pitchFamily="18" charset="0"/>
              </a:rPr>
              <a:t>NOTE: Additionally I’m adding the project drive for your reference:</a:t>
            </a:r>
          </a:p>
          <a:p>
            <a:r>
              <a:rPr lang="en-IN" u="sng" dirty="0">
                <a:latin typeface="Times New Roman" panose="02020603050405020304" pitchFamily="18" charset="0"/>
                <a:cs typeface="Times New Roman" panose="02020603050405020304" pitchFamily="18" charset="0"/>
              </a:rPr>
              <a:t>https://colab.research.google.com/drive/1thhk_FfKaeqkv353HRObv76HN9698yjX?usp=drive_link</a:t>
            </a:r>
          </a:p>
        </p:txBody>
      </p:sp>
    </p:spTree>
    <p:extLst>
      <p:ext uri="{BB962C8B-B14F-4D97-AF65-F5344CB8AC3E}">
        <p14:creationId xmlns:p14="http://schemas.microsoft.com/office/powerpoint/2010/main" val="3723303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7515" y="811530"/>
            <a:ext cx="11287125" cy="5222875"/>
          </a:xfrm>
          <a:prstGeom prst="rect">
            <a:avLst/>
          </a:prstGeom>
          <a:noFill/>
        </p:spPr>
        <p:txBody>
          <a:bodyPr wrap="square">
            <a:noAutofit/>
          </a:bodyPr>
          <a:lstStyle/>
          <a:p>
            <a:r>
              <a:rPr lang="en-US" sz="2000" b="1" i="0" u="sng" dirty="0">
                <a:solidFill>
                  <a:schemeClr val="accent1"/>
                </a:solidFill>
                <a:effectLst/>
                <a:latin typeface="Arial Black" panose="020B0A04020102020204" pitchFamily="34" charset="0"/>
              </a:rPr>
              <a:t>Data</a:t>
            </a:r>
            <a:r>
              <a:rPr lang="en-US" sz="2000" b="1" i="0" u="sng" dirty="0">
                <a:solidFill>
                  <a:srgbClr val="0D0D0D"/>
                </a:solidFill>
                <a:effectLst/>
                <a:latin typeface="Arial Black" panose="020B0A04020102020204" pitchFamily="34" charset="0"/>
              </a:rPr>
              <a:t> </a:t>
            </a:r>
            <a:r>
              <a:rPr lang="en-US" sz="2000" b="1" i="0" u="sng" dirty="0">
                <a:solidFill>
                  <a:schemeClr val="accent1"/>
                </a:solidFill>
                <a:effectLst/>
                <a:latin typeface="Arial Black" panose="020B0A04020102020204" pitchFamily="34" charset="0"/>
              </a:rPr>
              <a:t>Preprocessing:</a:t>
            </a:r>
          </a:p>
          <a:p>
            <a:r>
              <a:rPr lang="en-US" sz="1600" i="0" dirty="0">
                <a:solidFill>
                  <a:srgbClr val="0D0D0D"/>
                </a:solidFill>
                <a:effectLst/>
                <a:latin typeface="Times New Roman" panose="02020603050405020304" charset="0"/>
                <a:cs typeface="Times New Roman" panose="02020603050405020304" charset="0"/>
              </a:rPr>
              <a:t>Explore the dataset to understand its structure and characteristics.</a:t>
            </a:r>
          </a:p>
          <a:p>
            <a:r>
              <a:rPr lang="en-US" sz="1600" i="0" dirty="0">
                <a:solidFill>
                  <a:srgbClr val="0D0D0D"/>
                </a:solidFill>
                <a:effectLst/>
                <a:latin typeface="Times New Roman" panose="02020603050405020304" charset="0"/>
                <a:cs typeface="Times New Roman" panose="02020603050405020304" charset="0"/>
              </a:rPr>
              <a:t>Handle missing values if any, by imputation or removal.</a:t>
            </a:r>
          </a:p>
          <a:p>
            <a:r>
              <a:rPr lang="en-US" sz="1600" i="0" dirty="0">
                <a:solidFill>
                  <a:srgbClr val="0D0D0D"/>
                </a:solidFill>
                <a:effectLst/>
                <a:latin typeface="Times New Roman" panose="02020603050405020304" charset="0"/>
                <a:cs typeface="Times New Roman" panose="02020603050405020304" charset="0"/>
              </a:rPr>
              <a:t>Scale numerical features to ensure uniformity in their range</a:t>
            </a:r>
            <a:r>
              <a:rPr lang="en-US" sz="1600" b="0" i="0" dirty="0">
                <a:solidFill>
                  <a:srgbClr val="0D0D0D"/>
                </a:solidFill>
                <a:effectLst/>
                <a:latin typeface="Times New Roman" panose="02020603050405020304" charset="0"/>
                <a:cs typeface="Times New Roman" panose="02020603050405020304" charset="0"/>
              </a:rPr>
              <a:t>.</a:t>
            </a:r>
          </a:p>
          <a:p>
            <a:r>
              <a:rPr lang="en-US" sz="1600" i="0" dirty="0">
                <a:solidFill>
                  <a:srgbClr val="0D0D0D"/>
                </a:solidFill>
                <a:effectLst/>
                <a:latin typeface="Times New Roman" panose="02020603050405020304" charset="0"/>
                <a:cs typeface="Times New Roman" panose="02020603050405020304" charset="0"/>
              </a:rPr>
              <a:t>Encode categorical variables if present using techniques like one-hot encoding or label encoding.</a:t>
            </a:r>
          </a:p>
          <a:p>
            <a:endParaRPr lang="en-US" sz="1600" i="0" dirty="0">
              <a:solidFill>
                <a:srgbClr val="0D0D0D"/>
              </a:solidFill>
              <a:effectLst/>
              <a:latin typeface="Times New Roman" panose="02020603050405020304" charset="0"/>
              <a:cs typeface="Times New Roman" panose="02020603050405020304" charset="0"/>
            </a:endParaRPr>
          </a:p>
          <a:p>
            <a:r>
              <a:rPr lang="en-US" sz="2000" b="1" i="0" u="sng" dirty="0">
                <a:solidFill>
                  <a:schemeClr val="accent1"/>
                </a:solidFill>
                <a:effectLst/>
                <a:latin typeface="Arial Black" panose="020B0A04020102020204" pitchFamily="34" charset="0"/>
              </a:rPr>
              <a:t>Feature</a:t>
            </a:r>
            <a:r>
              <a:rPr lang="en-US" sz="2000" b="1" i="0" u="sng" dirty="0">
                <a:solidFill>
                  <a:srgbClr val="0D0D0D"/>
                </a:solidFill>
                <a:effectLst/>
                <a:latin typeface="Arial Black" panose="020B0A04020102020204" pitchFamily="34" charset="0"/>
              </a:rPr>
              <a:t> </a:t>
            </a:r>
            <a:r>
              <a:rPr lang="en-US" sz="2000" b="1" i="0" u="sng" dirty="0">
                <a:solidFill>
                  <a:schemeClr val="accent1"/>
                </a:solidFill>
                <a:effectLst/>
                <a:latin typeface="Arial Black" panose="020B0A04020102020204" pitchFamily="34" charset="0"/>
              </a:rPr>
              <a:t>Engineering:</a:t>
            </a:r>
          </a:p>
          <a:p>
            <a:r>
              <a:rPr lang="en-US" sz="1600" b="0" i="0" dirty="0">
                <a:solidFill>
                  <a:srgbClr val="0D0D0D"/>
                </a:solidFill>
                <a:effectLst/>
                <a:latin typeface="Times New Roman" panose="02020603050405020304" charset="0"/>
                <a:cs typeface="Times New Roman" panose="02020603050405020304" charset="0"/>
              </a:rPr>
              <a:t>Since the dataset contains principal components resulting from PCA transformation, further feature engineering might not be necessary. However, if deemed appropriate, additional features can be extracted or existing ones transformed to improve model performance.</a:t>
            </a:r>
          </a:p>
          <a:p>
            <a:endParaRPr lang="en-US" sz="1600" b="0" i="0" dirty="0">
              <a:solidFill>
                <a:srgbClr val="0D0D0D"/>
              </a:solidFill>
              <a:effectLst/>
              <a:latin typeface="Times New Roman" panose="02020603050405020304" charset="0"/>
              <a:cs typeface="Times New Roman" panose="02020603050405020304" charset="0"/>
            </a:endParaRPr>
          </a:p>
          <a:p>
            <a:r>
              <a:rPr lang="en-US" sz="2000" b="1" i="0" u="sng" dirty="0">
                <a:solidFill>
                  <a:schemeClr val="accent1"/>
                </a:solidFill>
                <a:effectLst/>
                <a:latin typeface="Arial Black" panose="020B0A04020102020204" pitchFamily="34" charset="0"/>
              </a:rPr>
              <a:t>Model</a:t>
            </a:r>
            <a:r>
              <a:rPr lang="en-US" sz="2000" b="1" i="0" u="sng" dirty="0">
                <a:solidFill>
                  <a:srgbClr val="0D0D0D"/>
                </a:solidFill>
                <a:effectLst/>
                <a:latin typeface="Arial Black" panose="020B0A04020102020204" pitchFamily="34" charset="0"/>
              </a:rPr>
              <a:t> </a:t>
            </a:r>
            <a:r>
              <a:rPr lang="en-US" sz="2000" b="1" i="0" u="sng" dirty="0">
                <a:solidFill>
                  <a:schemeClr val="accent1"/>
                </a:solidFill>
                <a:effectLst/>
                <a:latin typeface="Arial Black" panose="020B0A04020102020204" pitchFamily="34" charset="0"/>
              </a:rPr>
              <a:t>Development:</a:t>
            </a:r>
            <a:endParaRPr lang="en-US" sz="2000" b="0" i="0" u="sng" dirty="0">
              <a:solidFill>
                <a:schemeClr val="accent1"/>
              </a:solidFill>
              <a:effectLst/>
              <a:latin typeface="Arial Black" panose="020B0A04020102020204" pitchFamily="34" charset="0"/>
            </a:endParaRPr>
          </a:p>
          <a:p>
            <a:r>
              <a:rPr lang="en-US" sz="1600" b="0" i="0" dirty="0">
                <a:solidFill>
                  <a:srgbClr val="0D0D0D"/>
                </a:solidFill>
                <a:effectLst/>
                <a:latin typeface="Times New Roman" panose="02020603050405020304" charset="0"/>
                <a:cs typeface="Times New Roman" panose="02020603050405020304" charset="0"/>
              </a:rPr>
              <a:t>Build and fine-tune machine learning models suitable for the problem, including:</a:t>
            </a:r>
          </a:p>
          <a:p>
            <a:pPr marL="742950" lvl="1" indent="-285750">
              <a:buFont typeface="Arial" panose="020B0604020202020204" pitchFamily="34" charset="0"/>
              <a:buChar char="•"/>
            </a:pPr>
            <a:r>
              <a:rPr lang="en-US" sz="1600" b="0" i="0" dirty="0">
                <a:solidFill>
                  <a:srgbClr val="0D0D0D"/>
                </a:solidFill>
                <a:effectLst/>
                <a:latin typeface="Times New Roman" panose="02020603050405020304" charset="0"/>
                <a:cs typeface="Times New Roman" panose="02020603050405020304" charset="0"/>
              </a:rPr>
              <a:t>Logistic Regression</a:t>
            </a:r>
          </a:p>
          <a:p>
            <a:pPr marL="742950" lvl="1" indent="-285750">
              <a:buFont typeface="Arial" panose="020B0604020202020204" pitchFamily="34" charset="0"/>
              <a:buChar char="•"/>
            </a:pPr>
            <a:r>
              <a:rPr lang="en-US" sz="1600" b="0" i="0" dirty="0">
                <a:solidFill>
                  <a:srgbClr val="0D0D0D"/>
                </a:solidFill>
                <a:effectLst/>
                <a:latin typeface="Times New Roman" panose="02020603050405020304" charset="0"/>
                <a:cs typeface="Times New Roman" panose="02020603050405020304" charset="0"/>
              </a:rPr>
              <a:t>Decision Trees</a:t>
            </a:r>
          </a:p>
          <a:p>
            <a:pPr marL="742950" lvl="1" indent="-285750">
              <a:buFont typeface="Arial" panose="020B0604020202020204" pitchFamily="34" charset="0"/>
              <a:buChar char="•"/>
            </a:pPr>
            <a:r>
              <a:rPr lang="en-US" sz="1600" b="0" i="0" dirty="0">
                <a:solidFill>
                  <a:srgbClr val="0D0D0D"/>
                </a:solidFill>
                <a:effectLst/>
                <a:latin typeface="Times New Roman" panose="02020603050405020304" charset="0"/>
                <a:cs typeface="Times New Roman" panose="02020603050405020304" charset="0"/>
              </a:rPr>
              <a:t>Random Forests</a:t>
            </a:r>
          </a:p>
          <a:p>
            <a:pPr marL="742950" lvl="1" indent="-285750">
              <a:buFont typeface="Arial" panose="020B0604020202020204" pitchFamily="34" charset="0"/>
              <a:buChar char="•"/>
            </a:pPr>
            <a:r>
              <a:rPr lang="en-US" sz="1600" b="0" i="0" dirty="0" err="1">
                <a:solidFill>
                  <a:srgbClr val="0D0D0D"/>
                </a:solidFill>
                <a:effectLst/>
                <a:latin typeface="Times New Roman" panose="02020603050405020304" charset="0"/>
                <a:cs typeface="Times New Roman" panose="02020603050405020304" charset="0"/>
              </a:rPr>
              <a:t>XGBoost</a:t>
            </a:r>
            <a:endParaRPr lang="en-US" sz="1600" b="0" i="0" dirty="0">
              <a:solidFill>
                <a:srgbClr val="0D0D0D"/>
              </a:solidFill>
              <a:effectLst/>
              <a:latin typeface="Times New Roman" panose="02020603050405020304" charset="0"/>
              <a:cs typeface="Times New Roman" panose="02020603050405020304" charset="0"/>
            </a:endParaRPr>
          </a:p>
          <a:p>
            <a:r>
              <a:rPr lang="en-US" sz="1600" b="0" i="0" dirty="0">
                <a:solidFill>
                  <a:srgbClr val="0D0D0D"/>
                </a:solidFill>
                <a:effectLst/>
                <a:latin typeface="Times New Roman" panose="02020603050405020304" charset="0"/>
                <a:cs typeface="Times New Roman" panose="02020603050405020304" charset="0"/>
              </a:rPr>
              <a:t>Consider techniques for handling class imbalance, such as:</a:t>
            </a:r>
          </a:p>
          <a:p>
            <a:pPr marL="742950" lvl="1" indent="-285750">
              <a:buFont typeface="Arial" panose="020B0604020202020204" pitchFamily="34" charset="0"/>
              <a:buChar char="•"/>
            </a:pPr>
            <a:r>
              <a:rPr lang="en-US" sz="1600" b="0" i="0" dirty="0">
                <a:solidFill>
                  <a:srgbClr val="0D0D0D"/>
                </a:solidFill>
                <a:effectLst/>
                <a:latin typeface="Times New Roman" panose="02020603050405020304" charset="0"/>
                <a:cs typeface="Times New Roman" panose="02020603050405020304" charset="0"/>
              </a:rPr>
              <a:t>Resampling methods (oversampling minority class, </a:t>
            </a:r>
            <a:r>
              <a:rPr lang="en-US" sz="1600" b="0" i="0" dirty="0" err="1">
                <a:solidFill>
                  <a:srgbClr val="0D0D0D"/>
                </a:solidFill>
                <a:effectLst/>
                <a:latin typeface="Times New Roman" panose="02020603050405020304" charset="0"/>
                <a:cs typeface="Times New Roman" panose="02020603050405020304" charset="0"/>
              </a:rPr>
              <a:t>undersampling</a:t>
            </a:r>
            <a:r>
              <a:rPr lang="en-US" sz="1600" b="0" i="0" dirty="0">
                <a:solidFill>
                  <a:srgbClr val="0D0D0D"/>
                </a:solidFill>
                <a:effectLst/>
                <a:latin typeface="Times New Roman" panose="02020603050405020304" charset="0"/>
                <a:cs typeface="Times New Roman" panose="02020603050405020304" charset="0"/>
              </a:rPr>
              <a:t> majority class)</a:t>
            </a:r>
          </a:p>
          <a:p>
            <a:pPr marL="742950" lvl="1" indent="-285750">
              <a:buFont typeface="Arial" panose="020B0604020202020204" pitchFamily="34" charset="0"/>
              <a:buChar char="•"/>
            </a:pPr>
            <a:r>
              <a:rPr lang="en-US" sz="1600" b="0" i="0" dirty="0">
                <a:solidFill>
                  <a:srgbClr val="0D0D0D"/>
                </a:solidFill>
                <a:effectLst/>
                <a:latin typeface="Times New Roman" panose="02020603050405020304" charset="0"/>
                <a:cs typeface="Times New Roman" panose="02020603050405020304" charset="0"/>
              </a:rPr>
              <a:t>Algorithmic approaches (class weights, cost-sensitive learning)</a:t>
            </a:r>
          </a:p>
          <a:p>
            <a:r>
              <a:rPr lang="en-US" sz="1600" b="0" i="0" dirty="0">
                <a:solidFill>
                  <a:srgbClr val="0D0D0D"/>
                </a:solidFill>
                <a:effectLst/>
                <a:latin typeface="Times New Roman" panose="02020603050405020304" charset="0"/>
                <a:cs typeface="Times New Roman" panose="02020603050405020304" charset="0"/>
              </a:rPr>
              <a:t>Train the models using the prepared dataset.</a:t>
            </a:r>
          </a:p>
          <a:p>
            <a:endParaRPr lang="en-US" sz="1600" b="0" i="0" dirty="0">
              <a:solidFill>
                <a:srgbClr val="0D0D0D"/>
              </a:solidFill>
              <a:effectLst/>
              <a:latin typeface="Söhne"/>
            </a:endParaRPr>
          </a:p>
          <a:p>
            <a:endParaRPr lang="en-IN" sz="1600" dirty="0"/>
          </a:p>
        </p:txBody>
      </p:sp>
      <p:sp>
        <p:nvSpPr>
          <p:cNvPr id="5" name="TextBox 4"/>
          <p:cNvSpPr txBox="1"/>
          <p:nvPr/>
        </p:nvSpPr>
        <p:spPr>
          <a:xfrm>
            <a:off x="437322" y="164942"/>
            <a:ext cx="6096000" cy="646331"/>
          </a:xfrm>
          <a:prstGeom prst="rect">
            <a:avLst/>
          </a:prstGeom>
          <a:noFill/>
        </p:spPr>
        <p:txBody>
          <a:bodyPr wrap="square">
            <a:spAutoFit/>
          </a:bodyPr>
          <a:lstStyle/>
          <a:p>
            <a:r>
              <a:rPr lang="en-US" sz="3600" b="1" u="sng" dirty="0">
                <a:solidFill>
                  <a:schemeClr val="accent1"/>
                </a:solidFill>
                <a:latin typeface="Arial Black" panose="020B0A04020102020204" pitchFamily="34" charset="0"/>
              </a:rPr>
              <a:t>PROPOSED SOLUTION</a:t>
            </a:r>
            <a:endParaRPr lang="en-IN" sz="3600" u="sng" dirty="0">
              <a:latin typeface="Arial Black" panose="020B0A04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808" y="530087"/>
            <a:ext cx="11184836" cy="5231130"/>
          </a:xfrm>
          <a:prstGeom prst="rect">
            <a:avLst/>
          </a:prstGeom>
          <a:noFill/>
        </p:spPr>
        <p:txBody>
          <a:bodyPr wrap="square">
            <a:spAutoFit/>
          </a:bodyPr>
          <a:lstStyle/>
          <a:p>
            <a:pPr algn="l">
              <a:buFont typeface="+mj-lt"/>
              <a:buAutoNum type="arabicPeriod"/>
            </a:pPr>
            <a:r>
              <a:rPr lang="en-IN" b="1" i="0" u="sng" dirty="0">
                <a:solidFill>
                  <a:schemeClr val="accent1"/>
                </a:solidFill>
                <a:effectLst/>
                <a:latin typeface="Arial" panose="020B0604020202020204" pitchFamily="34" charset="0"/>
                <a:cs typeface="Arial" panose="020B0604020202020204" pitchFamily="34" charset="0"/>
              </a:rPr>
              <a:t> </a:t>
            </a:r>
            <a:r>
              <a:rPr lang="en-IN" sz="2000" b="1" i="0" u="sng" dirty="0">
                <a:solidFill>
                  <a:schemeClr val="accent1"/>
                </a:solidFill>
                <a:effectLst/>
                <a:latin typeface="Arial Black" panose="020B0A04020102020204" pitchFamily="34" charset="0"/>
                <a:cs typeface="Arial" panose="020B0604020202020204" pitchFamily="34" charset="0"/>
              </a:rPr>
              <a:t>Evaluation</a:t>
            </a:r>
            <a:r>
              <a:rPr lang="en-IN" b="1" i="0" u="sng" dirty="0">
                <a:solidFill>
                  <a:schemeClr val="accent1"/>
                </a:solidFill>
                <a:effectLst/>
                <a:latin typeface="Söhne"/>
              </a:rPr>
              <a:t>:</a:t>
            </a:r>
            <a:endParaRPr lang="en-IN" b="0" i="0" u="sng" dirty="0">
              <a:solidFill>
                <a:schemeClr val="accent1"/>
              </a:solidFill>
              <a:effectLst/>
              <a:latin typeface="Söhne"/>
            </a:endParaRPr>
          </a:p>
          <a:p>
            <a:pPr marL="742950" lvl="1" indent="-285750" algn="l">
              <a:buFont typeface="+mj-lt"/>
              <a:buAutoNum type="arabicPeriod"/>
            </a:pPr>
            <a:r>
              <a:rPr lang="en-IN" sz="1600" b="0" i="0" dirty="0">
                <a:solidFill>
                  <a:srgbClr val="0D0D0D"/>
                </a:solidFill>
                <a:effectLst/>
                <a:latin typeface="Times New Roman" panose="02020603050405020304" charset="0"/>
                <a:cs typeface="Times New Roman" panose="02020603050405020304" charset="0"/>
              </a:rPr>
              <a:t>Assess model performance using appropriate evaluation metrics such as:</a:t>
            </a:r>
          </a:p>
          <a:p>
            <a:pPr marL="1143000" lvl="2" indent="-228600" algn="l">
              <a:buFont typeface="+mj-lt"/>
              <a:buAutoNum type="arabicPeriod"/>
            </a:pPr>
            <a:r>
              <a:rPr lang="en-IN" sz="1600" b="0" i="0" dirty="0">
                <a:solidFill>
                  <a:srgbClr val="0D0D0D"/>
                </a:solidFill>
                <a:effectLst/>
                <a:latin typeface="Times New Roman" panose="02020603050405020304" charset="0"/>
                <a:cs typeface="Times New Roman" panose="02020603050405020304" charset="0"/>
              </a:rPr>
              <a:t>Accuracy</a:t>
            </a:r>
          </a:p>
          <a:p>
            <a:pPr marL="1143000" lvl="2" indent="-228600" algn="l">
              <a:buFont typeface="+mj-lt"/>
              <a:buAutoNum type="arabicPeriod"/>
            </a:pPr>
            <a:r>
              <a:rPr lang="en-IN" sz="1600" b="0" i="0" dirty="0">
                <a:solidFill>
                  <a:srgbClr val="0D0D0D"/>
                </a:solidFill>
                <a:effectLst/>
                <a:latin typeface="Times New Roman" panose="02020603050405020304" charset="0"/>
                <a:cs typeface="Times New Roman" panose="02020603050405020304" charset="0"/>
              </a:rPr>
              <a:t>Precision</a:t>
            </a:r>
          </a:p>
          <a:p>
            <a:pPr marL="1143000" lvl="2" indent="-228600" algn="l">
              <a:buFont typeface="+mj-lt"/>
              <a:buAutoNum type="arabicPeriod"/>
            </a:pPr>
            <a:r>
              <a:rPr lang="en-IN" sz="1600" b="0" i="0" dirty="0">
                <a:solidFill>
                  <a:srgbClr val="0D0D0D"/>
                </a:solidFill>
                <a:effectLst/>
                <a:latin typeface="Times New Roman" panose="02020603050405020304" charset="0"/>
                <a:cs typeface="Times New Roman" panose="02020603050405020304" charset="0"/>
              </a:rPr>
              <a:t>Recall</a:t>
            </a:r>
          </a:p>
          <a:p>
            <a:pPr marL="1143000" lvl="2" indent="-228600" algn="l">
              <a:buFont typeface="+mj-lt"/>
              <a:buAutoNum type="arabicPeriod"/>
            </a:pPr>
            <a:r>
              <a:rPr lang="en-IN" sz="1600" b="0" i="0" dirty="0">
                <a:solidFill>
                  <a:srgbClr val="0D0D0D"/>
                </a:solidFill>
                <a:effectLst/>
                <a:latin typeface="Times New Roman" panose="02020603050405020304" charset="0"/>
                <a:cs typeface="Times New Roman" panose="02020603050405020304" charset="0"/>
              </a:rPr>
              <a:t>F1-score</a:t>
            </a:r>
          </a:p>
          <a:p>
            <a:pPr marL="1143000" lvl="2" indent="-228600" algn="l">
              <a:buFont typeface="+mj-lt"/>
              <a:buAutoNum type="arabicPeriod"/>
            </a:pPr>
            <a:r>
              <a:rPr lang="en-IN" sz="1600" b="0" i="0" dirty="0">
                <a:solidFill>
                  <a:srgbClr val="0D0D0D"/>
                </a:solidFill>
                <a:effectLst/>
                <a:latin typeface="Times New Roman" panose="02020603050405020304" charset="0"/>
                <a:cs typeface="Times New Roman" panose="02020603050405020304" charset="0"/>
              </a:rPr>
              <a:t>Area Under the ROC Curve (ROC AUC)</a:t>
            </a:r>
          </a:p>
          <a:p>
            <a:pPr marL="742950" lvl="1" indent="-285750" algn="l">
              <a:buFont typeface="+mj-lt"/>
              <a:buAutoNum type="arabicPeriod"/>
            </a:pPr>
            <a:r>
              <a:rPr lang="en-IN" sz="1600" b="0" i="0" dirty="0">
                <a:solidFill>
                  <a:srgbClr val="0D0D0D"/>
                </a:solidFill>
                <a:effectLst/>
                <a:latin typeface="Times New Roman" panose="02020603050405020304" charset="0"/>
                <a:cs typeface="Times New Roman" panose="02020603050405020304" charset="0"/>
              </a:rPr>
              <a:t>Utilize techniques like cross-validation to obtain reliable estimates of performance.</a:t>
            </a:r>
          </a:p>
          <a:p>
            <a:pPr lvl="1" algn="l"/>
            <a:endParaRPr lang="en-IN" sz="16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IN" sz="2000" b="1" i="0" dirty="0">
                <a:solidFill>
                  <a:schemeClr val="accent1"/>
                </a:solidFill>
                <a:effectLst/>
                <a:latin typeface="Arial Black" panose="020B0A04020102020204" pitchFamily="34" charset="0"/>
                <a:cs typeface="Arial" panose="020B0604020202020204" pitchFamily="34" charset="0"/>
              </a:rPr>
              <a:t> </a:t>
            </a:r>
            <a:r>
              <a:rPr lang="en-IN" sz="2000" b="1" i="0" u="sng" dirty="0">
                <a:solidFill>
                  <a:schemeClr val="accent1"/>
                </a:solidFill>
                <a:effectLst/>
                <a:latin typeface="Arial Black" panose="020B0A04020102020204" pitchFamily="34" charset="0"/>
                <a:cs typeface="Arial" panose="020B0604020202020204" pitchFamily="34" charset="0"/>
              </a:rPr>
              <a:t>Hyperparameter</a:t>
            </a:r>
            <a:r>
              <a:rPr lang="en-IN" sz="2000" b="1" i="0" dirty="0">
                <a:solidFill>
                  <a:srgbClr val="0D0D0D"/>
                </a:solidFill>
                <a:effectLst/>
                <a:latin typeface="Arial Black" panose="020B0A04020102020204" pitchFamily="34" charset="0"/>
                <a:cs typeface="Arial" panose="020B0604020202020204" pitchFamily="34" charset="0"/>
              </a:rPr>
              <a:t> </a:t>
            </a:r>
            <a:r>
              <a:rPr lang="en-IN" sz="2000" b="1" i="0" u="sng" dirty="0">
                <a:solidFill>
                  <a:schemeClr val="accent1"/>
                </a:solidFill>
                <a:effectLst/>
                <a:latin typeface="Arial Black" panose="020B0A04020102020204" pitchFamily="34" charset="0"/>
                <a:cs typeface="Arial" panose="020B0604020202020204" pitchFamily="34" charset="0"/>
              </a:rPr>
              <a:t>Tuning</a:t>
            </a:r>
            <a:r>
              <a:rPr lang="en-IN" sz="2000" b="1" i="0" dirty="0">
                <a:solidFill>
                  <a:schemeClr val="accent1"/>
                </a:solidFill>
                <a:effectLst/>
                <a:latin typeface="Arial Black" panose="020B0A04020102020204" pitchFamily="34" charset="0"/>
              </a:rPr>
              <a:t>:</a:t>
            </a:r>
            <a:endParaRPr lang="en-IN" sz="2000" b="0" i="0" dirty="0">
              <a:solidFill>
                <a:schemeClr val="accent1"/>
              </a:solidFill>
              <a:effectLst/>
              <a:latin typeface="Arial Black" panose="020B0A04020102020204" pitchFamily="34" charset="0"/>
            </a:endParaRPr>
          </a:p>
          <a:p>
            <a:pPr marL="742950" lvl="1" indent="-285750" algn="l">
              <a:buFont typeface="+mj-lt"/>
              <a:buAutoNum type="arabicPeriod"/>
            </a:pPr>
            <a:r>
              <a:rPr lang="en-IN" sz="1600" b="0" i="0" dirty="0">
                <a:solidFill>
                  <a:srgbClr val="0D0D0D"/>
                </a:solidFill>
                <a:effectLst/>
                <a:latin typeface="Times New Roman" panose="02020603050405020304" charset="0"/>
                <a:cs typeface="Times New Roman" panose="02020603050405020304" charset="0"/>
              </a:rPr>
              <a:t>Optimize model hyperparameters using techniques like:</a:t>
            </a:r>
          </a:p>
          <a:p>
            <a:pPr marL="1143000" lvl="2" indent="-228600" algn="l">
              <a:buFont typeface="+mj-lt"/>
              <a:buAutoNum type="arabicPeriod"/>
            </a:pPr>
            <a:r>
              <a:rPr lang="en-IN" sz="1600" b="0" i="0" dirty="0">
                <a:solidFill>
                  <a:srgbClr val="0D0D0D"/>
                </a:solidFill>
                <a:effectLst/>
                <a:latin typeface="Times New Roman" panose="02020603050405020304" charset="0"/>
                <a:cs typeface="Times New Roman" panose="02020603050405020304" charset="0"/>
              </a:rPr>
              <a:t>Grid search</a:t>
            </a:r>
          </a:p>
          <a:p>
            <a:pPr marL="1143000" lvl="2" indent="-228600" algn="l">
              <a:buFont typeface="+mj-lt"/>
              <a:buAutoNum type="arabicPeriod"/>
            </a:pPr>
            <a:r>
              <a:rPr lang="en-IN" sz="1600" b="0" i="0" dirty="0">
                <a:solidFill>
                  <a:srgbClr val="0D0D0D"/>
                </a:solidFill>
                <a:effectLst/>
                <a:latin typeface="Times New Roman" panose="02020603050405020304" charset="0"/>
                <a:cs typeface="Times New Roman" panose="02020603050405020304" charset="0"/>
              </a:rPr>
              <a:t>Randomized search</a:t>
            </a:r>
          </a:p>
          <a:p>
            <a:pPr marL="742950" lvl="1" indent="-285750" algn="l">
              <a:buFont typeface="+mj-lt"/>
              <a:buAutoNum type="arabicPeriod"/>
            </a:pPr>
            <a:r>
              <a:rPr lang="en-IN" sz="1600" b="0" i="0" dirty="0">
                <a:solidFill>
                  <a:srgbClr val="0D0D0D"/>
                </a:solidFill>
                <a:effectLst/>
                <a:latin typeface="Times New Roman" panose="02020603050405020304" charset="0"/>
                <a:cs typeface="Times New Roman" panose="02020603050405020304" charset="0"/>
              </a:rPr>
              <a:t>Focus on optimizing for metrics relevant to fraud detection, such as recall or ROC AUC.4</a:t>
            </a:r>
          </a:p>
          <a:p>
            <a:pPr lvl="1" algn="l"/>
            <a:endParaRPr lang="en-IN" sz="16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IN" sz="2000" b="1" i="0" dirty="0">
                <a:solidFill>
                  <a:schemeClr val="accent1"/>
                </a:solidFill>
                <a:effectLst/>
                <a:latin typeface="Arial Black" panose="020B0A04020102020204" pitchFamily="34" charset="0"/>
                <a:cs typeface="Arial" panose="020B0604020202020204" pitchFamily="34" charset="0"/>
              </a:rPr>
              <a:t> </a:t>
            </a:r>
            <a:r>
              <a:rPr lang="en-IN" sz="2000" b="1" i="0" u="sng" dirty="0">
                <a:solidFill>
                  <a:schemeClr val="accent1"/>
                </a:solidFill>
                <a:effectLst/>
                <a:latin typeface="Arial Black" panose="020B0A04020102020204" pitchFamily="34" charset="0"/>
                <a:cs typeface="Arial" panose="020B0604020202020204" pitchFamily="34" charset="0"/>
              </a:rPr>
              <a:t>Deployment</a:t>
            </a:r>
            <a:r>
              <a:rPr lang="en-IN" sz="2000" b="1" i="0" dirty="0">
                <a:solidFill>
                  <a:schemeClr val="accent1"/>
                </a:solidFill>
                <a:effectLst/>
                <a:latin typeface="Arial Black" panose="020B0A04020102020204" pitchFamily="34" charset="0"/>
              </a:rPr>
              <a:t>:</a:t>
            </a:r>
            <a:endParaRPr lang="en-IN" sz="2000" b="0" i="0" dirty="0">
              <a:solidFill>
                <a:schemeClr val="accent1"/>
              </a:solidFill>
              <a:effectLst/>
              <a:latin typeface="Arial Black" panose="020B0A04020102020204" pitchFamily="34" charset="0"/>
            </a:endParaRPr>
          </a:p>
          <a:p>
            <a:pPr marL="742950" lvl="1" indent="-285750" algn="l">
              <a:buFont typeface="+mj-lt"/>
              <a:buAutoNum type="arabicPeriod"/>
            </a:pPr>
            <a:r>
              <a:rPr lang="en-IN" sz="1600" b="0" i="0" dirty="0">
                <a:solidFill>
                  <a:srgbClr val="0D0D0D"/>
                </a:solidFill>
                <a:effectLst/>
                <a:latin typeface="Times New Roman" panose="02020603050405020304" charset="0"/>
                <a:cs typeface="Times New Roman" panose="02020603050405020304" charset="0"/>
              </a:rPr>
              <a:t>Deploy the final model into a production environment for real-time fraud detection.</a:t>
            </a:r>
          </a:p>
          <a:p>
            <a:pPr marL="742950" lvl="1" indent="-285750" algn="l">
              <a:buFont typeface="+mj-lt"/>
              <a:buAutoNum type="arabicPeriod"/>
            </a:pPr>
            <a:r>
              <a:rPr lang="en-IN" sz="1600" b="0" i="0" dirty="0">
                <a:solidFill>
                  <a:srgbClr val="0D0D0D"/>
                </a:solidFill>
                <a:effectLst/>
                <a:latin typeface="Times New Roman" panose="02020603050405020304" charset="0"/>
                <a:cs typeface="Times New Roman" panose="02020603050405020304" charset="0"/>
              </a:rPr>
              <a:t>Ensure integration with existing systems and workflows within financial institutions.</a:t>
            </a:r>
          </a:p>
          <a:p>
            <a:pPr marL="742950" lvl="1" indent="-285750" algn="l">
              <a:buFont typeface="+mj-lt"/>
              <a:buAutoNum type="arabicPeriod"/>
            </a:pPr>
            <a:r>
              <a:rPr lang="en-IN" sz="1600" b="0" i="0" dirty="0">
                <a:solidFill>
                  <a:srgbClr val="0D0D0D"/>
                </a:solidFill>
                <a:effectLst/>
                <a:latin typeface="Times New Roman" panose="02020603050405020304" charset="0"/>
                <a:cs typeface="Times New Roman" panose="02020603050405020304" charset="0"/>
              </a:rPr>
              <a:t>Implement mechanisms for model monitoring and periodic retraining to maintain effectiveness over time.</a:t>
            </a:r>
          </a:p>
          <a:p>
            <a:endParaRPr lang="en-IN"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90675"/>
            <a:ext cx="6096000" cy="646331"/>
          </a:xfrm>
          <a:prstGeom prst="rect">
            <a:avLst/>
          </a:prstGeom>
          <a:noFill/>
        </p:spPr>
        <p:txBody>
          <a:bodyPr wrap="square">
            <a:spAutoFit/>
          </a:bodyPr>
          <a:lstStyle/>
          <a:p>
            <a:r>
              <a:rPr lang="en-US" sz="3600" b="1" u="sng" dirty="0">
                <a:solidFill>
                  <a:schemeClr val="accent1"/>
                </a:solidFill>
                <a:latin typeface="Arial Black" panose="020B0A04020102020204" pitchFamily="34" charset="0"/>
                <a:ea typeface="+mj-lt"/>
                <a:cs typeface="Arial" panose="020B0604020202020204"/>
              </a:rPr>
              <a:t>System Approach</a:t>
            </a:r>
            <a:endParaRPr lang="en-IN" sz="3600" u="sng" dirty="0">
              <a:latin typeface="Arial Black" panose="020B0A04020102020204" pitchFamily="34" charset="0"/>
            </a:endParaRPr>
          </a:p>
        </p:txBody>
      </p:sp>
      <p:sp>
        <p:nvSpPr>
          <p:cNvPr id="5" name="TextBox 4"/>
          <p:cNvSpPr txBox="1"/>
          <p:nvPr/>
        </p:nvSpPr>
        <p:spPr>
          <a:xfrm>
            <a:off x="609600" y="837006"/>
            <a:ext cx="10972800" cy="5384800"/>
          </a:xfrm>
          <a:prstGeom prst="rect">
            <a:avLst/>
          </a:prstGeom>
          <a:noFill/>
        </p:spPr>
        <p:txBody>
          <a:bodyPr wrap="square">
            <a:spAutoFit/>
          </a:bodyPr>
          <a:lstStyle/>
          <a:p>
            <a:pPr algn="l"/>
            <a:r>
              <a:rPr lang="en-US" sz="2000" b="1" i="0" u="sng" dirty="0">
                <a:solidFill>
                  <a:schemeClr val="accent1"/>
                </a:solidFill>
                <a:effectLst/>
                <a:latin typeface="Arial Black" panose="020B0A04020102020204" pitchFamily="34" charset="0"/>
              </a:rPr>
              <a:t>NumPy</a:t>
            </a:r>
            <a:r>
              <a:rPr lang="en-US" sz="1600" b="1" i="0" dirty="0">
                <a:solidFill>
                  <a:srgbClr val="0D0D0D"/>
                </a:solidFill>
                <a:effectLst/>
                <a:latin typeface="Söhne"/>
              </a:rPr>
              <a:t>:</a:t>
            </a:r>
            <a:r>
              <a:rPr lang="en-US" sz="1600" b="0" i="0" dirty="0">
                <a:solidFill>
                  <a:srgbClr val="0D0D0D"/>
                </a:solidFill>
                <a:effectLst/>
                <a:latin typeface="Söhne"/>
              </a:rPr>
              <a:t> </a:t>
            </a:r>
            <a:r>
              <a:rPr lang="en-US" sz="1600" b="0" i="0" dirty="0">
                <a:solidFill>
                  <a:srgbClr val="0D0D0D"/>
                </a:solidFill>
                <a:effectLst/>
                <a:latin typeface="Times New Roman" panose="02020603050405020304" charset="0"/>
                <a:cs typeface="Times New Roman" panose="02020603050405020304" charset="0"/>
              </a:rPr>
              <a:t>NumPy is used for numerical computing in Python. It provides support for large, multi-dimensional arrays and matrices, along with a collection of mathematical functions to operate on these arrays efficiently.</a:t>
            </a:r>
          </a:p>
          <a:p>
            <a:pPr algn="l"/>
            <a:endParaRPr lang="en-US" sz="1600" b="0" i="0" dirty="0">
              <a:solidFill>
                <a:srgbClr val="0D0D0D"/>
              </a:solidFill>
              <a:effectLst/>
              <a:latin typeface="Times New Roman" panose="02020603050405020304" charset="0"/>
              <a:cs typeface="Times New Roman" panose="02020603050405020304" charset="0"/>
            </a:endParaRPr>
          </a:p>
          <a:p>
            <a:pPr algn="l"/>
            <a:r>
              <a:rPr lang="en-US" sz="2000" b="1" i="0" u="sng" dirty="0">
                <a:solidFill>
                  <a:schemeClr val="accent1"/>
                </a:solidFill>
                <a:effectLst/>
                <a:latin typeface="Arial Black" panose="020B0A04020102020204" pitchFamily="34" charset="0"/>
              </a:rPr>
              <a:t>Pandas</a:t>
            </a:r>
            <a:r>
              <a:rPr lang="en-US" sz="1600" b="1" i="0" dirty="0">
                <a:solidFill>
                  <a:srgbClr val="0D0D0D"/>
                </a:solidFill>
                <a:effectLst/>
                <a:latin typeface="Söhne"/>
              </a:rPr>
              <a:t>:</a:t>
            </a:r>
            <a:r>
              <a:rPr lang="en-US" sz="1600" b="0" i="0" dirty="0">
                <a:solidFill>
                  <a:srgbClr val="0D0D0D"/>
                </a:solidFill>
                <a:effectLst/>
                <a:latin typeface="Times New Roman" panose="02020603050405020304" charset="0"/>
                <a:cs typeface="Times New Roman" panose="02020603050405020304" charset="0"/>
              </a:rPr>
              <a:t> Pandas is used for data manipulation and analysis. It provides data structures like </a:t>
            </a:r>
            <a:r>
              <a:rPr lang="en-US" sz="1600" b="0" i="0" dirty="0" err="1">
                <a:solidFill>
                  <a:srgbClr val="0D0D0D"/>
                </a:solidFill>
                <a:effectLst/>
                <a:latin typeface="Times New Roman" panose="02020603050405020304" charset="0"/>
                <a:cs typeface="Times New Roman" panose="02020603050405020304" charset="0"/>
              </a:rPr>
              <a:t>DataFrame</a:t>
            </a:r>
            <a:r>
              <a:rPr lang="en-US" sz="1600" b="0" i="0" dirty="0">
                <a:solidFill>
                  <a:srgbClr val="0D0D0D"/>
                </a:solidFill>
                <a:effectLst/>
                <a:latin typeface="Times New Roman" panose="02020603050405020304" charset="0"/>
                <a:cs typeface="Times New Roman" panose="02020603050405020304" charset="0"/>
              </a:rPr>
              <a:t> for working with structured data, making tasks such as data preprocessing and feature engineering easier.</a:t>
            </a:r>
          </a:p>
          <a:p>
            <a:pPr algn="l"/>
            <a:endParaRPr lang="en-US" sz="1600" b="0" i="0" dirty="0">
              <a:solidFill>
                <a:srgbClr val="0D0D0D"/>
              </a:solidFill>
              <a:effectLst/>
              <a:latin typeface="Times New Roman" panose="02020603050405020304" charset="0"/>
              <a:cs typeface="Times New Roman" panose="02020603050405020304" charset="0"/>
            </a:endParaRPr>
          </a:p>
          <a:p>
            <a:pPr algn="l"/>
            <a:r>
              <a:rPr lang="en-US" sz="2000" b="1" i="0" u="sng" dirty="0" err="1">
                <a:solidFill>
                  <a:schemeClr val="accent1"/>
                </a:solidFill>
                <a:effectLst/>
                <a:latin typeface="Arial Black" panose="020B0A04020102020204" pitchFamily="34" charset="0"/>
              </a:rPr>
              <a:t>XGBoost</a:t>
            </a:r>
            <a:r>
              <a:rPr lang="en-US" sz="1600" b="1" i="0" dirty="0">
                <a:solidFill>
                  <a:srgbClr val="0D0D0D"/>
                </a:solidFill>
                <a:effectLst/>
                <a:latin typeface="Söhne"/>
              </a:rPr>
              <a:t>:</a:t>
            </a:r>
            <a:r>
              <a:rPr lang="en-US" sz="1600" b="0" i="0" dirty="0">
                <a:solidFill>
                  <a:srgbClr val="0D0D0D"/>
                </a:solidFill>
                <a:effectLst/>
                <a:latin typeface="Söhne"/>
              </a:rPr>
              <a:t> </a:t>
            </a:r>
            <a:r>
              <a:rPr lang="en-US" sz="1600" b="0" i="0" dirty="0" err="1">
                <a:solidFill>
                  <a:srgbClr val="0D0D0D"/>
                </a:solidFill>
                <a:effectLst/>
                <a:latin typeface="Times New Roman" panose="02020603050405020304" charset="0"/>
                <a:cs typeface="Times New Roman" panose="02020603050405020304" charset="0"/>
              </a:rPr>
              <a:t>XGBoost</a:t>
            </a:r>
            <a:r>
              <a:rPr lang="en-US" sz="1600" b="0" i="0" dirty="0">
                <a:solidFill>
                  <a:srgbClr val="0D0D0D"/>
                </a:solidFill>
                <a:effectLst/>
                <a:latin typeface="Times New Roman" panose="02020603050405020304" charset="0"/>
                <a:cs typeface="Times New Roman" panose="02020603050405020304" charset="0"/>
              </a:rPr>
              <a:t> is an optimized and scalable gradient boosting library used for classification and regression tasks. It provides high performance and accuracy, making it suitable for handling imbalanced datasets like the one in the fraud detection project.</a:t>
            </a:r>
          </a:p>
          <a:p>
            <a:pPr algn="l"/>
            <a:endParaRPr lang="en-US" sz="1600" b="0" i="0" dirty="0">
              <a:solidFill>
                <a:srgbClr val="0D0D0D"/>
              </a:solidFill>
              <a:effectLst/>
              <a:latin typeface="Times New Roman" panose="02020603050405020304" charset="0"/>
              <a:cs typeface="Times New Roman" panose="02020603050405020304" charset="0"/>
            </a:endParaRPr>
          </a:p>
          <a:p>
            <a:pPr algn="l"/>
            <a:r>
              <a:rPr lang="en-US" sz="2000" b="1" i="0" u="sng" dirty="0">
                <a:solidFill>
                  <a:schemeClr val="accent1"/>
                </a:solidFill>
                <a:effectLst/>
                <a:latin typeface="Arial Black" panose="020B0A04020102020204" pitchFamily="34" charset="0"/>
              </a:rPr>
              <a:t>Scikit-learn</a:t>
            </a:r>
            <a:r>
              <a:rPr lang="en-US" sz="1600" b="1" i="0" dirty="0">
                <a:solidFill>
                  <a:srgbClr val="0D0D0D"/>
                </a:solidFill>
                <a:effectLst/>
                <a:latin typeface="Söhne"/>
              </a:rPr>
              <a:t>:</a:t>
            </a:r>
            <a:r>
              <a:rPr lang="en-US" sz="1600" b="0" i="0" dirty="0">
                <a:solidFill>
                  <a:srgbClr val="0D0D0D"/>
                </a:solidFill>
                <a:effectLst/>
                <a:latin typeface="Söhne"/>
              </a:rPr>
              <a:t> </a:t>
            </a:r>
            <a:r>
              <a:rPr lang="en-US" sz="1600" b="0" i="0" dirty="0">
                <a:solidFill>
                  <a:srgbClr val="0D0D0D"/>
                </a:solidFill>
                <a:effectLst/>
                <a:latin typeface="Times New Roman" panose="02020603050405020304" charset="0"/>
                <a:cs typeface="Times New Roman" panose="02020603050405020304" charset="0"/>
              </a:rPr>
              <a:t>Scikit-learn is a machine learning library in Python. It provides simple and efficient tools for data analysis and modeling, including algorithms for classification, regression, clustering, dimensionality reduction, and model selection.</a:t>
            </a:r>
          </a:p>
          <a:p>
            <a:pPr algn="l"/>
            <a:endParaRPr lang="en-US" sz="1600" b="0" i="0" dirty="0">
              <a:solidFill>
                <a:srgbClr val="0D0D0D"/>
              </a:solidFill>
              <a:effectLst/>
              <a:latin typeface="Times New Roman" panose="02020603050405020304" charset="0"/>
              <a:cs typeface="Times New Roman" panose="02020603050405020304" charset="0"/>
            </a:endParaRPr>
          </a:p>
          <a:p>
            <a:pPr algn="l"/>
            <a:r>
              <a:rPr lang="en-US" sz="2000" b="1" i="0" u="sng" dirty="0">
                <a:solidFill>
                  <a:schemeClr val="accent1"/>
                </a:solidFill>
                <a:effectLst/>
                <a:latin typeface="Arial Black" panose="020B0A04020102020204" pitchFamily="34" charset="0"/>
              </a:rPr>
              <a:t>Seaborn</a:t>
            </a:r>
            <a:r>
              <a:rPr lang="en-US" sz="1600" b="1" i="0" dirty="0">
                <a:solidFill>
                  <a:srgbClr val="0D0D0D"/>
                </a:solidFill>
                <a:effectLst/>
                <a:latin typeface="Söhne"/>
              </a:rPr>
              <a:t>:</a:t>
            </a:r>
            <a:r>
              <a:rPr lang="en-US" sz="1600" b="0" i="0" dirty="0">
                <a:solidFill>
                  <a:srgbClr val="0D0D0D"/>
                </a:solidFill>
                <a:effectLst/>
                <a:latin typeface="Söhne"/>
              </a:rPr>
              <a:t> </a:t>
            </a:r>
            <a:r>
              <a:rPr lang="en-US" sz="1600" b="0" i="0" dirty="0">
                <a:solidFill>
                  <a:srgbClr val="0D0D0D"/>
                </a:solidFill>
                <a:effectLst/>
                <a:latin typeface="Times New Roman" panose="02020603050405020304" charset="0"/>
                <a:cs typeface="Times New Roman" panose="02020603050405020304" charset="0"/>
              </a:rPr>
              <a:t>Seaborn is a data visualization library based on Matplotlib. It provides a high-level interface for drawing attractive and informative statistical graphics, making it useful for visualizing data distributions, relationships between variables, and model performance metrics.</a:t>
            </a:r>
          </a:p>
          <a:p>
            <a:pPr algn="l"/>
            <a:endParaRPr lang="en-US" sz="1600" b="0" i="0" dirty="0">
              <a:solidFill>
                <a:srgbClr val="0D0D0D"/>
              </a:solidFill>
              <a:effectLst/>
              <a:latin typeface="Times New Roman" panose="02020603050405020304" charset="0"/>
              <a:cs typeface="Times New Roman" panose="02020603050405020304" charset="0"/>
            </a:endParaRPr>
          </a:p>
          <a:p>
            <a:pPr algn="l"/>
            <a:r>
              <a:rPr lang="en-US" sz="2000" b="1" i="0" dirty="0">
                <a:solidFill>
                  <a:schemeClr val="accent1"/>
                </a:solidFill>
                <a:effectLst/>
                <a:latin typeface="Arial Black" panose="020B0A04020102020204" pitchFamily="34" charset="0"/>
              </a:rPr>
              <a:t>SciPy</a:t>
            </a:r>
            <a:r>
              <a:rPr lang="en-US" sz="1600" b="1" i="0" dirty="0">
                <a:solidFill>
                  <a:srgbClr val="0D0D0D"/>
                </a:solidFill>
                <a:effectLst/>
                <a:latin typeface="Söhne"/>
              </a:rPr>
              <a:t>:</a:t>
            </a:r>
            <a:r>
              <a:rPr lang="en-US" sz="1600" b="0" i="0" dirty="0">
                <a:solidFill>
                  <a:srgbClr val="0D0D0D"/>
                </a:solidFill>
                <a:effectLst/>
                <a:latin typeface="Söhne"/>
              </a:rPr>
              <a:t> </a:t>
            </a:r>
            <a:r>
              <a:rPr lang="en-US" sz="1600" b="0" i="0" dirty="0">
                <a:solidFill>
                  <a:srgbClr val="0D0D0D"/>
                </a:solidFill>
                <a:effectLst/>
                <a:latin typeface="Times New Roman" panose="02020603050405020304" charset="0"/>
                <a:cs typeface="Times New Roman" panose="02020603050405020304" charset="0"/>
              </a:rPr>
              <a:t>SciPy is used for scientific and technical computing. It provides functions for numerical integration, optimization, interpolation, and other mathematical tasks that may be required during model development and evaluation.</a:t>
            </a:r>
          </a:p>
          <a:p>
            <a:pPr algn="l"/>
            <a:endParaRPr lang="en-US" sz="1600" b="0" i="0" dirty="0">
              <a:solidFill>
                <a:srgbClr val="0D0D0D"/>
              </a:solidFill>
              <a:effectLst/>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2609" y="566027"/>
            <a:ext cx="10668000" cy="2091690"/>
          </a:xfrm>
          <a:prstGeom prst="rect">
            <a:avLst/>
          </a:prstGeom>
          <a:noFill/>
        </p:spPr>
        <p:txBody>
          <a:bodyPr wrap="square">
            <a:spAutoFit/>
          </a:bodyPr>
          <a:lstStyle/>
          <a:p>
            <a:pPr algn="l"/>
            <a:r>
              <a:rPr lang="en-US" sz="2000" b="1" i="0" u="sng" dirty="0" err="1">
                <a:solidFill>
                  <a:schemeClr val="accent1"/>
                </a:solidFill>
                <a:effectLst/>
                <a:latin typeface="Arial Black" panose="020B0A04020102020204" pitchFamily="34" charset="0"/>
              </a:rPr>
              <a:t>Statsmodels</a:t>
            </a:r>
            <a:r>
              <a:rPr lang="en-US" sz="1800" b="1" i="0" dirty="0">
                <a:solidFill>
                  <a:srgbClr val="0D0D0D"/>
                </a:solidFill>
                <a:effectLst/>
                <a:latin typeface="Söhne"/>
              </a:rPr>
              <a:t>:</a:t>
            </a:r>
            <a:r>
              <a:rPr lang="en-US" sz="1800" b="0" i="0" dirty="0">
                <a:solidFill>
                  <a:srgbClr val="0D0D0D"/>
                </a:solidFill>
                <a:effectLst/>
                <a:latin typeface="Söhne"/>
              </a:rPr>
              <a:t> </a:t>
            </a:r>
            <a:r>
              <a:rPr lang="en-US" sz="1800" b="0" i="0" dirty="0" err="1">
                <a:solidFill>
                  <a:srgbClr val="0D0D0D"/>
                </a:solidFill>
                <a:effectLst/>
                <a:latin typeface="Times New Roman" panose="02020603050405020304" charset="0"/>
                <a:cs typeface="Times New Roman" panose="02020603050405020304" charset="0"/>
              </a:rPr>
              <a:t>Statsmodels</a:t>
            </a:r>
            <a:r>
              <a:rPr lang="en-US" sz="1800" b="0" i="0" dirty="0">
                <a:solidFill>
                  <a:srgbClr val="0D0D0D"/>
                </a:solidFill>
                <a:effectLst/>
                <a:latin typeface="Times New Roman" panose="02020603050405020304" charset="0"/>
                <a:cs typeface="Times New Roman" panose="02020603050405020304" charset="0"/>
              </a:rPr>
              <a:t> is a Python module that provides classes and functions for the estimation of many different statistical models, as well as for conducting statistical tests and exploratory data analysis.</a:t>
            </a:r>
          </a:p>
          <a:p>
            <a:pPr algn="l"/>
            <a:endParaRPr lang="en-US" dirty="0">
              <a:solidFill>
                <a:srgbClr val="0D0D0D"/>
              </a:solidFill>
              <a:latin typeface="Times New Roman" panose="02020603050405020304" charset="0"/>
              <a:cs typeface="Times New Roman" panose="02020603050405020304" charset="0"/>
            </a:endParaRPr>
          </a:p>
          <a:p>
            <a:r>
              <a:rPr lang="en-US" sz="2000" b="1" i="0" u="sng" dirty="0">
                <a:solidFill>
                  <a:schemeClr val="accent1"/>
                </a:solidFill>
                <a:effectLst/>
                <a:latin typeface="Arial Black" panose="020B0A04020102020204" pitchFamily="34" charset="0"/>
              </a:rPr>
              <a:t>Matplotlib</a:t>
            </a:r>
            <a:r>
              <a:rPr lang="en-US" b="1" i="0" dirty="0">
                <a:solidFill>
                  <a:srgbClr val="0D0D0D"/>
                </a:solidFill>
                <a:effectLst/>
                <a:latin typeface="Söhne"/>
              </a:rPr>
              <a:t>:</a:t>
            </a:r>
            <a:r>
              <a:rPr lang="en-US" b="0" i="0" dirty="0">
                <a:solidFill>
                  <a:srgbClr val="0D0D0D"/>
                </a:solidFill>
                <a:effectLst/>
                <a:latin typeface="Times New Roman" panose="02020603050405020304" charset="0"/>
                <a:cs typeface="Times New Roman" panose="02020603050405020304" charset="0"/>
              </a:rPr>
              <a:t> Matplotlib is a comprehensive library for creating static, interactive, and animated visualizations in Python. It provides a wide variety of plotting functions and customization options for creating publication-quality plots.</a:t>
            </a:r>
            <a:endParaRPr lang="en-IN" dirty="0">
              <a:latin typeface="Times New Roman" panose="02020603050405020304" charset="0"/>
              <a:cs typeface="Times New Roman" panose="02020603050405020304" charset="0"/>
            </a:endParaRPr>
          </a:p>
          <a:p>
            <a:pPr algn="l"/>
            <a:endParaRPr lang="en-US" sz="1800" b="0" i="0" dirty="0">
              <a:solidFill>
                <a:srgbClr val="0D0D0D"/>
              </a:solidFill>
              <a:effectLst/>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60375" y="165735"/>
            <a:ext cx="7717155" cy="645160"/>
          </a:xfrm>
          <a:prstGeom prst="rect">
            <a:avLst/>
          </a:prstGeom>
          <a:noFill/>
        </p:spPr>
        <p:txBody>
          <a:bodyPr wrap="square" rtlCol="0" anchor="t">
            <a:spAutoFit/>
          </a:bodyPr>
          <a:lstStyle/>
          <a:p>
            <a:r>
              <a:rPr lang="en-US" sz="3600" b="1">
                <a:solidFill>
                  <a:schemeClr val="accent1"/>
                </a:solidFill>
                <a:latin typeface="Arial Black" panose="020B0A04020102020204" pitchFamily="34" charset="0"/>
                <a:ea typeface="+mj-lt"/>
                <a:cs typeface="Arial Black" panose="020B0A04020102020204" pitchFamily="34" charset="0"/>
                <a:sym typeface="+mn-ea"/>
              </a:rPr>
              <a:t>Algorithm &amp; Deployment</a:t>
            </a:r>
          </a:p>
        </p:txBody>
      </p:sp>
      <p:sp>
        <p:nvSpPr>
          <p:cNvPr id="5" name="Text Box 4"/>
          <p:cNvSpPr txBox="1"/>
          <p:nvPr/>
        </p:nvSpPr>
        <p:spPr>
          <a:xfrm>
            <a:off x="460375" y="810895"/>
            <a:ext cx="6096000" cy="398780"/>
          </a:xfrm>
          <a:prstGeom prst="rect">
            <a:avLst/>
          </a:prstGeom>
          <a:noFill/>
        </p:spPr>
        <p:txBody>
          <a:bodyPr wrap="square" rtlCol="0" anchor="t">
            <a:spAutoFit/>
          </a:bodyPr>
          <a:lstStyle/>
          <a:p>
            <a:pPr marL="305435" indent="-305435"/>
            <a:r>
              <a:rPr lang="en-IN" sz="2000" b="1" u="sng" dirty="0">
                <a:solidFill>
                  <a:schemeClr val="accent1"/>
                </a:solidFill>
                <a:latin typeface="Arial Black" panose="020B0A04020102020204" pitchFamily="34" charset="0"/>
                <a:ea typeface="+mn-lt"/>
                <a:cs typeface="Arial Black" panose="020B0A04020102020204" pitchFamily="34" charset="0"/>
                <a:sym typeface="+mn-ea"/>
              </a:rPr>
              <a:t>Algorithm Selection:</a:t>
            </a:r>
          </a:p>
        </p:txBody>
      </p:sp>
      <p:sp>
        <p:nvSpPr>
          <p:cNvPr id="6" name="Text Box 5"/>
          <p:cNvSpPr txBox="1"/>
          <p:nvPr/>
        </p:nvSpPr>
        <p:spPr>
          <a:xfrm>
            <a:off x="367665" y="1209675"/>
            <a:ext cx="11456670" cy="4533900"/>
          </a:xfrm>
          <a:prstGeom prst="rect">
            <a:avLst/>
          </a:prstGeom>
          <a:noFill/>
        </p:spPr>
        <p:txBody>
          <a:bodyPr wrap="square" rtlCol="0" anchor="t">
            <a:noAutofit/>
          </a:bodyPr>
          <a:lstStyle/>
          <a:p>
            <a:r>
              <a:rPr lang="en-US" b="1" u="sng">
                <a:solidFill>
                  <a:schemeClr val="accent1"/>
                </a:solidFill>
                <a:latin typeface="Arial Black" panose="020B0A04020102020204" pitchFamily="34" charset="0"/>
                <a:cs typeface="Arial Black" panose="020B0A04020102020204" pitchFamily="34" charset="0"/>
              </a:rPr>
              <a:t>Logistic Regression with L1 and L2 Regularization </a:t>
            </a:r>
            <a:r>
              <a:rPr lang="en-US" b="1" u="sng">
                <a:solidFill>
                  <a:schemeClr val="tx1"/>
                </a:solidFill>
                <a:latin typeface="Arial Black" panose="020B0A04020102020204" pitchFamily="34" charset="0"/>
                <a:cs typeface="Arial Black" panose="020B0A04020102020204" pitchFamily="34" charset="0"/>
              </a:rPr>
              <a:t>:</a:t>
            </a:r>
            <a:endParaRPr lang="en-US" b="1" u="sng">
              <a:solidFill>
                <a:schemeClr val="accent1"/>
              </a:solidFill>
              <a:latin typeface="Arial Black" panose="020B0A04020102020204" pitchFamily="34" charset="0"/>
              <a:cs typeface="Arial Black" panose="020B0A04020102020204" pitchFamily="34" charset="0"/>
            </a:endParaRPr>
          </a:p>
          <a:p>
            <a:r>
              <a:rPr lang="en-US" u="sng">
                <a:solidFill>
                  <a:schemeClr val="accent1"/>
                </a:solidFill>
                <a:latin typeface="Times New Roman" panose="02020603050405020304" charset="0"/>
                <a:cs typeface="Times New Roman" panose="02020603050405020304" charset="0"/>
              </a:rPr>
              <a:t>Overview</a:t>
            </a:r>
            <a:r>
              <a:rPr lang="en-US">
                <a:latin typeface="Times New Roman" panose="02020603050405020304" charset="0"/>
                <a:cs typeface="Times New Roman" panose="02020603050405020304" charset="0"/>
              </a:rPr>
              <a:t>: Logistic regression is a linear classification algorithm used for binary classification tasks. It models the probability of a binary outcome based on one or more predictor variables.</a:t>
            </a:r>
          </a:p>
          <a:p>
            <a:r>
              <a:rPr lang="en-US" u="sng">
                <a:solidFill>
                  <a:schemeClr val="accent1"/>
                </a:solidFill>
                <a:latin typeface="Times New Roman" panose="02020603050405020304" charset="0"/>
                <a:cs typeface="Times New Roman" panose="02020603050405020304" charset="0"/>
              </a:rPr>
              <a:t>Justification</a:t>
            </a:r>
            <a:r>
              <a:rPr lang="en-US">
                <a:latin typeface="Times New Roman" panose="02020603050405020304" charset="0"/>
                <a:cs typeface="Times New Roman" panose="02020603050405020304" charset="0"/>
              </a:rPr>
              <a:t>: Logistic regression is a simple yet effective algorithm that provides interpretable results. It can serve as a baseline model for binary classification tasks and is suitable for datasets with relatively simple relationships between features and the target variable.</a:t>
            </a:r>
          </a:p>
          <a:p>
            <a:r>
              <a:rPr lang="en-US" b="1" u="sng">
                <a:solidFill>
                  <a:schemeClr val="accent1"/>
                </a:solidFill>
                <a:latin typeface="Arial Black" panose="020B0A04020102020204" pitchFamily="34" charset="0"/>
                <a:cs typeface="Arial Black" panose="020B0A04020102020204" pitchFamily="34" charset="0"/>
              </a:rPr>
              <a:t>K-Nearest Neighbors (KNN) Model </a:t>
            </a:r>
            <a:r>
              <a:rPr lang="en-US" b="1" u="sng">
                <a:solidFill>
                  <a:schemeClr val="tx1"/>
                </a:solidFill>
                <a:latin typeface="Arial Black" panose="020B0A04020102020204" pitchFamily="34" charset="0"/>
                <a:cs typeface="Arial Black" panose="020B0A04020102020204" pitchFamily="34" charset="0"/>
              </a:rPr>
              <a:t>:</a:t>
            </a:r>
            <a:endParaRPr lang="en-US" b="1" u="sng">
              <a:solidFill>
                <a:schemeClr val="accent1"/>
              </a:solidFill>
              <a:latin typeface="Arial Black" panose="020B0A04020102020204" pitchFamily="34" charset="0"/>
              <a:cs typeface="Arial Black" panose="020B0A04020102020204" pitchFamily="34" charset="0"/>
            </a:endParaRPr>
          </a:p>
          <a:p>
            <a:r>
              <a:rPr lang="en-US" u="sng">
                <a:solidFill>
                  <a:schemeClr val="accent1"/>
                </a:solidFill>
                <a:latin typeface="Times New Roman" panose="02020603050405020304" charset="0"/>
                <a:cs typeface="Times New Roman" panose="02020603050405020304" charset="0"/>
              </a:rPr>
              <a:t>Overview</a:t>
            </a:r>
            <a:r>
              <a:rPr lang="en-US">
                <a:latin typeface="Times New Roman" panose="02020603050405020304" charset="0"/>
                <a:cs typeface="Times New Roman" panose="02020603050405020304" charset="0"/>
              </a:rPr>
              <a:t>: KNN is a non-parametric classification algorithm that classifies a data point based on the majority class of its k nearest neighbors in the feature space.</a:t>
            </a:r>
          </a:p>
          <a:p>
            <a:r>
              <a:rPr lang="en-US" u="sng">
                <a:solidFill>
                  <a:schemeClr val="accent1"/>
                </a:solidFill>
                <a:latin typeface="Times New Roman" panose="02020603050405020304" charset="0"/>
                <a:cs typeface="Times New Roman" panose="02020603050405020304" charset="0"/>
              </a:rPr>
              <a:t>Justification</a:t>
            </a:r>
            <a:r>
              <a:rPr lang="en-US">
                <a:latin typeface="Times New Roman" panose="02020603050405020304" charset="0"/>
                <a:cs typeface="Times New Roman" panose="02020603050405020304" charset="0"/>
              </a:rPr>
              <a:t>: KNN is intuitive and easy to understand, making it a good choice for initial exploration of the data. It can capture complex patterns in the data without making strong assumptions about the underlying distribution.</a:t>
            </a:r>
          </a:p>
          <a:p>
            <a:r>
              <a:rPr lang="en-US" b="1" u="sng">
                <a:solidFill>
                  <a:schemeClr val="accent1"/>
                </a:solidFill>
                <a:latin typeface="Arial Black" panose="020B0A04020102020204" pitchFamily="34" charset="0"/>
                <a:cs typeface="Arial Black" panose="020B0A04020102020204" pitchFamily="34" charset="0"/>
              </a:rPr>
              <a:t>Decision Tree Models with 'gini' and 'entropy' Criteria </a:t>
            </a:r>
            <a:r>
              <a:rPr lang="en-US" b="1" u="sng">
                <a:solidFill>
                  <a:schemeClr val="tx1"/>
                </a:solidFill>
                <a:latin typeface="Arial Black" panose="020B0A04020102020204" pitchFamily="34" charset="0"/>
                <a:cs typeface="Arial Black" panose="020B0A04020102020204" pitchFamily="34" charset="0"/>
              </a:rPr>
              <a:t>:</a:t>
            </a:r>
            <a:endParaRPr lang="en-US" b="1" u="sng">
              <a:solidFill>
                <a:schemeClr val="accent1"/>
              </a:solidFill>
              <a:latin typeface="Arial Black" panose="020B0A04020102020204" pitchFamily="34" charset="0"/>
              <a:cs typeface="Arial Black" panose="020B0A04020102020204" pitchFamily="34" charset="0"/>
            </a:endParaRPr>
          </a:p>
          <a:p>
            <a:r>
              <a:rPr lang="en-US" u="sng">
                <a:solidFill>
                  <a:schemeClr val="accent1"/>
                </a:solidFill>
                <a:latin typeface="Times New Roman" panose="02020603050405020304" charset="0"/>
                <a:cs typeface="Times New Roman" panose="02020603050405020304" charset="0"/>
              </a:rPr>
              <a:t>Overview</a:t>
            </a:r>
            <a:r>
              <a:rPr lang="en-US">
                <a:latin typeface="Times New Roman" panose="02020603050405020304" charset="0"/>
                <a:cs typeface="Times New Roman" panose="02020603050405020304" charset="0"/>
              </a:rPr>
              <a:t>: Decision trees are hierarchical tree-like structures where nodes represent features, branches represent decisions, and leaves represent class labels. 'Gini' and 'entropy' are criteria used to measure the impurity of a node in decision tree algorithms.</a:t>
            </a:r>
          </a:p>
          <a:p>
            <a:r>
              <a:rPr lang="en-US" u="sng">
                <a:solidFill>
                  <a:schemeClr val="accent1"/>
                </a:solidFill>
                <a:latin typeface="Times New Roman" panose="02020603050405020304" charset="0"/>
                <a:cs typeface="Times New Roman" panose="02020603050405020304" charset="0"/>
              </a:rPr>
              <a:t>Justification</a:t>
            </a:r>
            <a:r>
              <a:rPr lang="en-US">
                <a:latin typeface="Times New Roman" panose="02020603050405020304" charset="0"/>
                <a:cs typeface="Times New Roman" panose="02020603050405020304" charset="0"/>
              </a:rPr>
              <a:t>: Decision trees are interpretable and can handle both numerical and categorical data. By using different impurity criteria like 'gini' and 'entropy', the decision tree models can capture different aspects of the data distribution and potentially improve performance.</a:t>
            </a:r>
          </a:p>
          <a:p>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01345" y="1021715"/>
            <a:ext cx="10678160" cy="4276725"/>
          </a:xfrm>
          <a:prstGeom prst="rect">
            <a:avLst/>
          </a:prstGeom>
          <a:noFill/>
        </p:spPr>
        <p:txBody>
          <a:bodyPr wrap="square" rtlCol="0" anchor="t">
            <a:spAutoFit/>
          </a:bodyPr>
          <a:lstStyle/>
          <a:p>
            <a:r>
              <a:rPr lang="en-US" sz="2000" u="sng">
                <a:solidFill>
                  <a:schemeClr val="accent1"/>
                </a:solidFill>
                <a:latin typeface="Arial Black" panose="020B0A04020102020204" pitchFamily="34" charset="0"/>
                <a:cs typeface="Arial Black" panose="020B0A04020102020204" pitchFamily="34" charset="0"/>
                <a:sym typeface="+mn-ea"/>
              </a:rPr>
              <a:t>Random Forest Model:</a:t>
            </a:r>
            <a:endParaRPr lang="en-US" sz="2000" u="sng">
              <a:solidFill>
                <a:schemeClr val="accent1"/>
              </a:solidFill>
              <a:latin typeface="Arial Black" panose="020B0A04020102020204" pitchFamily="34" charset="0"/>
              <a:cs typeface="Arial Black" panose="020B0A04020102020204" pitchFamily="34" charset="0"/>
            </a:endParaRPr>
          </a:p>
          <a:p>
            <a:endParaRPr lang="en-US">
              <a:latin typeface="Times New Roman" panose="02020603050405020304" charset="0"/>
              <a:cs typeface="Times New Roman" panose="02020603050405020304" charset="0"/>
            </a:endParaRPr>
          </a:p>
          <a:p>
            <a:r>
              <a:rPr lang="en-US" u="sng">
                <a:solidFill>
                  <a:schemeClr val="accent1"/>
                </a:solidFill>
                <a:latin typeface="Times New Roman" panose="02020603050405020304" charset="0"/>
                <a:cs typeface="Times New Roman" panose="02020603050405020304" charset="0"/>
                <a:sym typeface="+mn-ea"/>
              </a:rPr>
              <a:t>Overview</a:t>
            </a:r>
            <a:r>
              <a:rPr lang="en-US">
                <a:latin typeface="Times New Roman" panose="02020603050405020304" charset="0"/>
                <a:cs typeface="Times New Roman" panose="02020603050405020304" charset="0"/>
                <a:sym typeface="+mn-ea"/>
              </a:rPr>
              <a:t>: Random Forest is an ensemble learning method that constructs multiple decision trees during training and outputs the mode of the classes (classification) or the mean prediction (regression) of the individual trees.</a:t>
            </a:r>
            <a:endParaRPr lang="en-US">
              <a:latin typeface="Times New Roman" panose="02020603050405020304" charset="0"/>
              <a:cs typeface="Times New Roman" panose="02020603050405020304" charset="0"/>
            </a:endParaRPr>
          </a:p>
          <a:p>
            <a:r>
              <a:rPr lang="en-US" u="sng">
                <a:solidFill>
                  <a:schemeClr val="accent1"/>
                </a:solidFill>
                <a:latin typeface="Times New Roman" panose="02020603050405020304" charset="0"/>
                <a:cs typeface="Times New Roman" panose="02020603050405020304" charset="0"/>
                <a:sym typeface="+mn-ea"/>
              </a:rPr>
              <a:t>Justification</a:t>
            </a:r>
            <a:r>
              <a:rPr lang="en-US">
                <a:latin typeface="Times New Roman" panose="02020603050405020304" charset="0"/>
                <a:cs typeface="Times New Roman" panose="02020603050405020304" charset="0"/>
                <a:sym typeface="+mn-ea"/>
              </a:rPr>
              <a:t>: Random Forests are robust against overfitting and tend to perform well on various types of datasets. They can handle large datasets with high dimensionality and provide estimates of feature importance, aiding in the interpretation of the results.</a:t>
            </a:r>
          </a:p>
          <a:p>
            <a:endParaRPr lang="en-US">
              <a:latin typeface="Times New Roman" panose="02020603050405020304" charset="0"/>
              <a:cs typeface="Times New Roman" panose="02020603050405020304" charset="0"/>
            </a:endParaRPr>
          </a:p>
          <a:p>
            <a:r>
              <a:rPr lang="en-US" u="sng">
                <a:solidFill>
                  <a:schemeClr val="accent1"/>
                </a:solidFill>
                <a:latin typeface="Times New Roman" panose="02020603050405020304" charset="0"/>
                <a:cs typeface="Times New Roman" panose="02020603050405020304" charset="0"/>
                <a:sym typeface="+mn-ea"/>
              </a:rPr>
              <a:t>XGBoost Model:</a:t>
            </a:r>
            <a:endParaRPr lang="en-US" u="sng">
              <a:solidFill>
                <a:schemeClr val="accent1"/>
              </a:solidFill>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u="sng">
                <a:solidFill>
                  <a:schemeClr val="accent1"/>
                </a:solidFill>
                <a:latin typeface="Times New Roman" panose="02020603050405020304" charset="0"/>
                <a:cs typeface="Times New Roman" panose="02020603050405020304" charset="0"/>
                <a:sym typeface="+mn-ea"/>
              </a:rPr>
              <a:t>Overview</a:t>
            </a:r>
            <a:r>
              <a:rPr lang="en-US">
                <a:latin typeface="Times New Roman" panose="02020603050405020304" charset="0"/>
                <a:cs typeface="Times New Roman" panose="02020603050405020304" charset="0"/>
                <a:sym typeface="+mn-ea"/>
              </a:rPr>
              <a:t>: XGBoost (Extreme Gradient Boosting) is an advanced implementation of gradient boosting algorithms. It builds multiple decision trees sequentially, where each tree corrects the errors made by the previous one.</a:t>
            </a:r>
            <a:endParaRPr lang="en-US">
              <a:latin typeface="Times New Roman" panose="02020603050405020304" charset="0"/>
              <a:cs typeface="Times New Roman" panose="02020603050405020304" charset="0"/>
            </a:endParaRPr>
          </a:p>
          <a:p>
            <a:r>
              <a:rPr lang="en-US" u="sng">
                <a:solidFill>
                  <a:schemeClr val="accent1"/>
                </a:solidFill>
                <a:latin typeface="Times New Roman" panose="02020603050405020304" charset="0"/>
                <a:cs typeface="Times New Roman" panose="02020603050405020304" charset="0"/>
                <a:sym typeface="+mn-ea"/>
              </a:rPr>
              <a:t>Justification</a:t>
            </a:r>
            <a:r>
              <a:rPr lang="en-US">
                <a:latin typeface="Times New Roman" panose="02020603050405020304" charset="0"/>
                <a:cs typeface="Times New Roman" panose="02020603050405020304" charset="0"/>
                <a:sym typeface="+mn-ea"/>
              </a:rPr>
              <a:t>: XGBoost is known for its high performance, scalability, and handling of complex datasets. It typically outperforms other algorithms in terms of predictive accuracy and is widely used in data science competitions and real-world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07085" y="890270"/>
            <a:ext cx="9330690" cy="3415030"/>
          </a:xfrm>
          <a:prstGeom prst="rect">
            <a:avLst/>
          </a:prstGeom>
          <a:noFill/>
        </p:spPr>
        <p:txBody>
          <a:bodyPr wrap="square" rtlCol="0" anchor="t">
            <a:spAutoFit/>
          </a:bodyPr>
          <a:lstStyle/>
          <a:p>
            <a:r>
              <a:rPr lang="en-US" u="sng">
                <a:solidFill>
                  <a:schemeClr val="accent1"/>
                </a:solidFill>
                <a:latin typeface="Times New Roman" panose="02020603050405020304" charset="0"/>
                <a:cs typeface="Times New Roman" panose="02020603050405020304" charset="0"/>
              </a:rPr>
              <a:t>Principal Components (V1-V28): </a:t>
            </a:r>
            <a:r>
              <a:rPr lang="en-US">
                <a:latin typeface="Times New Roman" panose="02020603050405020304" charset="0"/>
                <a:cs typeface="Times New Roman" panose="02020603050405020304" charset="0"/>
              </a:rPr>
              <a:t>These are numerical input variables resulting from a Principal Component Analysis (PCA) transformation. These features represent the transformed attributes derived from the original data. Due to confidentiality reasons, the original features and background information are not provided. These principal components capture the most significant variations in the dataset.</a:t>
            </a:r>
          </a:p>
          <a:p>
            <a:endParaRPr lang="en-US">
              <a:latin typeface="Times New Roman" panose="02020603050405020304" charset="0"/>
              <a:cs typeface="Times New Roman" panose="02020603050405020304" charset="0"/>
            </a:endParaRPr>
          </a:p>
          <a:p>
            <a:r>
              <a:rPr lang="en-US" u="sng">
                <a:solidFill>
                  <a:schemeClr val="accent1"/>
                </a:solidFill>
                <a:latin typeface="Times New Roman" panose="02020603050405020304" charset="0"/>
                <a:cs typeface="Times New Roman" panose="02020603050405020304" charset="0"/>
              </a:rPr>
              <a:t>Time</a:t>
            </a:r>
            <a:r>
              <a:rPr lang="en-US">
                <a:latin typeface="Times New Roman" panose="02020603050405020304" charset="0"/>
                <a:cs typeface="Times New Roman" panose="02020603050405020304" charset="0"/>
              </a:rPr>
              <a:t>: This feature represents the elapsed time in seconds between each transaction and the first transaction in the dataset. It provides temporal information about when each transaction occurred, which could potentially be useful in identifying patterns or anomalies in transaction timing.</a:t>
            </a:r>
          </a:p>
          <a:p>
            <a:endParaRPr lang="en-US">
              <a:latin typeface="Times New Roman" panose="02020603050405020304" charset="0"/>
              <a:cs typeface="Times New Roman" panose="02020603050405020304" charset="0"/>
            </a:endParaRPr>
          </a:p>
          <a:p>
            <a:r>
              <a:rPr lang="en-US" u="sng">
                <a:solidFill>
                  <a:schemeClr val="accent1"/>
                </a:solidFill>
                <a:latin typeface="Times New Roman" panose="02020603050405020304" charset="0"/>
                <a:cs typeface="Times New Roman" panose="02020603050405020304" charset="0"/>
              </a:rPr>
              <a:t>Amount</a:t>
            </a:r>
            <a:r>
              <a:rPr lang="en-US">
                <a:latin typeface="Times New Roman" panose="02020603050405020304" charset="0"/>
                <a:cs typeface="Times New Roman" panose="02020603050405020304" charset="0"/>
              </a:rPr>
              <a:t>: This feature denotes the transaction amount. It represents the monetary value of each transaction, providing crucial information about the financial aspect of each transaction.</a:t>
            </a:r>
          </a:p>
        </p:txBody>
      </p:sp>
      <p:sp>
        <p:nvSpPr>
          <p:cNvPr id="5" name="Text Box 4"/>
          <p:cNvSpPr txBox="1"/>
          <p:nvPr/>
        </p:nvSpPr>
        <p:spPr>
          <a:xfrm>
            <a:off x="890905" y="319405"/>
            <a:ext cx="6096000" cy="398780"/>
          </a:xfrm>
          <a:prstGeom prst="rect">
            <a:avLst/>
          </a:prstGeom>
          <a:noFill/>
        </p:spPr>
        <p:txBody>
          <a:bodyPr wrap="square" rtlCol="0" anchor="t">
            <a:spAutoFit/>
          </a:bodyPr>
          <a:lstStyle/>
          <a:p>
            <a:pPr marL="305435" indent="-305435"/>
            <a:r>
              <a:rPr lang="en-IN" sz="2000" b="1" u="sng" dirty="0">
                <a:solidFill>
                  <a:schemeClr val="accent1"/>
                </a:solidFill>
                <a:latin typeface="Arial Black" panose="020B0A04020102020204" pitchFamily="34" charset="0"/>
                <a:ea typeface="+mn-lt"/>
                <a:cs typeface="Arial Black" panose="020B0A04020102020204" pitchFamily="34" charset="0"/>
                <a:sym typeface="+mn-ea"/>
              </a:rPr>
              <a:t>Data Input:</a:t>
            </a:r>
          </a:p>
        </p:txBody>
      </p:sp>
    </p:spTree>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datastoreItem>
</file>

<file path=customXml/itemProps2.xml><?xml version="1.0" encoding="utf-8"?>
<ds:datastoreItem xmlns:ds="http://schemas.openxmlformats.org/officeDocument/2006/customXml" ds:itemID="{A03EEFF0-FB57-4CB4-8BFC-DF397689E2ED}">
  <ds:schemaRefs/>
</ds:datastoreItem>
</file>

<file path=customXml/itemProps3.xml><?xml version="1.0" encoding="utf-8"?>
<ds:datastoreItem xmlns:ds="http://schemas.openxmlformats.org/officeDocument/2006/customXml" ds:itemID="{D2957789-34B8-480C-AF9B-3EB54B9E5C96}">
  <ds:schemaRefs/>
</ds:datastoreItem>
</file>

<file path=docProps/app.xml><?xml version="1.0" encoding="utf-8"?>
<Properties xmlns="http://schemas.openxmlformats.org/officeDocument/2006/extended-properties" xmlns:vt="http://schemas.openxmlformats.org/officeDocument/2006/docPropsVTypes">
  <Template>{05B86A6A-4992-4621-B6DF-51E27017A9F2}tf22712842_win32</Template>
  <TotalTime>65</TotalTime>
  <Words>2584</Words>
  <Application>Microsoft Office PowerPoint</Application>
  <PresentationFormat>Widescreen</PresentationFormat>
  <Paragraphs>168</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Black</vt:lpstr>
      <vt:lpstr>Bookman Old Style</vt:lpstr>
      <vt:lpstr>Calibri</vt:lpstr>
      <vt:lpstr>Franklin Gothic Book</vt:lpstr>
      <vt:lpstr>Söhne</vt:lpstr>
      <vt:lpstr>Times New Roman</vt:lpstr>
      <vt:lpstr>Custom</vt:lpstr>
      <vt:lpstr>CREDIT CARD FRAUD DETECTION ANALYSIS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ANALYSIS</dc:title>
  <dc:creator>sai</dc:creator>
  <cp:lastModifiedBy>sai</cp:lastModifiedBy>
  <cp:revision>17</cp:revision>
  <dcterms:created xsi:type="dcterms:W3CDTF">2024-03-19T06:15:00Z</dcterms:created>
  <dcterms:modified xsi:type="dcterms:W3CDTF">2024-03-24T17:39:41Z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61D97C4D4A7745DFA83DF42D12354072_12</vt:lpwstr>
  </property>
  <property fmtid="{D5CDD505-2E9C-101B-9397-08002B2CF9AE}" pid="4" name="KSOProductBuildVer">
    <vt:lpwstr>1033-12.2.0.13518</vt:lpwstr>
  </property>
</Properties>
</file>