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5" r:id="rId9"/>
    <p:sldId id="264" r:id="rId10"/>
    <p:sldId id="262"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668" y="36"/>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617063" y="3025573"/>
            <a:ext cx="7186974" cy="584775"/>
          </a:xfrm>
          <a:prstGeom prst="rect">
            <a:avLst/>
          </a:prstGeom>
          <a:noFill/>
        </p:spPr>
        <p:txBody>
          <a:bodyPr wrap="square" rtlCol="0">
            <a:spAutoFit/>
          </a:bodyPr>
          <a:lstStyle/>
          <a:p>
            <a:r>
              <a:rPr lang="en-US" sz="3200" b="1" dirty="0">
                <a:solidFill>
                  <a:schemeClr val="bg1"/>
                </a:solidFill>
                <a:latin typeface="Calibri" panose="020F0502020204030204" pitchFamily="34" charset="0"/>
                <a:cs typeface="Times New Roman" panose="02020603050405020304" pitchFamily="18" charset="0"/>
              </a:rPr>
              <a:t>PLANT DISEASE DETECTION USING DL </a:t>
            </a:r>
            <a:r>
              <a:rPr lang="en-IN" sz="3200" b="1" dirty="0">
                <a:solidFill>
                  <a:schemeClr val="bg1"/>
                </a:solidFill>
                <a:latin typeface="Calibri" panose="020F0502020204030204" pitchFamily="34" charset="0"/>
                <a:cs typeface="Times New Roman" panose="02020603050405020304" pitchFamily="18" charset="0"/>
              </a:rPr>
              <a:t> </a:t>
            </a:r>
            <a:endParaRPr lang="en-US" sz="32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3" name="TextBox 2">
            <a:extLst>
              <a:ext uri="{FF2B5EF4-FFF2-40B4-BE49-F238E27FC236}">
                <a16:creationId xmlns:a16="http://schemas.microsoft.com/office/drawing/2014/main" id="{F8627114-2B26-A0AE-BE2D-025F16E75F6B}"/>
              </a:ext>
            </a:extLst>
          </p:cNvPr>
          <p:cNvSpPr txBox="1"/>
          <p:nvPr/>
        </p:nvSpPr>
        <p:spPr>
          <a:xfrm>
            <a:off x="5048172" y="4231547"/>
            <a:ext cx="5265019" cy="1241622"/>
          </a:xfrm>
          <a:prstGeom prst="rect">
            <a:avLst/>
          </a:prstGeom>
          <a:noFill/>
        </p:spPr>
        <p:txBody>
          <a:bodyPr wrap="square" rtlCol="0">
            <a:spAutoFit/>
          </a:bodyPr>
          <a:lstStyle/>
          <a:p>
            <a:r>
              <a:rPr lang="en-IN" b="1" dirty="0">
                <a:solidFill>
                  <a:schemeClr val="bg1"/>
                </a:solidFill>
                <a:latin typeface="Calibri" panose="020F0502020204030204" pitchFamily="34" charset="0"/>
                <a:ea typeface="Calibri" panose="020F0502020204030204" pitchFamily="34" charset="0"/>
                <a:cs typeface="Calibri" panose="020F0502020204030204" pitchFamily="34" charset="0"/>
              </a:rPr>
              <a:t>JANGATI VISHNUPRIYA</a:t>
            </a:r>
          </a:p>
          <a:p>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IN" b="1" dirty="0">
                <a:solidFill>
                  <a:schemeClr val="bg1"/>
                </a:solidFill>
                <a:latin typeface="Calibri" panose="020F0502020204030204" pitchFamily="34" charset="0"/>
                <a:ea typeface="Calibri" panose="020F0502020204030204" pitchFamily="34" charset="0"/>
                <a:cs typeface="Calibri" panose="020F0502020204030204" pitchFamily="34" charset="0"/>
              </a:rPr>
              <a:t>AICTE </a:t>
            </a:r>
            <a:r>
              <a:rPr lang="en-IN"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Internship ID </a:t>
            </a:r>
            <a:r>
              <a:rPr lang="en-IN"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INTERNSHIP_174099535967c57b1f336c3</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94F81FB8-D6B5-65C5-360F-9C598128027D}"/>
              </a:ext>
            </a:extLst>
          </p:cNvPr>
          <p:cNvSpPr txBox="1"/>
          <p:nvPr/>
        </p:nvSpPr>
        <p:spPr>
          <a:xfrm>
            <a:off x="4617063" y="2512337"/>
            <a:ext cx="5648091" cy="461665"/>
          </a:xfrm>
          <a:prstGeom prst="rect">
            <a:avLst/>
          </a:prstGeom>
          <a:noFill/>
        </p:spPr>
        <p:txBody>
          <a:bodyPr wrap="square" rtlCol="0">
            <a:spAutoFit/>
          </a:bodyPr>
          <a:lstStyle/>
          <a:p>
            <a:r>
              <a:rPr lang="en-IN" sz="2400" b="1" dirty="0">
                <a:solidFill>
                  <a:schemeClr val="bg1"/>
                </a:solidFill>
              </a:rPr>
              <a:t>Name Of The  Project :</a:t>
            </a:r>
          </a:p>
        </p:txBody>
      </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F3CBA2FE-27C0-EC0B-4F7A-F90E3C231F14}"/>
              </a:ext>
            </a:extLst>
          </p:cNvPr>
          <p:cNvSpPr txBox="1"/>
          <p:nvPr/>
        </p:nvSpPr>
        <p:spPr>
          <a:xfrm>
            <a:off x="567891" y="1771048"/>
            <a:ext cx="10318282" cy="2678234"/>
          </a:xfrm>
          <a:prstGeom prst="rect">
            <a:avLst/>
          </a:prstGeom>
          <a:noFill/>
        </p:spPr>
        <p:txBody>
          <a:bodyPr wrap="square" rtlCol="0">
            <a:sp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The proposed CNN-based Plant Disease Detection System demonstrates the potential of deep learning in transforming traditional agricultural practices. By accurately classifying healthy and diseased leaves across crops like apple, cherry, grape, and corn, the system provides a reliable, fast, and scalable solution for early disease diagnosis. </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dirty="0">
                <a:latin typeface="Calibri" panose="020F0502020204030204" pitchFamily="34" charset="0"/>
                <a:ea typeface="Calibri" panose="020F0502020204030204" pitchFamily="34" charset="0"/>
                <a:cs typeface="Calibri" panose="020F0502020204030204" pitchFamily="34" charset="0"/>
              </a:rPr>
              <a:t>This not only reduces dependency on manual inspection but also empowers farmers to take timely action, thereby minimizing crop loss and improving yield. With an accuracy of up to </a:t>
            </a:r>
            <a:r>
              <a:rPr lang="en-US" b="1" dirty="0">
                <a:latin typeface="Calibri" panose="020F0502020204030204" pitchFamily="34" charset="0"/>
                <a:ea typeface="Calibri" panose="020F0502020204030204" pitchFamily="34" charset="0"/>
                <a:cs typeface="Calibri" panose="020F0502020204030204" pitchFamily="34" charset="0"/>
              </a:rPr>
              <a:t>94.1%</a:t>
            </a:r>
            <a:r>
              <a:rPr lang="en-US" dirty="0">
                <a:latin typeface="Calibri" panose="020F0502020204030204" pitchFamily="34" charset="0"/>
                <a:ea typeface="Calibri" panose="020F0502020204030204" pitchFamily="34" charset="0"/>
                <a:cs typeface="Calibri" panose="020F0502020204030204" pitchFamily="34" charset="0"/>
              </a:rPr>
              <a:t>, the model proves to be an effective step toward smarter, technology-driven, and sustainable agriculture. As AI continues to evolve, such solutions are set to play a crucial role in securing global food production.</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7031437" cy="276999"/>
          </a:xfrm>
          <a:prstGeom prst="rect">
            <a:avLst/>
          </a:prstGeom>
          <a:noFill/>
        </p:spPr>
        <p:txBody>
          <a:bodyPr wrap="square" rtlCol="0">
            <a:spAutoFit/>
          </a:bodyPr>
          <a:lstStyle/>
          <a:p>
            <a:pPr>
              <a:spcAft>
                <a:spcPts val="800"/>
              </a:spcAft>
            </a:pPr>
            <a:r>
              <a:rPr lang="en-IN" sz="1200" dirty="0">
                <a:solidFill>
                  <a:srgbClr val="0000FF"/>
                </a:solidFill>
                <a:latin typeface="+mn-lt"/>
              </a:rPr>
              <a:t>https://github.com/Jangativishnupriya/Week-1.git</a:t>
            </a: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7340600" y="1462385"/>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FD67E736-0C60-3FB6-8F8B-E1FE08C7BC3C}"/>
              </a:ext>
            </a:extLst>
          </p:cNvPr>
          <p:cNvSpPr txBox="1"/>
          <p:nvPr/>
        </p:nvSpPr>
        <p:spPr>
          <a:xfrm>
            <a:off x="279135" y="1617043"/>
            <a:ext cx="7061465" cy="4966623"/>
          </a:xfrm>
          <a:prstGeom prst="rect">
            <a:avLst/>
          </a:prstGeom>
          <a:noFill/>
        </p:spPr>
        <p:txBody>
          <a:bodyPr wrap="square" rtlCol="0">
            <a:spAutoFit/>
          </a:bodyPr>
          <a:lstStyle/>
          <a:p>
            <a:pPr marL="342900" indent="-342900" algn="just">
              <a:buFont typeface="Arial" panose="020B0604020202020204" pitchFamily="34" charset="0"/>
              <a:buChar char="•"/>
            </a:pPr>
            <a:r>
              <a:rPr lang="en-US" sz="1800" b="1" i="0" dirty="0">
                <a:effectLst/>
                <a:latin typeface="Calibri" panose="020F0502020204030204" pitchFamily="34" charset="0"/>
                <a:ea typeface="Calibri" panose="020F0502020204030204" pitchFamily="34" charset="0"/>
                <a:cs typeface="Calibri" panose="020F0502020204030204" pitchFamily="34" charset="0"/>
              </a:rPr>
              <a:t>  Introduce Convolutional Neural Networks (CNNs):</a:t>
            </a:r>
          </a:p>
          <a:p>
            <a:pPr algn="just"/>
            <a:r>
              <a:rPr lang="en-US" sz="1800" b="0" i="0" dirty="0">
                <a:effectLst/>
                <a:latin typeface="Calibri" panose="020F0502020204030204" pitchFamily="34" charset="0"/>
                <a:ea typeface="Calibri" panose="020F0502020204030204" pitchFamily="34" charset="0"/>
                <a:cs typeface="Calibri" panose="020F0502020204030204" pitchFamily="34" charset="0"/>
              </a:rPr>
              <a:t>CNNs are Deep </a:t>
            </a:r>
            <a:r>
              <a:rPr lang="en-US" sz="1800" dirty="0">
                <a:latin typeface="Calibri" panose="020F0502020204030204" pitchFamily="34" charset="0"/>
                <a:ea typeface="Calibri" panose="020F0502020204030204" pitchFamily="34" charset="0"/>
                <a:cs typeface="Calibri" panose="020F0502020204030204" pitchFamily="34" charset="0"/>
              </a:rPr>
              <a:t>L</a:t>
            </a:r>
            <a:r>
              <a:rPr lang="en-US" sz="1800" b="0" i="0" dirty="0">
                <a:effectLst/>
                <a:latin typeface="Calibri" panose="020F0502020204030204" pitchFamily="34" charset="0"/>
                <a:ea typeface="Calibri" panose="020F0502020204030204" pitchFamily="34" charset="0"/>
                <a:cs typeface="Calibri" panose="020F0502020204030204" pitchFamily="34" charset="0"/>
              </a:rPr>
              <a:t>earning models designed for image based tasks like classifying healthy and diseased plant leaves.</a:t>
            </a:r>
          </a:p>
          <a:p>
            <a:pPr algn="just">
              <a:buFont typeface="Arial" panose="020B0604020202020204" pitchFamily="34" charset="0"/>
              <a:buChar char="•"/>
            </a:pPr>
            <a:endParaRPr lang="en-US" sz="1800" b="0" i="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1800" b="1" i="0" dirty="0">
                <a:effectLst/>
                <a:latin typeface="Calibri" panose="020F0502020204030204" pitchFamily="34" charset="0"/>
                <a:ea typeface="Calibri" panose="020F0502020204030204" pitchFamily="34" charset="0"/>
                <a:cs typeface="Calibri" panose="020F0502020204030204" pitchFamily="34" charset="0"/>
              </a:rPr>
              <a:t> Classification Process :</a:t>
            </a:r>
            <a:endParaRPr lang="en-US" sz="1800" dirty="0">
              <a:latin typeface="Calibri" panose="020F0502020204030204" pitchFamily="34" charset="0"/>
              <a:ea typeface="Calibri" panose="020F0502020204030204" pitchFamily="34" charset="0"/>
              <a:cs typeface="Calibri" panose="020F0502020204030204" pitchFamily="34" charset="0"/>
            </a:endParaRPr>
          </a:p>
          <a:p>
            <a:pPr algn="just"/>
            <a:r>
              <a:rPr lang="en-US" sz="1800" dirty="0">
                <a:latin typeface="Calibri" panose="020F0502020204030204" pitchFamily="34" charset="0"/>
                <a:ea typeface="Calibri" panose="020F0502020204030204" pitchFamily="34" charset="0"/>
                <a:cs typeface="Calibri" panose="020F0502020204030204" pitchFamily="34" charset="0"/>
              </a:rPr>
              <a:t>The CNN model analyzes leaf images through multiple layers to  automatically extract features and classify them as healthy or diseased.</a:t>
            </a:r>
          </a:p>
          <a:p>
            <a:pPr algn="just"/>
            <a:endParaRPr lang="en-US" sz="1800" b="1"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Deep learning classes include :</a:t>
            </a:r>
          </a:p>
          <a:p>
            <a:pPr algn="just"/>
            <a:r>
              <a:rPr lang="en-US" sz="1800" dirty="0">
                <a:latin typeface="Calibri" panose="020F0502020204030204" pitchFamily="34" charset="0"/>
                <a:ea typeface="Calibri" panose="020F0502020204030204" pitchFamily="34" charset="0"/>
                <a:cs typeface="Calibri" panose="020F0502020204030204" pitchFamily="34" charset="0"/>
              </a:rPr>
              <a:t>Healthy(no diseased), Diseased(visible symptoms like spots or blight and Other/Unknown(unclear or multiple conditions).</a:t>
            </a:r>
          </a:p>
          <a:p>
            <a:pPr algn="just"/>
            <a:endParaRPr lang="en-US" sz="18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Metrics used : </a:t>
            </a:r>
            <a:r>
              <a:rPr lang="en-US" sz="1800" dirty="0">
                <a:latin typeface="Calibri" panose="020F0502020204030204" pitchFamily="34" charset="0"/>
                <a:ea typeface="Calibri" panose="020F0502020204030204" pitchFamily="34" charset="0"/>
                <a:cs typeface="Calibri" panose="020F0502020204030204" pitchFamily="34" charset="0"/>
              </a:rPr>
              <a:t>such as Accuracy, Precision, Recall.</a:t>
            </a:r>
          </a:p>
          <a:p>
            <a:pPr marL="342900" indent="-342900" algn="just">
              <a:buFont typeface="Arial" panose="020B0604020202020204" pitchFamily="34" charset="0"/>
              <a:buChar char="•"/>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 Real world applications of the model like </a:t>
            </a:r>
            <a:r>
              <a:rPr lang="en-US" sz="1800" b="1" dirty="0">
                <a:latin typeface="Calibri" panose="020F0502020204030204" pitchFamily="34" charset="0"/>
                <a:ea typeface="Calibri" panose="020F0502020204030204" pitchFamily="34" charset="0"/>
                <a:cs typeface="Calibri" panose="020F0502020204030204" pitchFamily="34" charset="0"/>
              </a:rPr>
              <a:t>Smart Farming app</a:t>
            </a:r>
            <a:endParaRPr lang="en-US" sz="1800" dirty="0">
              <a:latin typeface="Calibri" panose="020F0502020204030204" pitchFamily="34" charset="0"/>
              <a:ea typeface="Calibri" panose="020F0502020204030204" pitchFamily="34" charset="0"/>
              <a:cs typeface="Calibri" panose="020F0502020204030204" pitchFamily="34" charset="0"/>
            </a:endParaRPr>
          </a:p>
          <a:p>
            <a:pPr algn="just"/>
            <a:endParaRPr lang="en-IN" sz="1800" dirty="0">
              <a:latin typeface="Calibri" panose="020F0502020204030204" pitchFamily="34" charset="0"/>
              <a:ea typeface="Calibri" panose="020F0502020204030204" pitchFamily="34" charset="0"/>
              <a:cs typeface="Calibri" panose="020F0502020204030204" pitchFamily="34" charset="0"/>
            </a:endParaRPr>
          </a:p>
          <a:p>
            <a:pPr algn="just"/>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6" name="TextBox 5">
            <a:extLst>
              <a:ext uri="{FF2B5EF4-FFF2-40B4-BE49-F238E27FC236}">
                <a16:creationId xmlns:a16="http://schemas.microsoft.com/office/drawing/2014/main" id="{67C79D90-E6C2-0396-DBF8-C5899025013A}"/>
              </a:ext>
            </a:extLst>
          </p:cNvPr>
          <p:cNvSpPr txBox="1"/>
          <p:nvPr/>
        </p:nvSpPr>
        <p:spPr>
          <a:xfrm>
            <a:off x="211756" y="1607419"/>
            <a:ext cx="11155680" cy="4976812"/>
          </a:xfrm>
          <a:prstGeom prst="rect">
            <a:avLst/>
          </a:prstGeom>
          <a:noFill/>
        </p:spPr>
        <p:txBody>
          <a:bodyPr wrap="square" rtlCol="0">
            <a:spAutoFit/>
          </a:bodyPr>
          <a:lstStyle/>
          <a:p>
            <a:pPr marL="342900" indent="-342900" algn="just">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Programming language : </a:t>
            </a:r>
            <a:r>
              <a:rPr lang="en-IN" dirty="0">
                <a:latin typeface="Calibri" panose="020F0502020204030204" pitchFamily="34" charset="0"/>
                <a:ea typeface="Calibri" panose="020F0502020204030204" pitchFamily="34" charset="0"/>
                <a:cs typeface="Calibri" panose="020F0502020204030204" pitchFamily="34" charset="0"/>
              </a:rPr>
              <a:t>Python </a:t>
            </a:r>
          </a:p>
          <a:p>
            <a:pPr algn="just"/>
            <a:r>
              <a:rPr lang="en-IN" dirty="0">
                <a:latin typeface="Calibri" panose="020F0502020204030204" pitchFamily="34" charset="0"/>
                <a:ea typeface="Calibri" panose="020F0502020204030204" pitchFamily="34" charset="0"/>
                <a:cs typeface="Calibri" panose="020F0502020204030204" pitchFamily="34" charset="0"/>
              </a:rPr>
              <a:t>     – chosen for it’s simplicity and powerful libraries for deep learning.</a:t>
            </a:r>
          </a:p>
          <a:p>
            <a:pPr algn="just"/>
            <a:endParaRPr lang="en-IN"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Frameworks : </a:t>
            </a:r>
            <a:r>
              <a:rPr lang="en-IN" dirty="0">
                <a:latin typeface="Calibri" panose="020F0502020204030204" pitchFamily="34" charset="0"/>
                <a:ea typeface="Calibri" panose="020F0502020204030204" pitchFamily="34" charset="0"/>
                <a:cs typeface="Calibri" panose="020F0502020204030204" pitchFamily="34" charset="0"/>
              </a:rPr>
              <a:t>TensorFlow and </a:t>
            </a:r>
            <a:r>
              <a:rPr lang="en-IN" dirty="0" err="1">
                <a:latin typeface="Calibri" panose="020F0502020204030204" pitchFamily="34" charset="0"/>
                <a:ea typeface="Calibri" panose="020F0502020204030204" pitchFamily="34" charset="0"/>
                <a:cs typeface="Calibri" panose="020F0502020204030204" pitchFamily="34" charset="0"/>
              </a:rPr>
              <a:t>Keras</a:t>
            </a:r>
            <a:r>
              <a:rPr lang="en-IN" dirty="0">
                <a:latin typeface="Calibri" panose="020F0502020204030204" pitchFamily="34" charset="0"/>
                <a:ea typeface="Calibri" panose="020F0502020204030204" pitchFamily="34" charset="0"/>
                <a:cs typeface="Calibri" panose="020F0502020204030204" pitchFamily="34" charset="0"/>
              </a:rPr>
              <a:t> </a:t>
            </a:r>
          </a:p>
          <a:p>
            <a:pPr algn="just"/>
            <a:r>
              <a:rPr lang="en-IN" dirty="0">
                <a:latin typeface="Calibri" panose="020F0502020204030204" pitchFamily="34" charset="0"/>
                <a:ea typeface="Calibri" panose="020F0502020204030204" pitchFamily="34" charset="0"/>
                <a:cs typeface="Calibri" panose="020F0502020204030204" pitchFamily="34" charset="0"/>
              </a:rPr>
              <a:t>     – used to build, train and evaluate the CNN model.</a:t>
            </a:r>
          </a:p>
          <a:p>
            <a:pPr algn="just"/>
            <a:endParaRPr lang="en-IN"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Development Environment : </a:t>
            </a:r>
            <a:r>
              <a:rPr lang="en-IN" dirty="0">
                <a:latin typeface="Calibri" panose="020F0502020204030204" pitchFamily="34" charset="0"/>
                <a:ea typeface="Calibri" panose="020F0502020204030204" pitchFamily="34" charset="0"/>
                <a:cs typeface="Calibri" panose="020F0502020204030204" pitchFamily="34" charset="0"/>
              </a:rPr>
              <a:t>Google </a:t>
            </a:r>
            <a:r>
              <a:rPr lang="en-IN" dirty="0" err="1">
                <a:latin typeface="Calibri" panose="020F0502020204030204" pitchFamily="34" charset="0"/>
                <a:ea typeface="Calibri" panose="020F0502020204030204" pitchFamily="34" charset="0"/>
                <a:cs typeface="Calibri" panose="020F0502020204030204" pitchFamily="34" charset="0"/>
              </a:rPr>
              <a:t>Colab</a:t>
            </a:r>
            <a:r>
              <a:rPr lang="en-IN" dirty="0">
                <a:latin typeface="Calibri" panose="020F0502020204030204" pitchFamily="34" charset="0"/>
                <a:ea typeface="Calibri" panose="020F0502020204030204" pitchFamily="34" charset="0"/>
                <a:cs typeface="Calibri" panose="020F0502020204030204" pitchFamily="34" charset="0"/>
              </a:rPr>
              <a:t> </a:t>
            </a:r>
          </a:p>
          <a:p>
            <a:pPr algn="just"/>
            <a:r>
              <a:rPr lang="en-IN" dirty="0">
                <a:latin typeface="Calibri" panose="020F0502020204030204" pitchFamily="34" charset="0"/>
                <a:ea typeface="Calibri" panose="020F0502020204030204" pitchFamily="34" charset="0"/>
                <a:cs typeface="Calibri" panose="020F0502020204030204" pitchFamily="34" charset="0"/>
              </a:rPr>
              <a:t>     – leveraged for it’s cloud-based GPU support and easy collaboration.</a:t>
            </a:r>
          </a:p>
          <a:p>
            <a:pPr algn="just"/>
            <a:endParaRPr lang="en-IN"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Dataset : </a:t>
            </a:r>
            <a:r>
              <a:rPr lang="en-IN" dirty="0">
                <a:latin typeface="Calibri" panose="020F0502020204030204" pitchFamily="34" charset="0"/>
                <a:ea typeface="Calibri" panose="020F0502020204030204" pitchFamily="34" charset="0"/>
                <a:cs typeface="Calibri" panose="020F0502020204030204" pitchFamily="34" charset="0"/>
              </a:rPr>
              <a:t>Kaggle </a:t>
            </a:r>
          </a:p>
          <a:p>
            <a:pPr algn="just"/>
            <a:r>
              <a:rPr lang="en-IN" dirty="0">
                <a:latin typeface="Calibri" panose="020F0502020204030204" pitchFamily="34" charset="0"/>
                <a:ea typeface="Calibri" panose="020F0502020204030204" pitchFamily="34" charset="0"/>
                <a:cs typeface="Calibri" panose="020F0502020204030204" pitchFamily="34" charset="0"/>
              </a:rPr>
              <a:t>     – dataset of healthy and diseased plant leaf images.</a:t>
            </a:r>
          </a:p>
          <a:p>
            <a:pPr algn="just"/>
            <a:endParaRPr lang="en-IN"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Image Processing Tool : </a:t>
            </a:r>
            <a:r>
              <a:rPr lang="en-IN" dirty="0">
                <a:latin typeface="Calibri" panose="020F0502020204030204" pitchFamily="34" charset="0"/>
                <a:ea typeface="Calibri" panose="020F0502020204030204" pitchFamily="34" charset="0"/>
                <a:cs typeface="Calibri" panose="020F0502020204030204" pitchFamily="34" charset="0"/>
              </a:rPr>
              <a:t>OpenCV </a:t>
            </a:r>
          </a:p>
          <a:p>
            <a:pPr algn="just"/>
            <a:r>
              <a:rPr lang="en-IN" dirty="0">
                <a:latin typeface="Calibri" panose="020F0502020204030204" pitchFamily="34" charset="0"/>
                <a:ea typeface="Calibri" panose="020F0502020204030204" pitchFamily="34" charset="0"/>
                <a:cs typeface="Calibri" panose="020F0502020204030204" pitchFamily="34" charset="0"/>
              </a:rPr>
              <a:t>     – used for pre-processing tasks like resizing and augmentation.</a:t>
            </a:r>
          </a:p>
          <a:p>
            <a:pPr algn="just"/>
            <a:endParaRPr lang="en-IN"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Visualization Tools : </a:t>
            </a:r>
            <a:r>
              <a:rPr lang="en-IN" dirty="0">
                <a:latin typeface="Calibri" panose="020F0502020204030204" pitchFamily="34" charset="0"/>
                <a:ea typeface="Calibri" panose="020F0502020204030204" pitchFamily="34" charset="0"/>
                <a:cs typeface="Calibri" panose="020F0502020204030204" pitchFamily="34" charset="0"/>
              </a:rPr>
              <a:t>Seaborn </a:t>
            </a:r>
          </a:p>
          <a:p>
            <a:pPr algn="just"/>
            <a:r>
              <a:rPr lang="en-IN" dirty="0">
                <a:latin typeface="Calibri" panose="020F0502020204030204" pitchFamily="34" charset="0"/>
                <a:ea typeface="Calibri" panose="020F0502020204030204" pitchFamily="34" charset="0"/>
                <a:cs typeface="Calibri" panose="020F0502020204030204" pitchFamily="34" charset="0"/>
              </a:rPr>
              <a:t>     – used to plot training metrics and confusion matrices</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8CD731A8-3345-BDD6-7EC7-52974A1EAF19}"/>
              </a:ext>
            </a:extLst>
          </p:cNvPr>
          <p:cNvSpPr txBox="1"/>
          <p:nvPr/>
        </p:nvSpPr>
        <p:spPr>
          <a:xfrm>
            <a:off x="268356" y="1399814"/>
            <a:ext cx="11020926" cy="4689489"/>
          </a:xfrm>
          <a:prstGeom prst="rect">
            <a:avLst/>
          </a:prstGeom>
          <a:noFill/>
        </p:spPr>
        <p:txBody>
          <a:bodyPr wrap="square" rtlCol="0">
            <a:spAutoFit/>
          </a:bodyPr>
          <a:lstStyle/>
          <a:p>
            <a:pPr algn="just"/>
            <a:endParaRPr lang="en-US" b="1"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Data Collection:</a:t>
            </a:r>
            <a:r>
              <a:rPr lang="en-US" dirty="0">
                <a:latin typeface="Calibri" panose="020F0502020204030204" pitchFamily="34" charset="0"/>
                <a:ea typeface="Calibri" panose="020F0502020204030204" pitchFamily="34" charset="0"/>
                <a:cs typeface="Calibri" panose="020F0502020204030204" pitchFamily="34" charset="0"/>
              </a:rPr>
              <a:t> </a:t>
            </a:r>
          </a:p>
          <a:p>
            <a:pPr algn="just"/>
            <a:r>
              <a:rPr lang="en-US" dirty="0">
                <a:latin typeface="Calibri" panose="020F0502020204030204" pitchFamily="34" charset="0"/>
                <a:ea typeface="Calibri" panose="020F0502020204030204" pitchFamily="34" charset="0"/>
                <a:cs typeface="Calibri" panose="020F0502020204030204" pitchFamily="34" charset="0"/>
              </a:rPr>
              <a:t>     Dataset includes 38 different leaf disease classes.</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Data Preprocessing:</a:t>
            </a:r>
            <a:r>
              <a:rPr lang="en-US" dirty="0">
                <a:latin typeface="Calibri" panose="020F0502020204030204" pitchFamily="34" charset="0"/>
                <a:ea typeface="Calibri" panose="020F0502020204030204" pitchFamily="34" charset="0"/>
                <a:cs typeface="Calibri" panose="020F0502020204030204" pitchFamily="34" charset="0"/>
              </a:rPr>
              <a:t> </a:t>
            </a:r>
          </a:p>
          <a:p>
            <a:pPr algn="just"/>
            <a:r>
              <a:rPr lang="en-US" dirty="0">
                <a:latin typeface="Calibri" panose="020F0502020204030204" pitchFamily="34" charset="0"/>
                <a:ea typeface="Calibri" panose="020F0502020204030204" pitchFamily="34" charset="0"/>
                <a:cs typeface="Calibri" panose="020F0502020204030204" pitchFamily="34" charset="0"/>
              </a:rPr>
              <a:t>     Performed rescaling, normalization, and label encoding to prepare the data.</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Model Selection:</a:t>
            </a:r>
            <a:r>
              <a:rPr lang="en-US" dirty="0">
                <a:latin typeface="Calibri" panose="020F0502020204030204" pitchFamily="34" charset="0"/>
                <a:ea typeface="Calibri" panose="020F0502020204030204" pitchFamily="34" charset="0"/>
                <a:cs typeface="Calibri" panose="020F0502020204030204" pitchFamily="34" charset="0"/>
              </a:rPr>
              <a:t> Used a 4-layer CNN with 4 Conv2D layers, Dense layers, </a:t>
            </a:r>
            <a:r>
              <a:rPr lang="en-US" dirty="0" err="1">
                <a:latin typeface="Calibri" panose="020F0502020204030204" pitchFamily="34" charset="0"/>
                <a:ea typeface="Calibri" panose="020F0502020204030204" pitchFamily="34" charset="0"/>
                <a:cs typeface="Calibri" panose="020F0502020204030204" pitchFamily="34" charset="0"/>
              </a:rPr>
              <a:t>EarlyStopping</a:t>
            </a:r>
            <a:r>
              <a:rPr lang="en-US" dirty="0">
                <a:latin typeface="Calibri" panose="020F0502020204030204" pitchFamily="34" charset="0"/>
                <a:ea typeface="Calibri" panose="020F0502020204030204" pitchFamily="34" charset="0"/>
                <a:cs typeface="Calibri" panose="020F0502020204030204" pitchFamily="34" charset="0"/>
              </a:rPr>
              <a:t>, Checkpointing, and Class Regularization (CR).</a:t>
            </a:r>
          </a:p>
          <a:p>
            <a:pPr marL="342900" indent="-342900" algn="just">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Model Training:</a:t>
            </a:r>
            <a:r>
              <a:rPr lang="en-US" dirty="0">
                <a:latin typeface="Calibri" panose="020F0502020204030204" pitchFamily="34" charset="0"/>
                <a:ea typeface="Calibri" panose="020F0502020204030204" pitchFamily="34" charset="0"/>
                <a:cs typeface="Calibri" panose="020F0502020204030204" pitchFamily="34" charset="0"/>
              </a:rPr>
              <a:t> </a:t>
            </a:r>
          </a:p>
          <a:p>
            <a:pPr algn="just"/>
            <a:r>
              <a:rPr lang="en-US" dirty="0">
                <a:latin typeface="Calibri" panose="020F0502020204030204" pitchFamily="34" charset="0"/>
                <a:ea typeface="Calibri" panose="020F0502020204030204" pitchFamily="34" charset="0"/>
                <a:cs typeface="Calibri" panose="020F0502020204030204" pitchFamily="34" charset="0"/>
              </a:rPr>
              <a:t>      Trained the CNN model using the processed dataset.</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Evaluation Metrics:</a:t>
            </a:r>
          </a:p>
          <a:p>
            <a:pPr algn="just"/>
            <a:r>
              <a:rPr lang="en-US" b="1"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 Evaluated using accuracy, loss, precision, recall.</a:t>
            </a:r>
          </a:p>
          <a:p>
            <a:pPr algn="just"/>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A2A99003-65D0-A708-9EC7-6F43B4D71DEE}"/>
              </a:ext>
            </a:extLst>
          </p:cNvPr>
          <p:cNvSpPr txBox="1"/>
          <p:nvPr/>
        </p:nvSpPr>
        <p:spPr>
          <a:xfrm>
            <a:off x="255104" y="1658900"/>
            <a:ext cx="10770670" cy="2678234"/>
          </a:xfrm>
          <a:prstGeom prst="rect">
            <a:avLst/>
          </a:prstGeom>
          <a:noFill/>
        </p:spPr>
        <p:txBody>
          <a:bodyPr wrap="square" rtlCol="0">
            <a:sp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In agriculture, early and accurate detection of plant diseases is crucial for maintaining crop health and ensuring high yield. However, traditional methods of disease identification rely heavily on manual inspection, which is time-consuming, labor-intensive, and highly dependent on the expertise of the observer.</a:t>
            </a:r>
          </a:p>
          <a:p>
            <a:pPr algn="just"/>
            <a:r>
              <a:rPr lang="en-US" dirty="0">
                <a:latin typeface="Calibri" panose="020F0502020204030204" pitchFamily="34" charset="0"/>
                <a:ea typeface="Calibri" panose="020F0502020204030204" pitchFamily="34" charset="0"/>
                <a:cs typeface="Calibri" panose="020F0502020204030204" pitchFamily="34" charset="0"/>
              </a:rPr>
              <a:t>                                                                            This often leads to delayed diagnosis, inconsistent results, and ineffective disease management. Crops such as apple, cherry, grape, and corn are particularly vulnerable to a variety of diseases that, if not identified early, can significantly impact productivity and farmers' livelihoods.</a:t>
            </a:r>
          </a:p>
          <a:p>
            <a:pPr algn="just"/>
            <a:r>
              <a:rPr lang="en-US" dirty="0">
                <a:latin typeface="Calibri" panose="020F0502020204030204" pitchFamily="34" charset="0"/>
                <a:ea typeface="Calibri" panose="020F0502020204030204" pitchFamily="34" charset="0"/>
                <a:cs typeface="Calibri" panose="020F0502020204030204" pitchFamily="34" charset="0"/>
              </a:rPr>
              <a:t> </a:t>
            </a:r>
          </a:p>
          <a:p>
            <a:pPr algn="just"/>
            <a:r>
              <a:rPr lang="en-US" dirty="0">
                <a:latin typeface="Calibri" panose="020F0502020204030204" pitchFamily="34" charset="0"/>
                <a:ea typeface="Calibri" panose="020F0502020204030204" pitchFamily="34" charset="0"/>
                <a:cs typeface="Calibri" panose="020F0502020204030204" pitchFamily="34" charset="0"/>
              </a:rPr>
              <a:t>There is a growing need for an automated, reliable, and scalable solution that can assist in rapid plant disease diagnosis to support sustainable agriculture.</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Box 1">
            <a:extLst>
              <a:ext uri="{FF2B5EF4-FFF2-40B4-BE49-F238E27FC236}">
                <a16:creationId xmlns:a16="http://schemas.microsoft.com/office/drawing/2014/main" id="{27887DC4-A962-16B1-083A-071818A8A432}"/>
              </a:ext>
            </a:extLst>
          </p:cNvPr>
          <p:cNvSpPr txBox="1"/>
          <p:nvPr/>
        </p:nvSpPr>
        <p:spPr>
          <a:xfrm>
            <a:off x="442762" y="1799924"/>
            <a:ext cx="10895798" cy="2390911"/>
          </a:xfrm>
          <a:prstGeom prst="rect">
            <a:avLst/>
          </a:prstGeom>
          <a:noFill/>
        </p:spPr>
        <p:txBody>
          <a:bodyPr wrap="square" rtlCol="0">
            <a:sp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To address the challenges of manual plant disease identification, this project proposes a Convolutional Neural Network (CNN)-based Plant Disease Detection System. The model is trained to detect and classify plant diseases from leaf images of crops such as apple, cherry, grape, and corn. By automatically identifying whether a leaf is healthy or affected by a specific disease, the system enables early diagnosis, improves decision-making, and reduces reliance on expert intervention.</a:t>
            </a:r>
          </a:p>
          <a:p>
            <a:pPr algn="just"/>
            <a:r>
              <a:rPr lang="en-US" dirty="0">
                <a:latin typeface="Calibri" panose="020F0502020204030204" pitchFamily="34" charset="0"/>
                <a:ea typeface="Calibri" panose="020F0502020204030204" pitchFamily="34" charset="0"/>
                <a:cs typeface="Calibri" panose="020F0502020204030204" pitchFamily="34" charset="0"/>
              </a:rPr>
              <a:t>                                                                                              The model offers high accuracy and scalability, making it suitable for real-world agricultural use, where it can significantly enhance disease management and promote sustainable farming practices.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8" name="Picture 7">
            <a:extLst>
              <a:ext uri="{FF2B5EF4-FFF2-40B4-BE49-F238E27FC236}">
                <a16:creationId xmlns:a16="http://schemas.microsoft.com/office/drawing/2014/main" id="{D0CB5CBA-4F6F-20C2-6067-4C11333886DA}"/>
              </a:ext>
            </a:extLst>
          </p:cNvPr>
          <p:cNvPicPr>
            <a:picLocks noChangeAspect="1"/>
          </p:cNvPicPr>
          <p:nvPr/>
        </p:nvPicPr>
        <p:blipFill>
          <a:blip r:embed="rId2"/>
          <a:stretch>
            <a:fillRect/>
          </a:stretch>
        </p:blipFill>
        <p:spPr>
          <a:xfrm>
            <a:off x="596766" y="1674796"/>
            <a:ext cx="10895798" cy="4822257"/>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D8E3C59B-A7A7-18C2-039C-EE275EF808FF}"/>
              </a:ext>
            </a:extLst>
          </p:cNvPr>
          <p:cNvPicPr>
            <a:picLocks noChangeAspect="1"/>
          </p:cNvPicPr>
          <p:nvPr/>
        </p:nvPicPr>
        <p:blipFill>
          <a:blip r:embed="rId2"/>
          <a:stretch>
            <a:fillRect/>
          </a:stretch>
        </p:blipFill>
        <p:spPr>
          <a:xfrm>
            <a:off x="373781" y="2294271"/>
            <a:ext cx="11444438" cy="2943225"/>
          </a:xfrm>
          <a:prstGeom prst="rect">
            <a:avLst/>
          </a:prstGeom>
        </p:spPr>
      </p:pic>
    </p:spTree>
    <p:extLst>
      <p:ext uri="{BB962C8B-B14F-4D97-AF65-F5344CB8AC3E}">
        <p14:creationId xmlns:p14="http://schemas.microsoft.com/office/powerpoint/2010/main" val="3234000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387FFF7B-71D8-0316-FFBF-9D3F5B339FA6}"/>
              </a:ext>
            </a:extLst>
          </p:cNvPr>
          <p:cNvPicPr>
            <a:picLocks noChangeAspect="1"/>
          </p:cNvPicPr>
          <p:nvPr/>
        </p:nvPicPr>
        <p:blipFill>
          <a:blip r:embed="rId2"/>
          <a:stretch>
            <a:fillRect/>
          </a:stretch>
        </p:blipFill>
        <p:spPr>
          <a:xfrm>
            <a:off x="2250511" y="1654681"/>
            <a:ext cx="6267847" cy="4715576"/>
          </a:xfrm>
          <a:prstGeom prst="rect">
            <a:avLst/>
          </a:prstGeom>
        </p:spPr>
      </p:pic>
    </p:spTree>
    <p:extLst>
      <p:ext uri="{BB962C8B-B14F-4D97-AF65-F5344CB8AC3E}">
        <p14:creationId xmlns:p14="http://schemas.microsoft.com/office/powerpoint/2010/main" val="1865115702"/>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232</TotalTime>
  <Words>706</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Jangati Vishnu Priya</cp:lastModifiedBy>
  <cp:revision>5</cp:revision>
  <dcterms:created xsi:type="dcterms:W3CDTF">2024-12-31T09:40:01Z</dcterms:created>
  <dcterms:modified xsi:type="dcterms:W3CDTF">2025-05-19T05:55:14Z</dcterms:modified>
</cp:coreProperties>
</file>