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8"/>
  </p:notesMasterIdLst>
  <p:sldIdLst>
    <p:sldId id="279" r:id="rId2"/>
    <p:sldId id="390" r:id="rId3"/>
    <p:sldId id="394" r:id="rId4"/>
    <p:sldId id="396" r:id="rId5"/>
    <p:sldId id="397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9" orient="horz" pos="595" userDrawn="1">
          <p15:clr>
            <a:srgbClr val="A4A3A4"/>
          </p15:clr>
        </p15:guide>
        <p15:guide id="10" pos="20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5"/>
    <a:srgbClr val="FF31E2"/>
    <a:srgbClr val="181818"/>
    <a:srgbClr val="CFCFCF"/>
    <a:srgbClr val="F1F1F1"/>
    <a:srgbClr val="000000"/>
    <a:srgbClr val="F9F9F9"/>
    <a:srgbClr val="D9D9D9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6391" autoAdjust="0"/>
  </p:normalViewPr>
  <p:slideViewPr>
    <p:cSldViewPr snapToGrid="0" snapToObjects="1">
      <p:cViewPr varScale="1">
        <p:scale>
          <a:sx n="115" d="100"/>
          <a:sy n="115" d="100"/>
        </p:scale>
        <p:origin x="858" y="102"/>
      </p:cViewPr>
      <p:guideLst>
        <p:guide orient="horz" pos="4110"/>
        <p:guide orient="horz" pos="3906"/>
        <p:guide pos="3840"/>
        <p:guide pos="211"/>
        <p:guide pos="7469"/>
        <p:guide orient="horz" pos="595"/>
        <p:guide pos="202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28467B6-8235-4AF9-AF1C-01624D609A4D}" type="datetime1">
              <a:rPr lang="ko-KR" altLang="en-US"/>
              <a:pPr lvl="0">
                <a:defRPr/>
              </a:pPr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AA9DB12-1E67-482F-899B-D70F050D47B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F77A-10A9-6C4C-B27D-C2906B45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A14DD-531D-FF4E-B7E7-3B3B5353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2E5F-B77E-6443-95A4-6C47A78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A009E-FE2A-174C-8099-6B76801F1DA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C81A-0FEE-D04D-8FBA-71DD73DF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46D0-9F9C-3943-8735-CADAF35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F6B78-5B17-6046-B2FE-BA98C905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98E2-B986-F943-99D0-81BB754C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A904-9AFC-8B41-992F-1879B63E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46F3-BBC2-574B-8CB8-8E53203F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A009E-FE2A-174C-8099-6B76801F1DA3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1736-3C21-7E44-8B76-BA803E37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599B-A54E-D44F-9772-85F4A18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F6B78-5B17-6046-B2FE-BA98C905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28D7-3FD6-A24C-ABC7-C508C3F5D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506" y="1709738"/>
            <a:ext cx="7512423" cy="719485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F6D06-ACE1-2E48-8BCB-2CAD7DB4FF1A}"/>
              </a:ext>
            </a:extLst>
          </p:cNvPr>
          <p:cNvSpPr txBox="1"/>
          <p:nvPr userDrawn="1"/>
        </p:nvSpPr>
        <p:spPr>
          <a:xfrm>
            <a:off x="254530" y="6340478"/>
            <a:ext cx="2709396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ko-KR" sz="750" b="0" i="0" dirty="0">
                <a:solidFill>
                  <a:prstClr val="black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COPYRIGHT © WEMAKEPRICE.INC.  ALL RIGHT RESERVED.</a:t>
            </a:r>
            <a:endParaRPr lang="ko-KR" altLang="en-US" sz="750" b="0" i="0" dirty="0">
              <a:solidFill>
                <a:prstClr val="black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434DB62D-3EDC-D34F-B40C-1C482B8C58BD}"/>
              </a:ext>
            </a:extLst>
          </p:cNvPr>
          <p:cNvCxnSpPr/>
          <p:nvPr userDrawn="1"/>
        </p:nvCxnSpPr>
        <p:spPr>
          <a:xfrm>
            <a:off x="0" y="1700808"/>
            <a:ext cx="7329264" cy="0"/>
          </a:xfrm>
          <a:prstGeom prst="line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1367A77F-8595-0944-94EB-7F9A1C413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03" y="332658"/>
            <a:ext cx="2736304" cy="49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6">
            <a:extLst>
              <a:ext uri="{FF2B5EF4-FFF2-40B4-BE49-F238E27FC236}">
                <a16:creationId xmlns:a16="http://schemas.microsoft.com/office/drawing/2014/main" id="{35E6EB4A-57D7-6E4A-BD91-09C185871078}"/>
              </a:ext>
            </a:extLst>
          </p:cNvPr>
          <p:cNvCxnSpPr/>
          <p:nvPr userDrawn="1"/>
        </p:nvCxnSpPr>
        <p:spPr>
          <a:xfrm>
            <a:off x="0" y="116632"/>
            <a:ext cx="12168000" cy="0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5C522E7D-9F80-D242-B87F-3DA2894F7EEF}"/>
              </a:ext>
            </a:extLst>
          </p:cNvPr>
          <p:cNvCxnSpPr/>
          <p:nvPr userDrawn="1"/>
        </p:nvCxnSpPr>
        <p:spPr>
          <a:xfrm>
            <a:off x="0" y="2276872"/>
            <a:ext cx="3816424" cy="0"/>
          </a:xfrm>
          <a:prstGeom prst="line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152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3A20-D1CD-8947-8E5C-B90C8BEA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41647"/>
            <a:ext cx="8058150" cy="479041"/>
          </a:xfrm>
          <a:prstGeom prst="rect">
            <a:avLst/>
          </a:prstGeom>
        </p:spPr>
        <p:txBody>
          <a:bodyPr anchor="ctr"/>
          <a:lstStyle>
            <a:lvl1pPr>
              <a:defRPr lang="en-US" sz="2000" b="1"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F390F-56DB-DB4B-93FA-23DF881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63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NanumSquareOTF" panose="020B0600000101010101" pitchFamily="34" charset="-127"/>
                <a:ea typeface="NanumSquareOTF" panose="020B0600000101010101" pitchFamily="34" charset="-127"/>
              </a:defRPr>
            </a:lvl1pPr>
          </a:lstStyle>
          <a:p>
            <a:fld id="{FEBF6B78-5B17-6046-B2FE-BA98C905A3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6D885B81-348A-1546-B7BD-C150AB032B64}"/>
              </a:ext>
            </a:extLst>
          </p:cNvPr>
          <p:cNvCxnSpPr>
            <a:cxnSpLocks/>
          </p:cNvCxnSpPr>
          <p:nvPr userDrawn="1"/>
        </p:nvCxnSpPr>
        <p:spPr>
          <a:xfrm>
            <a:off x="0" y="620688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FCBFC-71C2-894A-9EBE-A3ECE5B16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568" y="275916"/>
            <a:ext cx="572347" cy="20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178526" y="2725781"/>
            <a:ext cx="12549052" cy="1166949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63" y="2973339"/>
            <a:ext cx="10515600" cy="8036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4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56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.wemakeprice.com/browse/PFPLAN-342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1709738"/>
            <a:ext cx="7512423" cy="557473"/>
          </a:xfrm>
        </p:spPr>
        <p:txBody>
          <a:bodyPr anchor="ctr"/>
          <a:lstStyle/>
          <a:p>
            <a:r>
              <a:rPr kumimoji="1" lang="ko-KR" altLang="en-US" sz="2000" b="1" dirty="0" smtClean="0"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옵션 이미지 추가</a:t>
            </a:r>
            <a:endParaRPr kumimoji="1" lang="ko-KR" altLang="en-US" sz="2000" b="1" dirty="0">
              <a:latin typeface="NanumSquareOTF ExtraBold" panose="020B0600000101010101" pitchFamily="34" charset="-127"/>
              <a:ea typeface="NanumSquareOTF ExtraBold" panose="020B0600000101010101" pitchFamily="34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D31B828-BD62-7F44-80C0-1201DBA9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74679"/>
              </p:ext>
            </p:extLst>
          </p:nvPr>
        </p:nvGraphicFramePr>
        <p:xfrm>
          <a:off x="7790984" y="5373216"/>
          <a:ext cx="3456384" cy="90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소속</a:t>
                      </a: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</a:t>
                      </a: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작성자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서비스기획팀 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/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이병호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최초 작성일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2020.09.22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요약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4963" y="944563"/>
            <a:ext cx="5093061" cy="387798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/>
            <a:r>
              <a:rPr lang="ko-KR" altLang="en-US" sz="1500" b="1" dirty="0" smtClean="0">
                <a:solidFill>
                  <a:prstClr val="black"/>
                </a:solidFill>
              </a:rPr>
              <a:t>범위</a:t>
            </a:r>
            <a:endParaRPr lang="en-US" altLang="ko-KR" sz="1500" b="1" dirty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200" dirty="0" smtClean="0">
                <a:solidFill>
                  <a:prstClr val="black"/>
                </a:solidFill>
              </a:rPr>
              <a:t>상품</a:t>
            </a:r>
            <a:r>
              <a:rPr lang="en-US" altLang="ko-KR" sz="1200" dirty="0" smtClean="0">
                <a:solidFill>
                  <a:prstClr val="black"/>
                </a:solidFill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</a:rPr>
              <a:t>딜 상세 옵션 선택 영역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1. MOBILE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    - </a:t>
            </a:r>
            <a:r>
              <a:rPr lang="ko-KR" altLang="en-US" sz="1200" dirty="0" smtClean="0">
                <a:solidFill>
                  <a:prstClr val="black"/>
                </a:solidFill>
              </a:rPr>
              <a:t>옵션 선택 레이어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- </a:t>
            </a:r>
            <a:r>
              <a:rPr lang="ko-KR" altLang="en-US" sz="1200" strike="sngStrike" dirty="0">
                <a:solidFill>
                  <a:prstClr val="black"/>
                </a:solidFill>
              </a:rPr>
              <a:t>옵션 선택 </a:t>
            </a:r>
            <a:r>
              <a:rPr lang="ko-KR" altLang="en-US" sz="1200" strike="sngStrike" dirty="0" smtClean="0">
                <a:solidFill>
                  <a:prstClr val="black"/>
                </a:solidFill>
              </a:rPr>
              <a:t>팝업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레이어 형식으로 일원화 예정 </a:t>
            </a:r>
            <a:r>
              <a:rPr lang="en-US" altLang="ko-KR" sz="1200" dirty="0" smtClean="0">
                <a:solidFill>
                  <a:prstClr val="black"/>
                </a:solidFill>
                <a:hlinkClick r:id="rId2"/>
              </a:rPr>
              <a:t>PFPLAN-342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2. PC</a:t>
            </a:r>
          </a:p>
          <a:p>
            <a:endParaRPr lang="en-US" altLang="ko-KR" sz="1200" dirty="0"/>
          </a:p>
          <a:p>
            <a:endParaRPr lang="en-US" altLang="ko-KR" sz="1200" b="1" dirty="0" smtClean="0"/>
          </a:p>
          <a:p>
            <a:r>
              <a:rPr lang="ko-KR" altLang="en-US" sz="1500" b="1" dirty="0" smtClean="0"/>
              <a:t>내용</a:t>
            </a:r>
            <a:endParaRPr lang="en-US" altLang="ko-KR" sz="1500" b="1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선택형</a:t>
            </a:r>
            <a:r>
              <a:rPr lang="ko-KR" altLang="en-US" sz="1200" dirty="0" smtClean="0"/>
              <a:t> 옵션 사용 상품의 경우 옵션 이미지 등록 기능 추가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백엔드기획팀</a:t>
            </a:r>
            <a:r>
              <a:rPr lang="en-US" altLang="ko-KR" sz="1200" dirty="0" smtClean="0"/>
              <a:t>]</a:t>
            </a:r>
          </a:p>
          <a:p>
            <a:r>
              <a:rPr lang="ko-KR" altLang="en-US" sz="1200" b="1" dirty="0" err="1" smtClean="0"/>
              <a:t>선택형</a:t>
            </a:r>
            <a:r>
              <a:rPr lang="ko-KR" altLang="en-US" sz="1200" b="1" dirty="0" smtClean="0"/>
              <a:t> 옵션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단계 선택 영역</a:t>
            </a:r>
            <a:r>
              <a:rPr lang="ko-KR" altLang="en-US" sz="1200" dirty="0" smtClean="0"/>
              <a:t>에 옵션 이미지 노출</a:t>
            </a:r>
            <a:endParaRPr lang="en-US" altLang="ko-KR" sz="1200" dirty="0" smtClean="0"/>
          </a:p>
          <a:p>
            <a:r>
              <a:rPr lang="ko-KR" altLang="en-US" sz="1200" dirty="0"/>
              <a:t>등록된 옵션 이미지가 없는 경우 기본 이미지 노출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선택형</a:t>
            </a:r>
            <a:r>
              <a:rPr lang="ko-KR" altLang="en-US" sz="1200" dirty="0" smtClean="0"/>
              <a:t> 옵션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설정 상품의 경우</a:t>
            </a:r>
            <a:endParaRPr lang="en-US" altLang="ko-KR" sz="1200" dirty="0" smtClean="0"/>
          </a:p>
          <a:p>
            <a:r>
              <a:rPr lang="en-US" altLang="ko-KR" sz="1200" dirty="0" smtClean="0"/>
              <a:t>    - </a:t>
            </a:r>
            <a:r>
              <a:rPr lang="ko-KR" altLang="en-US" sz="1200" dirty="0" smtClean="0"/>
              <a:t>각 옵션 이미지 노출</a:t>
            </a:r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선택형</a:t>
            </a:r>
            <a:r>
              <a:rPr lang="ko-KR" altLang="en-US" sz="1200" dirty="0" smtClean="0"/>
              <a:t> 옵션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이상 설정 상품의 경우</a:t>
            </a:r>
            <a:endParaRPr lang="en-US" altLang="ko-KR" sz="1200" dirty="0"/>
          </a:p>
          <a:p>
            <a:r>
              <a:rPr lang="en-US" altLang="ko-KR" sz="1200" dirty="0" smtClean="0"/>
              <a:t>    - </a:t>
            </a:r>
            <a:r>
              <a:rPr lang="ko-KR" altLang="en-US" sz="1200" dirty="0" smtClean="0"/>
              <a:t>각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이하 옵션 이미지들 중 첫 번째 옵션 이미지 노출</a:t>
            </a: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76145"/>
              </p:ext>
            </p:extLst>
          </p:nvPr>
        </p:nvGraphicFramePr>
        <p:xfrm>
          <a:off x="334963" y="4990515"/>
          <a:ext cx="6245230" cy="1576410"/>
        </p:xfrm>
        <a:graphic>
          <a:graphicData uri="http://schemas.openxmlformats.org/drawingml/2006/table">
            <a:tbl>
              <a:tblPr/>
              <a:tblGrid>
                <a:gridCol w="1566456">
                  <a:extLst>
                    <a:ext uri="{9D8B030D-6E8A-4147-A177-3AD203B41FA5}">
                      <a16:colId xmlns:a16="http://schemas.microsoft.com/office/drawing/2014/main" val="3425403880"/>
                    </a:ext>
                  </a:extLst>
                </a:gridCol>
                <a:gridCol w="1561424">
                  <a:extLst>
                    <a:ext uri="{9D8B030D-6E8A-4147-A177-3AD203B41FA5}">
                      <a16:colId xmlns:a16="http://schemas.microsoft.com/office/drawing/2014/main" val="2234012345"/>
                    </a:ext>
                  </a:extLst>
                </a:gridCol>
                <a:gridCol w="1579100">
                  <a:extLst>
                    <a:ext uri="{9D8B030D-6E8A-4147-A177-3AD203B41FA5}">
                      <a16:colId xmlns:a16="http://schemas.microsoft.com/office/drawing/2014/main" val="1513126118"/>
                    </a:ext>
                  </a:extLst>
                </a:gridCol>
                <a:gridCol w="1538250">
                  <a:extLst>
                    <a:ext uri="{9D8B030D-6E8A-4147-A177-3AD203B41FA5}">
                      <a16:colId xmlns:a16="http://schemas.microsoft.com/office/drawing/2014/main" val="2288722"/>
                    </a:ext>
                  </a:extLst>
                </a:gridCol>
              </a:tblGrid>
              <a:tr h="25437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이미지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1052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90005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20722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8773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018677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925881"/>
                  </a:ext>
                </a:extLst>
              </a:tr>
              <a:tr h="2203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26" marR="10126" marT="10126" marB="0" anchor="ctr">
                    <a:lnL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7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MOBILE </a:t>
            </a:r>
            <a:r>
              <a:rPr kumimoji="1" lang="ko-KR" altLang="en-US" dirty="0" smtClean="0"/>
              <a:t>상품 상세</a:t>
            </a:r>
            <a:endParaRPr kumimoji="1"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46" y="953320"/>
            <a:ext cx="2011584" cy="3542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2" y="953320"/>
            <a:ext cx="1216093" cy="21415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53" y="953320"/>
            <a:ext cx="1216093" cy="2141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30" y="953320"/>
            <a:ext cx="1216093" cy="2141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223" y="953320"/>
            <a:ext cx="1216093" cy="214158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089210" y="2908665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72323" y="252700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539796" y="225075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755889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77073"/>
              </p:ext>
            </p:extLst>
          </p:nvPr>
        </p:nvGraphicFramePr>
        <p:xfrm>
          <a:off x="8505092" y="953320"/>
          <a:ext cx="3351946" cy="2535966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선택형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옵션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단계 선택 영역에 옵션 이미지 노출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err="1" smtClean="0"/>
                        <a:t>선택형</a:t>
                      </a:r>
                      <a:r>
                        <a:rPr lang="ko-KR" altLang="en-US" sz="1000" dirty="0" smtClean="0"/>
                        <a:t> 옵션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단계 설정 상품의 경우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    - </a:t>
                      </a:r>
                      <a:r>
                        <a:rPr lang="ko-KR" altLang="en-US" sz="1000" dirty="0" smtClean="0"/>
                        <a:t>각 옵션 이미지 노출</a:t>
                      </a:r>
                      <a:endParaRPr lang="en-US" altLang="ko-KR" sz="1000" dirty="0" smtClean="0"/>
                    </a:p>
                    <a:p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2. </a:t>
                      </a:r>
                      <a:r>
                        <a:rPr lang="ko-KR" altLang="en-US" sz="1000" dirty="0" err="1" smtClean="0"/>
                        <a:t>선택형</a:t>
                      </a:r>
                      <a:r>
                        <a:rPr lang="ko-KR" altLang="en-US" sz="1000" dirty="0" smtClean="0"/>
                        <a:t> 옵션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단계 이상 설정 상품의 경우</a:t>
                      </a:r>
                      <a:endParaRPr lang="en-US" altLang="ko-KR" sz="1000" dirty="0" smtClean="0"/>
                    </a:p>
                    <a:p>
                      <a:r>
                        <a:rPr lang="en-US" altLang="ko-KR" sz="1000" dirty="0" smtClean="0"/>
                        <a:t>    - </a:t>
                      </a:r>
                      <a:r>
                        <a:rPr lang="ko-KR" altLang="en-US" sz="1000" dirty="0" smtClean="0"/>
                        <a:t>각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단계 이하 옵션 이미지들 중 첫 번째 옵션 이미지 노출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등록된 옵션 이미지가 없는 경우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기본 이미지 노출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532421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7"/>
          <a:srcRect l="2319" t="60474" r="2348" b="13265"/>
          <a:stretch/>
        </p:blipFill>
        <p:spPr>
          <a:xfrm>
            <a:off x="2683211" y="3095625"/>
            <a:ext cx="1917700" cy="9302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769357" y="3173412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2805472" y="3209527"/>
            <a:ext cx="161925" cy="161925"/>
          </a:xfrm>
          <a:prstGeom prst="cub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69357" y="3517081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2805472" y="3553196"/>
            <a:ext cx="161925" cy="161925"/>
          </a:xfrm>
          <a:prstGeom prst="cub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94310" y="3771900"/>
            <a:ext cx="2100263" cy="929868"/>
            <a:chOff x="2781300" y="3771900"/>
            <a:chExt cx="2100263" cy="92986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7"/>
            <a:srcRect l="-2101" t="69931" r="-2308" b="11515"/>
            <a:stretch/>
          </p:blipFill>
          <p:spPr>
            <a:xfrm>
              <a:off x="2781300" y="3771900"/>
              <a:ext cx="2100263" cy="6572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7"/>
            <a:srcRect l="-2101" t="85907" r="-2308" b="-1480"/>
            <a:stretch/>
          </p:blipFill>
          <p:spPr>
            <a:xfrm>
              <a:off x="2781300" y="4150111"/>
              <a:ext cx="2100263" cy="551657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2769357" y="3853850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정육면체 99"/>
          <p:cNvSpPr/>
          <p:nvPr/>
        </p:nvSpPr>
        <p:spPr>
          <a:xfrm>
            <a:off x="2805472" y="3889965"/>
            <a:ext cx="161925" cy="161925"/>
          </a:xfrm>
          <a:prstGeom prst="cube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040564" y="351708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040564" y="3853849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초록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40564" y="317341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145835" y="3159140"/>
            <a:ext cx="248428" cy="248428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2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953320"/>
            <a:ext cx="1224259" cy="215597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47" y="953320"/>
            <a:ext cx="1224259" cy="215597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27" y="953320"/>
            <a:ext cx="1224259" cy="215597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546" y="953320"/>
            <a:ext cx="1224259" cy="215597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04" y="953320"/>
            <a:ext cx="1224259" cy="2155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MOBILE </a:t>
            </a:r>
            <a:r>
              <a:rPr kumimoji="1" lang="ko-KR" altLang="en-US" dirty="0"/>
              <a:t>딜</a:t>
            </a:r>
            <a:r>
              <a:rPr kumimoji="1" lang="ko-KR" altLang="en-US" dirty="0" smtClean="0"/>
              <a:t> 상세</a:t>
            </a:r>
            <a:endParaRPr kumimoji="1"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9210" y="2908665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372323" y="2677189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7296" y="225075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573389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67921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7213" y="953320"/>
            <a:ext cx="2011584" cy="354248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rcRect l="2319" t="60474" r="2348" b="13265"/>
          <a:stretch/>
        </p:blipFill>
        <p:spPr>
          <a:xfrm>
            <a:off x="3933878" y="3095625"/>
            <a:ext cx="1917700" cy="9302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0024" y="3173412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4056139" y="3209527"/>
            <a:ext cx="161925" cy="161925"/>
          </a:xfrm>
          <a:prstGeom prst="cub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20024" y="3517081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9" name="정육면체 68"/>
          <p:cNvSpPr/>
          <p:nvPr/>
        </p:nvSpPr>
        <p:spPr>
          <a:xfrm>
            <a:off x="4056139" y="3553196"/>
            <a:ext cx="161925" cy="161925"/>
          </a:xfrm>
          <a:prstGeom prst="cube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3844977" y="3771900"/>
            <a:ext cx="2100263" cy="929868"/>
            <a:chOff x="2781300" y="3771900"/>
            <a:chExt cx="2100263" cy="929868"/>
          </a:xfrm>
        </p:grpSpPr>
        <p:pic>
          <p:nvPicPr>
            <p:cNvPr id="97" name="그림 96"/>
            <p:cNvPicPr>
              <a:picLocks noChangeAspect="1"/>
            </p:cNvPicPr>
            <p:nvPr/>
          </p:nvPicPr>
          <p:blipFill rotWithShape="1">
            <a:blip r:embed="rId4"/>
            <a:srcRect l="-2101" t="69931" r="-2308" b="11515"/>
            <a:stretch/>
          </p:blipFill>
          <p:spPr>
            <a:xfrm>
              <a:off x="2781300" y="3771900"/>
              <a:ext cx="2100263" cy="657225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4"/>
            <a:srcRect l="-2101" t="85907" r="-2308" b="-1480"/>
            <a:stretch/>
          </p:blipFill>
          <p:spPr>
            <a:xfrm>
              <a:off x="2781300" y="4150111"/>
              <a:ext cx="2100263" cy="551657"/>
            </a:xfrm>
            <a:prstGeom prst="rect">
              <a:avLst/>
            </a:prstGeom>
          </p:spPr>
        </p:pic>
      </p:grpSp>
      <p:sp>
        <p:nvSpPr>
          <p:cNvPr id="99" name="직사각형 98"/>
          <p:cNvSpPr/>
          <p:nvPr/>
        </p:nvSpPr>
        <p:spPr>
          <a:xfrm>
            <a:off x="4020024" y="3853850"/>
            <a:ext cx="234156" cy="234156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0" name="정육면체 99"/>
          <p:cNvSpPr/>
          <p:nvPr/>
        </p:nvSpPr>
        <p:spPr>
          <a:xfrm>
            <a:off x="4056139" y="3889965"/>
            <a:ext cx="161925" cy="161925"/>
          </a:xfrm>
          <a:prstGeom prst="cube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91231" y="351708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파랑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91231" y="3853849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초록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91231" y="3173411"/>
            <a:ext cx="1068220" cy="23415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ko-KR" altLang="en-US" sz="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6502" y="3159140"/>
            <a:ext cx="248428" cy="248428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567065" y="2278012"/>
            <a:ext cx="150187" cy="150187"/>
          </a:xfrm>
          <a:prstGeom prst="ellipse">
            <a:avLst/>
          </a:prstGeom>
          <a:solidFill>
            <a:schemeClr val="bg2">
              <a:lumMod val="9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8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PC </a:t>
            </a:r>
            <a:r>
              <a:rPr kumimoji="1" lang="ko-KR" altLang="en-US" dirty="0" smtClean="0"/>
              <a:t>상품 상세</a:t>
            </a:r>
            <a:endParaRPr kumimoji="1"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23250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24" y="953320"/>
            <a:ext cx="6245475" cy="523709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l="40665" t="13748" b="68505"/>
          <a:stretch/>
        </p:blipFill>
        <p:spPr>
          <a:xfrm>
            <a:off x="3663950" y="2476500"/>
            <a:ext cx="3705749" cy="92932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3742237" y="1729564"/>
            <a:ext cx="3543051" cy="1388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819773" y="1729564"/>
            <a:ext cx="1951080" cy="1332247"/>
            <a:chOff x="3778208" y="1959830"/>
            <a:chExt cx="1339427" cy="914595"/>
          </a:xfrm>
        </p:grpSpPr>
        <p:sp>
          <p:nvSpPr>
            <p:cNvPr id="36" name="직사각형 35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파랑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초록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빨강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190411"/>
            <a:ext cx="1959499" cy="33196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5440758" y="5044264"/>
            <a:ext cx="1852843" cy="11432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493364" y="5022835"/>
            <a:ext cx="1743146" cy="1190264"/>
            <a:chOff x="3778208" y="1959830"/>
            <a:chExt cx="1339427" cy="914595"/>
          </a:xfrm>
        </p:grpSpPr>
        <p:sp>
          <p:nvSpPr>
            <p:cNvPr id="52" name="직사각형 51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정육면체 52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5" name="정육면체 54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7" name="정육면체 56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파랑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초록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빨강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2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162087"/>
            <a:ext cx="1959499" cy="3319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DBFF5C-DCD9-4E42-9945-0F624DD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PC </a:t>
            </a:r>
            <a:r>
              <a:rPr kumimoji="1" lang="ko-KR" altLang="en-US" dirty="0"/>
              <a:t>딜</a:t>
            </a:r>
            <a:r>
              <a:rPr kumimoji="1" lang="ko-KR" altLang="en-US" dirty="0" smtClean="0"/>
              <a:t> 상세</a:t>
            </a:r>
            <a:endParaRPr kumimoji="1"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23250"/>
              </p:ext>
            </p:extLst>
          </p:nvPr>
        </p:nvGraphicFramePr>
        <p:xfrm>
          <a:off x="8505092" y="953320"/>
          <a:ext cx="3351946" cy="776244"/>
        </p:xfrm>
        <a:graphic>
          <a:graphicData uri="http://schemas.openxmlformats.org/drawingml/2006/table">
            <a:tbl>
              <a:tblPr/>
              <a:tblGrid>
                <a:gridCol w="308575">
                  <a:extLst>
                    <a:ext uri="{9D8B030D-6E8A-4147-A177-3AD203B41FA5}">
                      <a16:colId xmlns:a16="http://schemas.microsoft.com/office/drawing/2014/main" val="659254597"/>
                    </a:ext>
                  </a:extLst>
                </a:gridCol>
                <a:gridCol w="3043371">
                  <a:extLst>
                    <a:ext uri="{9D8B030D-6E8A-4147-A177-3AD203B41FA5}">
                      <a16:colId xmlns:a16="http://schemas.microsoft.com/office/drawing/2014/main" val="196836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dirty="0" smtClean="0">
                          <a:solidFill>
                            <a:srgbClr val="333333"/>
                          </a:solidFill>
                          <a:effectLst/>
                          <a:latin typeface="Tahoma" panose="020B0604030504040204" pitchFamily="34" charset="0"/>
                        </a:rPr>
                        <a:t>내용</a:t>
                      </a:r>
                      <a:endParaRPr lang="ko-KR" altLang="en-US" sz="10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30">
                <a:tc>
                  <a:txBody>
                    <a:bodyPr/>
                    <a:lstStyle/>
                    <a:p>
                      <a:pPr algn="ctr" fontAlgn="t"/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9516" marR="59516" marT="41661" marB="4166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페이지와 동일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9516" marR="59516" marT="41661" marB="41661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2995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24" y="953320"/>
            <a:ext cx="6245475" cy="52370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l="40665" t="13395" b="68505"/>
          <a:stretch/>
        </p:blipFill>
        <p:spPr>
          <a:xfrm>
            <a:off x="3663950" y="2667000"/>
            <a:ext cx="3705749" cy="947847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3742237" y="1958164"/>
            <a:ext cx="3543051" cy="13882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819773" y="1958164"/>
            <a:ext cx="1951080" cy="1332247"/>
            <a:chOff x="3778208" y="1959830"/>
            <a:chExt cx="1339427" cy="914595"/>
          </a:xfrm>
        </p:grpSpPr>
        <p:sp>
          <p:nvSpPr>
            <p:cNvPr id="71" name="직사각형 70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정육면체 71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4" name="정육면체 73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정육면체 75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파랑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초록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빨강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2"/>
          <a:srcRect l="68625" t="89285" b="4376"/>
          <a:stretch/>
        </p:blipFill>
        <p:spPr>
          <a:xfrm>
            <a:off x="5410200" y="6442590"/>
            <a:ext cx="1959499" cy="331962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5440758" y="5296443"/>
            <a:ext cx="1852843" cy="11432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493364" y="5275014"/>
            <a:ext cx="1743146" cy="1190264"/>
            <a:chOff x="3778208" y="1959830"/>
            <a:chExt cx="1339427" cy="914595"/>
          </a:xfrm>
        </p:grpSpPr>
        <p:sp>
          <p:nvSpPr>
            <p:cNvPr id="83" name="직사각형 82"/>
            <p:cNvSpPr/>
            <p:nvPr/>
          </p:nvSpPr>
          <p:spPr>
            <a:xfrm>
              <a:off x="3778208" y="1959831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정육면체 83"/>
            <p:cNvSpPr/>
            <p:nvPr/>
          </p:nvSpPr>
          <p:spPr>
            <a:xfrm>
              <a:off x="3814323" y="1995946"/>
              <a:ext cx="161925" cy="161925"/>
            </a:xfrm>
            <a:prstGeom prst="cub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778208" y="2303500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6" name="정육면체 85"/>
            <p:cNvSpPr/>
            <p:nvPr/>
          </p:nvSpPr>
          <p:spPr>
            <a:xfrm>
              <a:off x="3814323" y="2339615"/>
              <a:ext cx="161925" cy="161925"/>
            </a:xfrm>
            <a:prstGeom prst="cube">
              <a:avLst/>
            </a:prstGeom>
            <a:solidFill>
              <a:schemeClr val="accent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78208" y="2640269"/>
              <a:ext cx="234156" cy="234156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8" name="정육면체 87"/>
            <p:cNvSpPr/>
            <p:nvPr/>
          </p:nvSpPr>
          <p:spPr>
            <a:xfrm>
              <a:off x="3814323" y="2676384"/>
              <a:ext cx="161925" cy="16192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049415" y="230350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파랑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049415" y="2640268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초록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49415" y="1959830"/>
              <a:ext cx="1068220" cy="234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빨강</a:t>
              </a:r>
              <a:endParaRPr lang="ko-KR" altLang="en-US" sz="700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1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sz="1000" dirty="0" smtClean="0">
            <a:solidFill>
              <a:schemeClr val="bg1">
                <a:lumMod val="50000"/>
              </a:schemeClr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18625</TotalTime>
  <Words>261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NanumSquareOTF</vt:lpstr>
      <vt:lpstr>NanumSquareOTF ExtraBold</vt:lpstr>
      <vt:lpstr>맑은 고딕</vt:lpstr>
      <vt:lpstr>Arial</vt:lpstr>
      <vt:lpstr>Calibri</vt:lpstr>
      <vt:lpstr>Calibri Light</vt:lpstr>
      <vt:lpstr>Tahoma</vt:lpstr>
      <vt:lpstr>Office Theme</vt:lpstr>
      <vt:lpstr>옵션 이미지 추가</vt:lpstr>
      <vt:lpstr>요약</vt:lpstr>
      <vt:lpstr>MOBILE 상품 상세</vt:lpstr>
      <vt:lpstr>MOBILE 딜 상세</vt:lpstr>
      <vt:lpstr>PC 상품 상세</vt:lpstr>
      <vt:lpstr>PC 딜 상세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이병호</dc:creator>
  <cp:lastModifiedBy>이병호</cp:lastModifiedBy>
  <cp:revision>834</cp:revision>
  <cp:lastPrinted>2020-06-25T07:00:29Z</cp:lastPrinted>
  <dcterms:created xsi:type="dcterms:W3CDTF">2020-03-09T22:29:07Z</dcterms:created>
  <dcterms:modified xsi:type="dcterms:W3CDTF">2020-09-29T09:47:43Z</dcterms:modified>
  <cp:version/>
</cp:coreProperties>
</file>