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4" r:id="rId6"/>
    <p:sldId id="263" r:id="rId7"/>
    <p:sldId id="265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41" autoAdjust="0"/>
    <p:restoredTop sz="94660"/>
  </p:normalViewPr>
  <p:slideViewPr>
    <p:cSldViewPr snapToGrid="0">
      <p:cViewPr>
        <p:scale>
          <a:sx n="75" d="100"/>
          <a:sy n="75" d="100"/>
        </p:scale>
        <p:origin x="121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4DC-0DFD-4073-B29C-A412E1EC55DA}" type="datetimeFigureOut">
              <a:rPr lang="ko-KR" altLang="en-US" smtClean="0"/>
              <a:t>2025-02-28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6640-8265-4306-BE8C-DF4F19F0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58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4DC-0DFD-4073-B29C-A412E1EC55DA}" type="datetimeFigureOut">
              <a:rPr lang="ko-KR" altLang="en-US" smtClean="0"/>
              <a:t>2025-02-28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6640-8265-4306-BE8C-DF4F19F0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3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4DC-0DFD-4073-B29C-A412E1EC55DA}" type="datetimeFigureOut">
              <a:rPr lang="ko-KR" altLang="en-US" smtClean="0"/>
              <a:t>2025-02-28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6640-8265-4306-BE8C-DF4F19F0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29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4DC-0DFD-4073-B29C-A412E1EC55DA}" type="datetimeFigureOut">
              <a:rPr lang="ko-KR" altLang="en-US" smtClean="0"/>
              <a:t>2025-02-28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6640-8265-4306-BE8C-DF4F19F0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2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4DC-0DFD-4073-B29C-A412E1EC55DA}" type="datetimeFigureOut">
              <a:rPr lang="ko-KR" altLang="en-US" smtClean="0"/>
              <a:t>2025-02-28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6640-8265-4306-BE8C-DF4F19F0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0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4DC-0DFD-4073-B29C-A412E1EC55DA}" type="datetimeFigureOut">
              <a:rPr lang="ko-KR" altLang="en-US" smtClean="0"/>
              <a:t>2025-02-28 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6640-8265-4306-BE8C-DF4F19F0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19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4DC-0DFD-4073-B29C-A412E1EC55DA}" type="datetimeFigureOut">
              <a:rPr lang="ko-KR" altLang="en-US" smtClean="0"/>
              <a:t>2025-02-28 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6640-8265-4306-BE8C-DF4F19F0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4DC-0DFD-4073-B29C-A412E1EC55DA}" type="datetimeFigureOut">
              <a:rPr lang="ko-KR" altLang="en-US" smtClean="0"/>
              <a:t>2025-02-28 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6640-8265-4306-BE8C-DF4F19F0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13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4DC-0DFD-4073-B29C-A412E1EC55DA}" type="datetimeFigureOut">
              <a:rPr lang="ko-KR" altLang="en-US" smtClean="0"/>
              <a:t>2025-02-28 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6640-8265-4306-BE8C-DF4F19F0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15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4DC-0DFD-4073-B29C-A412E1EC55DA}" type="datetimeFigureOut">
              <a:rPr lang="ko-KR" altLang="en-US" smtClean="0"/>
              <a:t>2025-02-28 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6640-8265-4306-BE8C-DF4F19F0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49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04DC-0DFD-4073-B29C-A412E1EC55DA}" type="datetimeFigureOut">
              <a:rPr lang="ko-KR" altLang="en-US" smtClean="0"/>
              <a:t>2025-02-28 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6640-8265-4306-BE8C-DF4F19F0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02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E04DC-0DFD-4073-B29C-A412E1EC55DA}" type="datetimeFigureOut">
              <a:rPr lang="ko-KR" altLang="en-US" smtClean="0"/>
              <a:t>2025-02-28 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C6640-8265-4306-BE8C-DF4F19F02B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16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3812" y="1579418"/>
            <a:ext cx="97513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 smtClean="0"/>
              <a:t>GitHub SW</a:t>
            </a:r>
            <a:r>
              <a:rPr lang="ko-KR" altLang="en-US" sz="4400" b="1" smtClean="0"/>
              <a:t>아키텍처</a:t>
            </a:r>
            <a:r>
              <a:rPr lang="en-US" altLang="ko-KR" sz="4400" b="1" dirty="0" smtClean="0"/>
              <a:t>/Appl. </a:t>
            </a:r>
            <a:r>
              <a:rPr lang="ko-KR" altLang="en-US" sz="4400" b="1" smtClean="0"/>
              <a:t>기능 </a:t>
            </a:r>
            <a:r>
              <a:rPr lang="ko-KR" altLang="en-US" sz="4400" b="1" dirty="0" smtClean="0"/>
              <a:t>소개</a:t>
            </a:r>
            <a:endParaRPr lang="ko-KR" alt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111576" y="5081847"/>
            <a:ext cx="4038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err="1" smtClean="0"/>
              <a:t>ManagedSW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서비스</a:t>
            </a:r>
            <a:endParaRPr lang="ko-KR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11576" y="4497072"/>
            <a:ext cx="191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2025.03.07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1985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6200000">
            <a:off x="6062872" y="-5277680"/>
            <a:ext cx="69574" cy="11976656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1000">
                <a:schemeClr val="bg1"/>
              </a:gs>
              <a:gs pos="100000">
                <a:schemeClr val="bg1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331" y="37550"/>
            <a:ext cx="5963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4. </a:t>
            </a:r>
            <a:r>
              <a:rPr lang="ko-KR" altLang="en-US" sz="3200" b="1" dirty="0" smtClean="0"/>
              <a:t>어플리케이션 </a:t>
            </a:r>
            <a:r>
              <a:rPr lang="ko-KR" altLang="en-US" sz="3200" b="1" dirty="0" err="1" smtClean="0"/>
              <a:t>기능상세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(1/?)</a:t>
            </a:r>
            <a:endParaRPr lang="ko-KR" altLang="en-US" sz="32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484503"/>
              </p:ext>
            </p:extLst>
          </p:nvPr>
        </p:nvGraphicFramePr>
        <p:xfrm>
          <a:off x="680278" y="1236498"/>
          <a:ext cx="10868593" cy="52525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01250">
                  <a:extLst>
                    <a:ext uri="{9D8B030D-6E8A-4147-A177-3AD203B41FA5}">
                      <a16:colId xmlns:a16="http://schemas.microsoft.com/office/drawing/2014/main" val="3535068363"/>
                    </a:ext>
                  </a:extLst>
                </a:gridCol>
                <a:gridCol w="3400762">
                  <a:extLst>
                    <a:ext uri="{9D8B030D-6E8A-4147-A177-3AD203B41FA5}">
                      <a16:colId xmlns:a16="http://schemas.microsoft.com/office/drawing/2014/main" val="1325181219"/>
                    </a:ext>
                  </a:extLst>
                </a:gridCol>
                <a:gridCol w="2605262">
                  <a:extLst>
                    <a:ext uri="{9D8B030D-6E8A-4147-A177-3AD203B41FA5}">
                      <a16:colId xmlns:a16="http://schemas.microsoft.com/office/drawing/2014/main" val="2206786533"/>
                    </a:ext>
                  </a:extLst>
                </a:gridCol>
                <a:gridCol w="2461319">
                  <a:extLst>
                    <a:ext uri="{9D8B030D-6E8A-4147-A177-3AD203B41FA5}">
                      <a16:colId xmlns:a16="http://schemas.microsoft.com/office/drawing/2014/main" val="3205854270"/>
                    </a:ext>
                  </a:extLst>
                </a:gridCol>
              </a:tblGrid>
              <a:tr h="3271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기능명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활용 대상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445854"/>
                  </a:ext>
                </a:extLst>
              </a:tr>
              <a:tr h="4925414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11468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77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8836" y="1702528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 smtClean="0"/>
              <a:t>목차</a:t>
            </a:r>
            <a:endParaRPr lang="ko-KR" alt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25792" y="1391632"/>
            <a:ext cx="467467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 smtClean="0"/>
              <a:t>SW</a:t>
            </a:r>
            <a:r>
              <a:rPr lang="ko-KR" altLang="en-US" sz="2800" dirty="0" smtClean="0"/>
              <a:t>아키텍처 요약</a:t>
            </a:r>
            <a:endParaRPr lang="en-US" altLang="ko-KR" sz="2800" dirty="0" smtClean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 smtClean="0"/>
              <a:t>SW</a:t>
            </a:r>
            <a:r>
              <a:rPr lang="ko-KR" altLang="en-US" sz="2800" dirty="0" smtClean="0"/>
              <a:t>아키텍처 </a:t>
            </a:r>
            <a:r>
              <a:rPr lang="ko-KR" altLang="en-US" sz="2800" dirty="0" err="1" smtClean="0"/>
              <a:t>상세내역</a:t>
            </a:r>
            <a:endParaRPr lang="en-US" altLang="ko-KR" sz="2800" dirty="0" smtClean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800" dirty="0" smtClean="0"/>
              <a:t>어플리케이션 </a:t>
            </a:r>
            <a:r>
              <a:rPr lang="ko-KR" altLang="en-US" sz="2800" dirty="0" err="1" smtClean="0"/>
              <a:t>기능목록</a:t>
            </a:r>
            <a:endParaRPr lang="en-US" altLang="ko-KR" sz="2800" dirty="0" smtClean="0"/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800" dirty="0" smtClean="0"/>
              <a:t>어플리케이션 </a:t>
            </a:r>
            <a:r>
              <a:rPr lang="ko-KR" altLang="en-US" sz="2800" dirty="0" err="1" smtClean="0"/>
              <a:t>기능상세</a:t>
            </a:r>
            <a:r>
              <a:rPr lang="ko-KR" altLang="en-US" sz="2800" dirty="0" smtClean="0"/>
              <a:t>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4898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6200000">
            <a:off x="6062872" y="-5277680"/>
            <a:ext cx="69574" cy="11976656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1000">
                <a:schemeClr val="bg1"/>
              </a:gs>
              <a:gs pos="100000">
                <a:schemeClr val="bg1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331" y="37550"/>
            <a:ext cx="4071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1. SW</a:t>
            </a:r>
            <a:r>
              <a:rPr lang="ko-KR" altLang="en-US" sz="3200" b="1" dirty="0" smtClean="0"/>
              <a:t>아키텍처 요약</a:t>
            </a:r>
            <a:endParaRPr lang="ko-KR" altLang="en-US" sz="32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48286"/>
              </p:ext>
            </p:extLst>
          </p:nvPr>
        </p:nvGraphicFramePr>
        <p:xfrm>
          <a:off x="680278" y="1236500"/>
          <a:ext cx="10832017" cy="522831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9026">
                  <a:extLst>
                    <a:ext uri="{9D8B030D-6E8A-4147-A177-3AD203B41FA5}">
                      <a16:colId xmlns:a16="http://schemas.microsoft.com/office/drawing/2014/main" val="3535068363"/>
                    </a:ext>
                  </a:extLst>
                </a:gridCol>
                <a:gridCol w="2532888">
                  <a:extLst>
                    <a:ext uri="{9D8B030D-6E8A-4147-A177-3AD203B41FA5}">
                      <a16:colId xmlns:a16="http://schemas.microsoft.com/office/drawing/2014/main" val="1325181219"/>
                    </a:ext>
                  </a:extLst>
                </a:gridCol>
                <a:gridCol w="1031748">
                  <a:extLst>
                    <a:ext uri="{9D8B030D-6E8A-4147-A177-3AD203B41FA5}">
                      <a16:colId xmlns:a16="http://schemas.microsoft.com/office/drawing/2014/main" val="2206786533"/>
                    </a:ext>
                  </a:extLst>
                </a:gridCol>
                <a:gridCol w="2771394">
                  <a:extLst>
                    <a:ext uri="{9D8B030D-6E8A-4147-A177-3AD203B41FA5}">
                      <a16:colId xmlns:a16="http://schemas.microsoft.com/office/drawing/2014/main" val="2491971632"/>
                    </a:ext>
                  </a:extLst>
                </a:gridCol>
                <a:gridCol w="2771394">
                  <a:extLst>
                    <a:ext uri="{9D8B030D-6E8A-4147-A177-3AD203B41FA5}">
                      <a16:colId xmlns:a16="http://schemas.microsoft.com/office/drawing/2014/main" val="552496018"/>
                    </a:ext>
                  </a:extLst>
                </a:gridCol>
                <a:gridCol w="1115567">
                  <a:extLst>
                    <a:ext uri="{9D8B030D-6E8A-4147-A177-3AD203B41FA5}">
                      <a16:colId xmlns:a16="http://schemas.microsoft.com/office/drawing/2014/main" val="3205854270"/>
                    </a:ext>
                  </a:extLst>
                </a:gridCol>
              </a:tblGrid>
              <a:tr h="376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순서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SW</a:t>
                      </a:r>
                      <a:r>
                        <a:rPr lang="ko-KR" altLang="en-US" sz="15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아키텍처명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형태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장점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단점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445854"/>
                  </a:ext>
                </a:extLst>
              </a:tr>
              <a:tr h="9703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모놀리식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Monolithic)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간단한 유지보수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개발 속도 향상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통합의 편리함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적은 인프라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구조비용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기술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스택의 통일성</a:t>
                      </a:r>
                      <a:endParaRPr lang="en-US" altLang="ko-KR" sz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쉬운 디버깅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최적화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확장과 배포의 어려움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기술 스택의 제한성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복잡성 증가</a:t>
                      </a:r>
                      <a:endParaRPr lang="en-US" altLang="ko-KR" sz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대규모 팀 작업의 어려움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11468018"/>
                  </a:ext>
                </a:extLst>
              </a:tr>
              <a:tr h="9703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멀티티어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Multi-tiers)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유지보수성 제고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계층간 명확한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역할분리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병렬처리 가능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네트워크 효율 향상</a:t>
                      </a:r>
                      <a:endParaRPr lang="en-US" altLang="ko-KR" sz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서버 신뢰성 및 가용성 향상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테스트의 어려움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유지보수 어려움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분산시스템의 다양한 대처 필요</a:t>
                      </a:r>
                      <a:endParaRPr lang="en-US" altLang="ko-KR" sz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보안 문제 노출 가능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84816322"/>
                  </a:ext>
                </a:extLst>
              </a:tr>
              <a:tr h="9703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마이크로 서비스 아키텍처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Microservices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Architecture, MSA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독립성 및 확장성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기술의 다양성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쉬운 유지보수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빠른 배포</a:t>
                      </a:r>
                      <a:endParaRPr lang="en-US" altLang="ko-KR" sz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스케일링의 용이성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운영 복잡성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데이터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일관성유지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곤란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테스트의 어려움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시스템 전반의 복잡성 증가</a:t>
                      </a:r>
                      <a:endParaRPr lang="en-US" altLang="ko-KR" sz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시스템 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전환비용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분산 시스템 문제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96657490"/>
                  </a:ext>
                </a:extLst>
              </a:tr>
              <a:tr h="9703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이벤트 중심 아키텍처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(Event-Driven Architecture, EDA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전체 시스템 영향 감소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확장성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재사용 향상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비동기처리로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시스템성능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최적화</a:t>
                      </a:r>
                      <a:endParaRPr lang="en-US" altLang="ko-KR" sz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유연한 시스템 통합 가능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시스템 복잡도 증가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이벤트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처리순서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보장 어려움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데이터 일관성 유지 어려움</a:t>
                      </a:r>
                      <a:endParaRPr lang="en-US" altLang="ko-KR" sz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디버깅과 테스트 어려움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80722025"/>
                  </a:ext>
                </a:extLst>
              </a:tr>
              <a:tr h="9703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워커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(Web-Queue-Worker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이해도 제고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배포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관리 및 문제 관리 용이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메세징으로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기능 분리</a:t>
                      </a:r>
                      <a:endParaRPr lang="en-US" altLang="ko-KR" sz="12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독립적 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용량관리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디자인 어려움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숨겨진 종속성 발생 가능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일관성 문제 발생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가능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85642051"/>
                  </a:ext>
                </a:extLst>
              </a:tr>
            </a:tbl>
          </a:graphicData>
        </a:graphic>
      </p:graphicFrame>
      <p:sp>
        <p:nvSpPr>
          <p:cNvPr id="104" name="직사각형 103"/>
          <p:cNvSpPr/>
          <p:nvPr/>
        </p:nvSpPr>
        <p:spPr>
          <a:xfrm>
            <a:off x="3892704" y="3629104"/>
            <a:ext cx="905256" cy="8046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/>
          <p:cNvGrpSpPr/>
          <p:nvPr/>
        </p:nvGrpSpPr>
        <p:grpSpPr>
          <a:xfrm>
            <a:off x="3886200" y="1691640"/>
            <a:ext cx="905256" cy="804672"/>
            <a:chOff x="3886200" y="1691640"/>
            <a:chExt cx="905256" cy="804672"/>
          </a:xfrm>
        </p:grpSpPr>
        <p:sp>
          <p:nvSpPr>
            <p:cNvPr id="3" name="직사각형 2"/>
            <p:cNvSpPr/>
            <p:nvPr/>
          </p:nvSpPr>
          <p:spPr>
            <a:xfrm>
              <a:off x="3886200" y="1691640"/>
              <a:ext cx="905256" cy="8046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3998595" y="1750695"/>
              <a:ext cx="182685" cy="184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293675" y="1750695"/>
              <a:ext cx="101702" cy="102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/>
            <p:cNvSpPr/>
            <p:nvPr/>
          </p:nvSpPr>
          <p:spPr>
            <a:xfrm>
              <a:off x="4502075" y="1802129"/>
              <a:ext cx="163829" cy="165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/>
            <p:cNvSpPr/>
            <p:nvPr/>
          </p:nvSpPr>
          <p:spPr>
            <a:xfrm>
              <a:off x="4502075" y="2042159"/>
              <a:ext cx="208990" cy="20002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4568572" y="2316503"/>
              <a:ext cx="101702" cy="102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4287977" y="2264007"/>
              <a:ext cx="159413" cy="1612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4106985" y="2004059"/>
              <a:ext cx="101702" cy="102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4237126" y="2122934"/>
              <a:ext cx="101702" cy="102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4264379" y="1927954"/>
              <a:ext cx="150479" cy="1522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순서도: 자기 디스크 14"/>
            <p:cNvSpPr/>
            <p:nvPr/>
          </p:nvSpPr>
          <p:spPr>
            <a:xfrm>
              <a:off x="3991300" y="2248147"/>
              <a:ext cx="156015" cy="191731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>
              <a:stCxn id="4" idx="3"/>
            </p:cNvCxnSpPr>
            <p:nvPr/>
          </p:nvCxnSpPr>
          <p:spPr>
            <a:xfrm>
              <a:off x="4025349" y="1908419"/>
              <a:ext cx="15384" cy="33972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12" idx="3"/>
              <a:endCxn id="15" idx="1"/>
            </p:cNvCxnSpPr>
            <p:nvPr/>
          </p:nvCxnSpPr>
          <p:spPr>
            <a:xfrm flipH="1">
              <a:off x="4069308" y="2091865"/>
              <a:ext cx="52571" cy="15628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3" idx="3"/>
            </p:cNvCxnSpPr>
            <p:nvPr/>
          </p:nvCxnSpPr>
          <p:spPr>
            <a:xfrm flipH="1">
              <a:off x="4120743" y="2210740"/>
              <a:ext cx="131277" cy="488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3" idx="1"/>
              <a:endCxn id="12" idx="5"/>
            </p:cNvCxnSpPr>
            <p:nvPr/>
          </p:nvCxnSpPr>
          <p:spPr>
            <a:xfrm flipH="1" flipV="1">
              <a:off x="4193793" y="2091865"/>
              <a:ext cx="58227" cy="4613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4" idx="1"/>
              <a:endCxn id="4" idx="5"/>
            </p:cNvCxnSpPr>
            <p:nvPr/>
          </p:nvCxnSpPr>
          <p:spPr>
            <a:xfrm flipH="1" flipV="1">
              <a:off x="4154526" y="1908419"/>
              <a:ext cx="131890" cy="41825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7" idx="2"/>
              <a:endCxn id="4" idx="7"/>
            </p:cNvCxnSpPr>
            <p:nvPr/>
          </p:nvCxnSpPr>
          <p:spPr>
            <a:xfrm flipH="1" flipV="1">
              <a:off x="4154526" y="1777756"/>
              <a:ext cx="139149" cy="24375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8" idx="1"/>
              <a:endCxn id="7" idx="6"/>
            </p:cNvCxnSpPr>
            <p:nvPr/>
          </p:nvCxnSpPr>
          <p:spPr>
            <a:xfrm flipH="1" flipV="1">
              <a:off x="4395377" y="1802131"/>
              <a:ext cx="130690" cy="24266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8" idx="2"/>
              <a:endCxn id="14" idx="7"/>
            </p:cNvCxnSpPr>
            <p:nvPr/>
          </p:nvCxnSpPr>
          <p:spPr>
            <a:xfrm flipH="1">
              <a:off x="4392821" y="1884985"/>
              <a:ext cx="109254" cy="6525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8" idx="3"/>
            </p:cNvCxnSpPr>
            <p:nvPr/>
          </p:nvCxnSpPr>
          <p:spPr>
            <a:xfrm flipH="1">
              <a:off x="4407628" y="1943573"/>
              <a:ext cx="118439" cy="4684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H="1" flipV="1">
              <a:off x="4409143" y="2015489"/>
              <a:ext cx="108000" cy="720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11" idx="0"/>
            </p:cNvCxnSpPr>
            <p:nvPr/>
          </p:nvCxnSpPr>
          <p:spPr>
            <a:xfrm flipH="1" flipV="1">
              <a:off x="4323237" y="2209932"/>
              <a:ext cx="44447" cy="54075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11" idx="0"/>
              <a:endCxn id="8" idx="4"/>
            </p:cNvCxnSpPr>
            <p:nvPr/>
          </p:nvCxnSpPr>
          <p:spPr>
            <a:xfrm flipV="1">
              <a:off x="4367684" y="1967841"/>
              <a:ext cx="216306" cy="296166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11" idx="7"/>
              <a:endCxn id="9" idx="3"/>
            </p:cNvCxnSpPr>
            <p:nvPr/>
          </p:nvCxnSpPr>
          <p:spPr>
            <a:xfrm flipV="1">
              <a:off x="4424045" y="2212892"/>
              <a:ext cx="108636" cy="7472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10" idx="0"/>
              <a:endCxn id="9" idx="4"/>
            </p:cNvCxnSpPr>
            <p:nvPr/>
          </p:nvCxnSpPr>
          <p:spPr>
            <a:xfrm flipH="1" flipV="1">
              <a:off x="4606570" y="2242185"/>
              <a:ext cx="12853" cy="7431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10" idx="2"/>
              <a:endCxn id="11" idx="6"/>
            </p:cNvCxnSpPr>
            <p:nvPr/>
          </p:nvCxnSpPr>
          <p:spPr>
            <a:xfrm flipH="1" flipV="1">
              <a:off x="4447390" y="2344630"/>
              <a:ext cx="121182" cy="2330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9" idx="0"/>
              <a:endCxn id="8" idx="5"/>
            </p:cNvCxnSpPr>
            <p:nvPr/>
          </p:nvCxnSpPr>
          <p:spPr>
            <a:xfrm flipV="1">
              <a:off x="4606570" y="1943573"/>
              <a:ext cx="35342" cy="98586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endCxn id="12" idx="7"/>
            </p:cNvCxnSpPr>
            <p:nvPr/>
          </p:nvCxnSpPr>
          <p:spPr>
            <a:xfrm flipH="1">
              <a:off x="4193793" y="2014553"/>
              <a:ext cx="73092" cy="457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그룹 270"/>
          <p:cNvGrpSpPr/>
          <p:nvPr/>
        </p:nvGrpSpPr>
        <p:grpSpPr>
          <a:xfrm>
            <a:off x="3892704" y="2658936"/>
            <a:ext cx="905256" cy="804672"/>
            <a:chOff x="3892704" y="2658936"/>
            <a:chExt cx="905256" cy="804672"/>
          </a:xfrm>
        </p:grpSpPr>
        <p:sp>
          <p:nvSpPr>
            <p:cNvPr id="190" name="직사각형 189"/>
            <p:cNvSpPr/>
            <p:nvPr/>
          </p:nvSpPr>
          <p:spPr>
            <a:xfrm>
              <a:off x="3947651" y="2694933"/>
              <a:ext cx="803910" cy="22742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3947651" y="2950719"/>
              <a:ext cx="803910" cy="226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3947651" y="3205881"/>
              <a:ext cx="803910" cy="226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3892704" y="2658936"/>
              <a:ext cx="905256" cy="8046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/>
            <p:cNvSpPr/>
            <p:nvPr/>
          </p:nvSpPr>
          <p:spPr>
            <a:xfrm>
              <a:off x="4005099" y="2717991"/>
              <a:ext cx="182685" cy="1847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/>
            <p:cNvSpPr/>
            <p:nvPr/>
          </p:nvSpPr>
          <p:spPr>
            <a:xfrm>
              <a:off x="4276236" y="2730040"/>
              <a:ext cx="101702" cy="102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/>
            <p:cNvSpPr/>
            <p:nvPr/>
          </p:nvSpPr>
          <p:spPr>
            <a:xfrm>
              <a:off x="4529783" y="2723911"/>
              <a:ext cx="163829" cy="16571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/>
            <p:cNvSpPr/>
            <p:nvPr/>
          </p:nvSpPr>
          <p:spPr>
            <a:xfrm>
              <a:off x="4508579" y="2973352"/>
              <a:ext cx="185033" cy="1770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/>
            <p:cNvSpPr/>
            <p:nvPr/>
          </p:nvSpPr>
          <p:spPr>
            <a:xfrm>
              <a:off x="4530279" y="3279853"/>
              <a:ext cx="101702" cy="102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/>
            <p:cNvSpPr/>
            <p:nvPr/>
          </p:nvSpPr>
          <p:spPr>
            <a:xfrm>
              <a:off x="4034837" y="3012110"/>
              <a:ext cx="101702" cy="102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/>
            <p:cNvSpPr/>
            <p:nvPr/>
          </p:nvSpPr>
          <p:spPr>
            <a:xfrm>
              <a:off x="4284381" y="3041214"/>
              <a:ext cx="101702" cy="102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순서도: 자기 디스크 84"/>
            <p:cNvSpPr/>
            <p:nvPr/>
          </p:nvSpPr>
          <p:spPr>
            <a:xfrm>
              <a:off x="3997804" y="3220523"/>
              <a:ext cx="156015" cy="191731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7" name="직선 연결선 86"/>
            <p:cNvCxnSpPr>
              <a:stCxn id="82" idx="4"/>
              <a:endCxn id="85" idx="1"/>
            </p:cNvCxnSpPr>
            <p:nvPr/>
          </p:nvCxnSpPr>
          <p:spPr>
            <a:xfrm flipH="1">
              <a:off x="4075812" y="3114981"/>
              <a:ext cx="9876" cy="10554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83" idx="3"/>
              <a:endCxn id="85" idx="1"/>
            </p:cNvCxnSpPr>
            <p:nvPr/>
          </p:nvCxnSpPr>
          <p:spPr>
            <a:xfrm flipH="1">
              <a:off x="4075812" y="3129020"/>
              <a:ext cx="223463" cy="91503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77" idx="2"/>
              <a:endCxn id="76" idx="6"/>
            </p:cNvCxnSpPr>
            <p:nvPr/>
          </p:nvCxnSpPr>
          <p:spPr>
            <a:xfrm flipH="1">
              <a:off x="4187784" y="2781476"/>
              <a:ext cx="88452" cy="2890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 flipV="1">
              <a:off x="4377971" y="2772730"/>
              <a:ext cx="151845" cy="2529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>
              <a:stCxn id="80" idx="0"/>
              <a:endCxn id="79" idx="4"/>
            </p:cNvCxnSpPr>
            <p:nvPr/>
          </p:nvCxnSpPr>
          <p:spPr>
            <a:xfrm flipV="1">
              <a:off x="4581130" y="3150449"/>
              <a:ext cx="19966" cy="12940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80" idx="2"/>
              <a:endCxn id="85" idx="4"/>
            </p:cNvCxnSpPr>
            <p:nvPr/>
          </p:nvCxnSpPr>
          <p:spPr>
            <a:xfrm flipH="1" flipV="1">
              <a:off x="4153819" y="3316389"/>
              <a:ext cx="376460" cy="149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>
              <a:stCxn id="79" idx="0"/>
              <a:endCxn id="78" idx="4"/>
            </p:cNvCxnSpPr>
            <p:nvPr/>
          </p:nvCxnSpPr>
          <p:spPr>
            <a:xfrm flipV="1">
              <a:off x="4601096" y="2889623"/>
              <a:ext cx="10602" cy="8372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>
              <a:stCxn id="83" idx="1"/>
              <a:endCxn id="82" idx="7"/>
            </p:cNvCxnSpPr>
            <p:nvPr/>
          </p:nvCxnSpPr>
          <p:spPr>
            <a:xfrm flipH="1" flipV="1">
              <a:off x="4121645" y="3027175"/>
              <a:ext cx="177630" cy="2910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76" idx="4"/>
              <a:endCxn id="82" idx="0"/>
            </p:cNvCxnSpPr>
            <p:nvPr/>
          </p:nvCxnSpPr>
          <p:spPr>
            <a:xfrm flipH="1">
              <a:off x="4085688" y="2902776"/>
              <a:ext cx="10754" cy="109334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217"/>
            <p:cNvCxnSpPr>
              <a:stCxn id="79" idx="2"/>
              <a:endCxn id="83" idx="6"/>
            </p:cNvCxnSpPr>
            <p:nvPr/>
          </p:nvCxnSpPr>
          <p:spPr>
            <a:xfrm flipH="1">
              <a:off x="4386083" y="3061901"/>
              <a:ext cx="122496" cy="3074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직사각형 229"/>
          <p:cNvSpPr/>
          <p:nvPr/>
        </p:nvSpPr>
        <p:spPr>
          <a:xfrm rot="16200000">
            <a:off x="3706409" y="3912435"/>
            <a:ext cx="720000" cy="24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3961030" y="3695788"/>
            <a:ext cx="96593" cy="10287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4044507" y="3839817"/>
            <a:ext cx="96593" cy="10287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순서도: 자기 디스크 113"/>
          <p:cNvSpPr/>
          <p:nvPr/>
        </p:nvSpPr>
        <p:spPr>
          <a:xfrm>
            <a:off x="3978425" y="4185611"/>
            <a:ext cx="148178" cy="1917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/>
          <p:cNvCxnSpPr>
            <a:stCxn id="112" idx="0"/>
            <a:endCxn id="111" idx="5"/>
          </p:cNvCxnSpPr>
          <p:nvPr/>
        </p:nvCxnSpPr>
        <p:spPr>
          <a:xfrm flipH="1" flipV="1">
            <a:off x="4043477" y="3783594"/>
            <a:ext cx="49326" cy="5622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타원 235"/>
          <p:cNvSpPr/>
          <p:nvPr/>
        </p:nvSpPr>
        <p:spPr>
          <a:xfrm>
            <a:off x="3969056" y="3987118"/>
            <a:ext cx="96593" cy="10287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7" name="직선 연결선 236"/>
          <p:cNvCxnSpPr>
            <a:stCxn id="236" idx="6"/>
            <a:endCxn id="112" idx="4"/>
          </p:cNvCxnSpPr>
          <p:nvPr/>
        </p:nvCxnSpPr>
        <p:spPr>
          <a:xfrm flipV="1">
            <a:off x="4065650" y="3942688"/>
            <a:ext cx="27154" cy="9586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stCxn id="236" idx="0"/>
            <a:endCxn id="111" idx="4"/>
          </p:cNvCxnSpPr>
          <p:nvPr/>
        </p:nvCxnSpPr>
        <p:spPr>
          <a:xfrm flipH="1" flipV="1">
            <a:off x="4009326" y="3798659"/>
            <a:ext cx="8026" cy="18845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/>
          <p:cNvCxnSpPr>
            <a:stCxn id="114" idx="1"/>
            <a:endCxn id="236" idx="4"/>
          </p:cNvCxnSpPr>
          <p:nvPr/>
        </p:nvCxnSpPr>
        <p:spPr>
          <a:xfrm flipH="1" flipV="1">
            <a:off x="4017353" y="4089989"/>
            <a:ext cx="35161" cy="9562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직사각형 250"/>
          <p:cNvSpPr/>
          <p:nvPr/>
        </p:nvSpPr>
        <p:spPr>
          <a:xfrm rot="16200000">
            <a:off x="3987160" y="3912435"/>
            <a:ext cx="720000" cy="24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0" name="그룹 269"/>
          <p:cNvGrpSpPr/>
          <p:nvPr/>
        </p:nvGrpSpPr>
        <p:grpSpPr>
          <a:xfrm flipH="1">
            <a:off x="4250627" y="3691554"/>
            <a:ext cx="180070" cy="681554"/>
            <a:chOff x="4250627" y="3691554"/>
            <a:chExt cx="180070" cy="681554"/>
          </a:xfrm>
        </p:grpSpPr>
        <p:sp>
          <p:nvSpPr>
            <p:cNvPr id="252" name="타원 251"/>
            <p:cNvSpPr/>
            <p:nvPr/>
          </p:nvSpPr>
          <p:spPr>
            <a:xfrm>
              <a:off x="4250627" y="3691554"/>
              <a:ext cx="96593" cy="102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/>
            <p:cNvSpPr/>
            <p:nvPr/>
          </p:nvSpPr>
          <p:spPr>
            <a:xfrm>
              <a:off x="4334104" y="3835583"/>
              <a:ext cx="96593" cy="102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순서도: 자기 디스크 253"/>
            <p:cNvSpPr/>
            <p:nvPr/>
          </p:nvSpPr>
          <p:spPr>
            <a:xfrm>
              <a:off x="4268022" y="4181377"/>
              <a:ext cx="148178" cy="191731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5" name="직선 연결선 254"/>
            <p:cNvCxnSpPr>
              <a:stCxn id="253" idx="0"/>
              <a:endCxn id="252" idx="5"/>
            </p:cNvCxnSpPr>
            <p:nvPr/>
          </p:nvCxnSpPr>
          <p:spPr>
            <a:xfrm flipH="1" flipV="1">
              <a:off x="4333074" y="3779360"/>
              <a:ext cx="49326" cy="56223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타원 255"/>
            <p:cNvSpPr/>
            <p:nvPr/>
          </p:nvSpPr>
          <p:spPr>
            <a:xfrm>
              <a:off x="4258653" y="3982884"/>
              <a:ext cx="96593" cy="102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7" name="직선 연결선 256"/>
            <p:cNvCxnSpPr>
              <a:stCxn id="256" idx="6"/>
              <a:endCxn id="253" idx="4"/>
            </p:cNvCxnSpPr>
            <p:nvPr/>
          </p:nvCxnSpPr>
          <p:spPr>
            <a:xfrm flipV="1">
              <a:off x="4355247" y="3938454"/>
              <a:ext cx="27154" cy="95866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56" idx="0"/>
              <a:endCxn id="252" idx="4"/>
            </p:cNvCxnSpPr>
            <p:nvPr/>
          </p:nvCxnSpPr>
          <p:spPr>
            <a:xfrm flipH="1" flipV="1">
              <a:off x="4298923" y="3794425"/>
              <a:ext cx="8026" cy="18845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/>
            <p:cNvCxnSpPr>
              <a:stCxn id="254" idx="1"/>
              <a:endCxn id="256" idx="4"/>
            </p:cNvCxnSpPr>
            <p:nvPr/>
          </p:nvCxnSpPr>
          <p:spPr>
            <a:xfrm flipH="1" flipV="1">
              <a:off x="4306950" y="4085755"/>
              <a:ext cx="35161" cy="9562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1" name="직사각형 260"/>
          <p:cNvSpPr/>
          <p:nvPr/>
        </p:nvSpPr>
        <p:spPr>
          <a:xfrm rot="16200000">
            <a:off x="4267911" y="3912435"/>
            <a:ext cx="720000" cy="2448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/>
          <p:cNvSpPr/>
          <p:nvPr/>
        </p:nvSpPr>
        <p:spPr>
          <a:xfrm>
            <a:off x="4535867" y="3694416"/>
            <a:ext cx="96593" cy="10287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/>
          <p:cNvSpPr/>
          <p:nvPr/>
        </p:nvSpPr>
        <p:spPr>
          <a:xfrm>
            <a:off x="4619344" y="3838445"/>
            <a:ext cx="96593" cy="10287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순서도: 자기 디스크 263"/>
          <p:cNvSpPr/>
          <p:nvPr/>
        </p:nvSpPr>
        <p:spPr>
          <a:xfrm>
            <a:off x="4553262" y="4184239"/>
            <a:ext cx="148178" cy="191731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5" name="직선 연결선 264"/>
          <p:cNvCxnSpPr>
            <a:stCxn id="263" idx="0"/>
            <a:endCxn id="262" idx="5"/>
          </p:cNvCxnSpPr>
          <p:nvPr/>
        </p:nvCxnSpPr>
        <p:spPr>
          <a:xfrm flipH="1" flipV="1">
            <a:off x="4618314" y="3782222"/>
            <a:ext cx="49326" cy="5622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타원 265"/>
          <p:cNvSpPr/>
          <p:nvPr/>
        </p:nvSpPr>
        <p:spPr>
          <a:xfrm>
            <a:off x="4543893" y="3985746"/>
            <a:ext cx="96593" cy="10287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7" name="직선 연결선 266"/>
          <p:cNvCxnSpPr>
            <a:stCxn id="266" idx="6"/>
            <a:endCxn id="263" idx="4"/>
          </p:cNvCxnSpPr>
          <p:nvPr/>
        </p:nvCxnSpPr>
        <p:spPr>
          <a:xfrm flipV="1">
            <a:off x="4640487" y="3941316"/>
            <a:ext cx="27154" cy="9586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/>
          <p:cNvCxnSpPr>
            <a:stCxn id="266" idx="0"/>
            <a:endCxn id="262" idx="4"/>
          </p:cNvCxnSpPr>
          <p:nvPr/>
        </p:nvCxnSpPr>
        <p:spPr>
          <a:xfrm flipH="1" flipV="1">
            <a:off x="4584163" y="3797287"/>
            <a:ext cx="8026" cy="18845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/>
          <p:cNvCxnSpPr>
            <a:stCxn id="264" idx="1"/>
            <a:endCxn id="266" idx="4"/>
          </p:cNvCxnSpPr>
          <p:nvPr/>
        </p:nvCxnSpPr>
        <p:spPr>
          <a:xfrm flipH="1" flipV="1">
            <a:off x="4592190" y="4088617"/>
            <a:ext cx="35161" cy="9562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그룹 300"/>
          <p:cNvGrpSpPr/>
          <p:nvPr/>
        </p:nvGrpSpPr>
        <p:grpSpPr>
          <a:xfrm>
            <a:off x="3890164" y="4607116"/>
            <a:ext cx="905256" cy="804672"/>
            <a:chOff x="7009284" y="5272596"/>
            <a:chExt cx="905256" cy="804672"/>
          </a:xfrm>
        </p:grpSpPr>
        <p:sp>
          <p:nvSpPr>
            <p:cNvPr id="302" name="직사각형 301"/>
            <p:cNvSpPr/>
            <p:nvPr/>
          </p:nvSpPr>
          <p:spPr>
            <a:xfrm>
              <a:off x="7064231" y="5308593"/>
              <a:ext cx="803910" cy="172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bIns="0" rtlCol="0" anchor="b"/>
            <a:lstStyle/>
            <a:p>
              <a:pPr algn="r"/>
              <a:r>
                <a:rPr lang="en-US" altLang="ko-KR" sz="500" dirty="0" smtClean="0"/>
                <a:t>Event Producers</a:t>
              </a:r>
              <a:endParaRPr lang="ko-KR" altLang="en-US" sz="500" dirty="0"/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7009284" y="5272596"/>
              <a:ext cx="905256" cy="80467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7064231" y="5504596"/>
              <a:ext cx="803910" cy="16218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rtlCol="0" anchor="ctr"/>
            <a:lstStyle/>
            <a:p>
              <a:pPr algn="r"/>
              <a:r>
                <a:rPr lang="en-US" altLang="ko-KR" sz="500" dirty="0" smtClean="0"/>
                <a:t>Event Router</a:t>
              </a:r>
              <a:endParaRPr lang="ko-KR" altLang="en-US" sz="500" dirty="0"/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7064231" y="5697424"/>
              <a:ext cx="803910" cy="1728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0" bIns="0" rtlCol="0" anchor="b"/>
            <a:lstStyle/>
            <a:p>
              <a:pPr algn="r"/>
              <a:r>
                <a:rPr lang="en-US" altLang="ko-KR" sz="500" dirty="0" smtClean="0"/>
                <a:t>Event Consumers</a:t>
              </a:r>
              <a:endParaRPr lang="ko-KR" altLang="en-US" sz="500" dirty="0"/>
            </a:p>
          </p:txBody>
        </p:sp>
        <p:sp>
          <p:nvSpPr>
            <p:cNvPr id="306" name="타원 305"/>
            <p:cNvSpPr/>
            <p:nvPr/>
          </p:nvSpPr>
          <p:spPr>
            <a:xfrm>
              <a:off x="7121679" y="5331652"/>
              <a:ext cx="80589" cy="8151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/>
            <p:cNvSpPr/>
            <p:nvPr/>
          </p:nvSpPr>
          <p:spPr>
            <a:xfrm>
              <a:off x="7392816" y="5343700"/>
              <a:ext cx="63343" cy="640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/>
            <p:cNvSpPr/>
            <p:nvPr/>
          </p:nvSpPr>
          <p:spPr>
            <a:xfrm>
              <a:off x="7702300" y="5326882"/>
              <a:ext cx="92521" cy="9358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9" name="직선 연결선 308"/>
            <p:cNvCxnSpPr>
              <a:stCxn id="312" idx="0"/>
              <a:endCxn id="308" idx="4"/>
            </p:cNvCxnSpPr>
            <p:nvPr/>
          </p:nvCxnSpPr>
          <p:spPr>
            <a:xfrm flipV="1">
              <a:off x="7708698" y="5420466"/>
              <a:ext cx="39863" cy="28566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직선 연결선 309"/>
            <p:cNvCxnSpPr>
              <a:stCxn id="306" idx="4"/>
              <a:endCxn id="314" idx="0"/>
            </p:cNvCxnSpPr>
            <p:nvPr/>
          </p:nvCxnSpPr>
          <p:spPr>
            <a:xfrm>
              <a:off x="7161974" y="5413167"/>
              <a:ext cx="31411" cy="307465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직선 연결선 310"/>
            <p:cNvCxnSpPr>
              <a:stCxn id="315" idx="0"/>
              <a:endCxn id="307" idx="3"/>
            </p:cNvCxnSpPr>
            <p:nvPr/>
          </p:nvCxnSpPr>
          <p:spPr>
            <a:xfrm flipH="1" flipV="1">
              <a:off x="7402092" y="5398388"/>
              <a:ext cx="40847" cy="310196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타원 311"/>
            <p:cNvSpPr/>
            <p:nvPr/>
          </p:nvSpPr>
          <p:spPr>
            <a:xfrm>
              <a:off x="7668834" y="5706128"/>
              <a:ext cx="79728" cy="7935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/>
            <p:cNvSpPr/>
            <p:nvPr/>
          </p:nvSpPr>
          <p:spPr>
            <a:xfrm>
              <a:off x="7371664" y="5933622"/>
              <a:ext cx="101702" cy="949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/>
            <p:cNvSpPr/>
            <p:nvPr/>
          </p:nvSpPr>
          <p:spPr>
            <a:xfrm>
              <a:off x="7142534" y="5720632"/>
              <a:ext cx="101702" cy="1028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/>
            <p:cNvSpPr/>
            <p:nvPr/>
          </p:nvSpPr>
          <p:spPr>
            <a:xfrm>
              <a:off x="7399227" y="5708584"/>
              <a:ext cx="87423" cy="7690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순서도: 자기 디스크 315"/>
            <p:cNvSpPr/>
            <p:nvPr/>
          </p:nvSpPr>
          <p:spPr>
            <a:xfrm>
              <a:off x="7114384" y="5909569"/>
              <a:ext cx="123841" cy="139205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7" name="직선 연결선 316"/>
            <p:cNvCxnSpPr>
              <a:stCxn id="314" idx="4"/>
              <a:endCxn id="316" idx="1"/>
            </p:cNvCxnSpPr>
            <p:nvPr/>
          </p:nvCxnSpPr>
          <p:spPr>
            <a:xfrm flipH="1">
              <a:off x="7176305" y="5823503"/>
              <a:ext cx="17080" cy="86066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313" idx="0"/>
              <a:endCxn id="315" idx="4"/>
            </p:cNvCxnSpPr>
            <p:nvPr/>
          </p:nvCxnSpPr>
          <p:spPr>
            <a:xfrm flipV="1">
              <a:off x="7422515" y="5785485"/>
              <a:ext cx="20424" cy="14813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313" idx="2"/>
              <a:endCxn id="316" idx="4"/>
            </p:cNvCxnSpPr>
            <p:nvPr/>
          </p:nvCxnSpPr>
          <p:spPr>
            <a:xfrm flipH="1" flipV="1">
              <a:off x="7238225" y="5979172"/>
              <a:ext cx="133439" cy="1946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315" idx="1"/>
              <a:endCxn id="314" idx="7"/>
            </p:cNvCxnSpPr>
            <p:nvPr/>
          </p:nvCxnSpPr>
          <p:spPr>
            <a:xfrm flipH="1">
              <a:off x="7229342" y="5719846"/>
              <a:ext cx="182688" cy="1585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312" idx="2"/>
              <a:endCxn id="315" idx="6"/>
            </p:cNvCxnSpPr>
            <p:nvPr/>
          </p:nvCxnSpPr>
          <p:spPr>
            <a:xfrm flipH="1">
              <a:off x="7486650" y="5745807"/>
              <a:ext cx="182184" cy="122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직선 연결선 321"/>
            <p:cNvCxnSpPr>
              <a:stCxn id="316" idx="4"/>
              <a:endCxn id="312" idx="3"/>
            </p:cNvCxnSpPr>
            <p:nvPr/>
          </p:nvCxnSpPr>
          <p:spPr>
            <a:xfrm flipV="1">
              <a:off x="7238225" y="5773864"/>
              <a:ext cx="442285" cy="205308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직사각형 323"/>
          <p:cNvSpPr/>
          <p:nvPr/>
        </p:nvSpPr>
        <p:spPr>
          <a:xfrm>
            <a:off x="3886200" y="5580192"/>
            <a:ext cx="905256" cy="80467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4148739" y="5882753"/>
            <a:ext cx="597160" cy="1285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500" dirty="0" smtClean="0">
                <a:latin typeface="+mn-ea"/>
              </a:rPr>
              <a:t>Web Front End</a:t>
            </a:r>
            <a:endParaRPr lang="ko-KR" altLang="en-US" sz="500" dirty="0">
              <a:latin typeface="+mn-ea"/>
            </a:endParaRPr>
          </a:p>
        </p:txBody>
      </p:sp>
      <p:sp>
        <p:nvSpPr>
          <p:cNvPr id="326" name="직사각형 325"/>
          <p:cNvSpPr/>
          <p:nvPr/>
        </p:nvSpPr>
        <p:spPr>
          <a:xfrm>
            <a:off x="4147315" y="6036912"/>
            <a:ext cx="596626" cy="13582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 bIns="0" rtlCol="0" anchor="b"/>
          <a:lstStyle/>
          <a:p>
            <a:pPr algn="ctr"/>
            <a:endParaRPr lang="ko-KR" altLang="en-US" sz="500" dirty="0">
              <a:latin typeface="+mn-ea"/>
            </a:endParaRPr>
          </a:p>
        </p:txBody>
      </p:sp>
      <p:sp>
        <p:nvSpPr>
          <p:cNvPr id="327" name="타원 326"/>
          <p:cNvSpPr/>
          <p:nvPr/>
        </p:nvSpPr>
        <p:spPr>
          <a:xfrm>
            <a:off x="4576676" y="5766558"/>
            <a:ext cx="92521" cy="9358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328" name="직선 연결선 327"/>
          <p:cNvCxnSpPr>
            <a:stCxn id="330" idx="0"/>
          </p:cNvCxnSpPr>
          <p:nvPr/>
        </p:nvCxnSpPr>
        <p:spPr>
          <a:xfrm flipV="1">
            <a:off x="4591521" y="5860142"/>
            <a:ext cx="28876" cy="3843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타원 328"/>
          <p:cNvSpPr/>
          <p:nvPr/>
        </p:nvSpPr>
        <p:spPr>
          <a:xfrm>
            <a:off x="4519646" y="6096287"/>
            <a:ext cx="59929" cy="5910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0" name="타원 329"/>
          <p:cNvSpPr/>
          <p:nvPr/>
        </p:nvSpPr>
        <p:spPr>
          <a:xfrm>
            <a:off x="4540670" y="6244449"/>
            <a:ext cx="101702" cy="949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1" name="타원 330"/>
          <p:cNvSpPr/>
          <p:nvPr/>
        </p:nvSpPr>
        <p:spPr>
          <a:xfrm>
            <a:off x="4331504" y="6052929"/>
            <a:ext cx="106053" cy="9688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2" name="타원 331"/>
          <p:cNvSpPr/>
          <p:nvPr/>
        </p:nvSpPr>
        <p:spPr>
          <a:xfrm>
            <a:off x="4207036" y="6062095"/>
            <a:ext cx="87423" cy="8979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3" name="순서도: 자기 디스크 332"/>
          <p:cNvSpPr/>
          <p:nvPr/>
        </p:nvSpPr>
        <p:spPr>
          <a:xfrm>
            <a:off x="4254432" y="6213482"/>
            <a:ext cx="123841" cy="13920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334" name="직선 연결선 333"/>
          <p:cNvCxnSpPr>
            <a:stCxn id="331" idx="4"/>
            <a:endCxn id="333" idx="1"/>
          </p:cNvCxnSpPr>
          <p:nvPr/>
        </p:nvCxnSpPr>
        <p:spPr>
          <a:xfrm flipH="1">
            <a:off x="4316353" y="6149815"/>
            <a:ext cx="68178" cy="6366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334"/>
          <p:cNvCxnSpPr>
            <a:stCxn id="330" idx="2"/>
            <a:endCxn id="333" idx="4"/>
          </p:cNvCxnSpPr>
          <p:nvPr/>
        </p:nvCxnSpPr>
        <p:spPr>
          <a:xfrm flipH="1" flipV="1">
            <a:off x="4378273" y="6283085"/>
            <a:ext cx="162397" cy="886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335"/>
          <p:cNvCxnSpPr>
            <a:stCxn id="329" idx="2"/>
            <a:endCxn id="331" idx="6"/>
          </p:cNvCxnSpPr>
          <p:nvPr/>
        </p:nvCxnSpPr>
        <p:spPr>
          <a:xfrm flipH="1" flipV="1">
            <a:off x="4437557" y="6101372"/>
            <a:ext cx="82089" cy="2446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직사각형 336"/>
          <p:cNvSpPr/>
          <p:nvPr/>
        </p:nvSpPr>
        <p:spPr>
          <a:xfrm>
            <a:off x="3932456" y="5882753"/>
            <a:ext cx="182595" cy="1285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500" dirty="0" smtClean="0"/>
              <a:t>CDN</a:t>
            </a:r>
            <a:endParaRPr lang="ko-KR" altLang="en-US" sz="500" dirty="0"/>
          </a:p>
        </p:txBody>
      </p:sp>
      <p:sp>
        <p:nvSpPr>
          <p:cNvPr id="338" name="직사각형 337"/>
          <p:cNvSpPr/>
          <p:nvPr/>
        </p:nvSpPr>
        <p:spPr>
          <a:xfrm>
            <a:off x="3932456" y="6213482"/>
            <a:ext cx="194030" cy="13976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정적</a:t>
            </a:r>
            <a:endParaRPr lang="en-US" altLang="ko-KR" sz="5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ko-KR" altLang="en-US" sz="5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자료</a:t>
            </a:r>
            <a:endParaRPr lang="ko-KR" altLang="en-US" sz="5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39" name="직선 연결선 338"/>
          <p:cNvCxnSpPr>
            <a:stCxn id="331" idx="2"/>
            <a:endCxn id="332" idx="6"/>
          </p:cNvCxnSpPr>
          <p:nvPr/>
        </p:nvCxnSpPr>
        <p:spPr>
          <a:xfrm flipH="1">
            <a:off x="4294459" y="6101372"/>
            <a:ext cx="37045" cy="56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339"/>
          <p:cNvCxnSpPr>
            <a:stCxn id="337" idx="2"/>
            <a:endCxn id="338" idx="0"/>
          </p:cNvCxnSpPr>
          <p:nvPr/>
        </p:nvCxnSpPr>
        <p:spPr>
          <a:xfrm>
            <a:off x="4023754" y="6011341"/>
            <a:ext cx="5717" cy="20214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/>
          <p:cNvCxnSpPr/>
          <p:nvPr/>
        </p:nvCxnSpPr>
        <p:spPr>
          <a:xfrm flipV="1">
            <a:off x="4369294" y="6011341"/>
            <a:ext cx="169200" cy="20214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/>
          <p:cNvCxnSpPr>
            <a:stCxn id="332" idx="0"/>
          </p:cNvCxnSpPr>
          <p:nvPr/>
        </p:nvCxnSpPr>
        <p:spPr>
          <a:xfrm flipV="1">
            <a:off x="4250748" y="6001182"/>
            <a:ext cx="18173" cy="60913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 342"/>
          <p:cNvCxnSpPr/>
          <p:nvPr/>
        </p:nvCxnSpPr>
        <p:spPr>
          <a:xfrm flipV="1">
            <a:off x="4561398" y="6001181"/>
            <a:ext cx="15491" cy="9510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3932456" y="5618199"/>
            <a:ext cx="811484" cy="1285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500" dirty="0" smtClean="0">
                <a:latin typeface="+mn-ea"/>
              </a:rPr>
              <a:t>Client</a:t>
            </a:r>
            <a:endParaRPr lang="ko-KR" altLang="en-US" sz="500" dirty="0">
              <a:latin typeface="+mn-ea"/>
            </a:endParaRPr>
          </a:p>
        </p:txBody>
      </p:sp>
      <p:cxnSp>
        <p:nvCxnSpPr>
          <p:cNvPr id="136" name="직선 연결선 135"/>
          <p:cNvCxnSpPr>
            <a:endCxn id="337" idx="0"/>
          </p:cNvCxnSpPr>
          <p:nvPr/>
        </p:nvCxnSpPr>
        <p:spPr>
          <a:xfrm flipH="1">
            <a:off x="4023754" y="5744906"/>
            <a:ext cx="73332" cy="13784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endCxn id="327" idx="0"/>
          </p:cNvCxnSpPr>
          <p:nvPr/>
        </p:nvCxnSpPr>
        <p:spPr>
          <a:xfrm flipH="1">
            <a:off x="4622937" y="5737666"/>
            <a:ext cx="1874" cy="2889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53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6200000">
            <a:off x="6062872" y="-5277680"/>
            <a:ext cx="69574" cy="11976656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1000">
                <a:schemeClr val="bg1"/>
              </a:gs>
              <a:gs pos="100000">
                <a:schemeClr val="bg1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331" y="37550"/>
            <a:ext cx="5790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</a:t>
            </a:r>
            <a:r>
              <a:rPr lang="en-US" altLang="ko-KR" sz="3200" b="1" dirty="0" smtClean="0"/>
              <a:t>. SW</a:t>
            </a:r>
            <a:r>
              <a:rPr lang="ko-KR" altLang="en-US" sz="3200" b="1" dirty="0" smtClean="0"/>
              <a:t>아키텍처 </a:t>
            </a:r>
            <a:r>
              <a:rPr lang="ko-KR" altLang="en-US" sz="3200" b="1" dirty="0" err="1" smtClean="0"/>
              <a:t>상세내역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(1/5)</a:t>
            </a:r>
            <a:endParaRPr lang="ko-KR" altLang="en-US" sz="32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988561"/>
              </p:ext>
            </p:extLst>
          </p:nvPr>
        </p:nvGraphicFramePr>
        <p:xfrm>
          <a:off x="612648" y="1236498"/>
          <a:ext cx="10990074" cy="52525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84072">
                  <a:extLst>
                    <a:ext uri="{9D8B030D-6E8A-4147-A177-3AD203B41FA5}">
                      <a16:colId xmlns:a16="http://schemas.microsoft.com/office/drawing/2014/main" val="3535068363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325181219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206786533"/>
                    </a:ext>
                  </a:extLst>
                </a:gridCol>
                <a:gridCol w="2641601">
                  <a:extLst>
                    <a:ext uri="{9D8B030D-6E8A-4147-A177-3AD203B41FA5}">
                      <a16:colId xmlns:a16="http://schemas.microsoft.com/office/drawing/2014/main" val="36414420"/>
                    </a:ext>
                  </a:extLst>
                </a:gridCol>
                <a:gridCol w="2641601">
                  <a:extLst>
                    <a:ext uri="{9D8B030D-6E8A-4147-A177-3AD203B41FA5}">
                      <a16:colId xmlns:a16="http://schemas.microsoft.com/office/drawing/2014/main" val="4078196862"/>
                    </a:ext>
                  </a:extLst>
                </a:gridCol>
              </a:tblGrid>
              <a:tr h="327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SW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아키텍처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적용대상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구성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형태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장점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단점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445854"/>
                  </a:ext>
                </a:extLst>
              </a:tr>
              <a:tr h="4925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모놀리식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Monolithic)</a:t>
                      </a:r>
                      <a:endParaRPr lang="ko-KR" altLang="en-US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하나의 통합된 코드 베이스로 여러 비즈니스 기능을 수행하는 전통적인 아키텍처 스타일</a:t>
                      </a: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단일 애플리케이션 내에 서비스의 모든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로직이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들어가 있는 구조</a:t>
                      </a: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쉽게 말해 하나의 큰 목적이 있는 서비스 또는 애플리케이션에 여러 기능이 통합된 구조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atinLnBrk="1"/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☞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PJT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규모가 작을 때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빠른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MVP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개발이 필요할 때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복잡한 비즈니스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로직이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필요하지 않을 때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변경이 적은 시스템에서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적용되야할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개발 모델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다양한 서비스들이 단일 애플리케이션 안에 포함되어 있는 구조</a:t>
                      </a: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단일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연결해서 사용하고 보안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설정 등 모두 공통으로 사용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간단한 유지보수</a:t>
                      </a:r>
                    </a:p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단일코드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베이스로 변경 사항 적용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유지보수 상대적으로 간단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코드 일관성 유지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및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버그 수정 용이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개발 속도 향상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작은 팀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/PJT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에서 빠른 개발 가능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코드베이스가 단순하고 통합이 쉬워 초기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신속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배포 가능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통합의 편리함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서로 다른 기능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모듈이 하나의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Appl.</a:t>
                      </a:r>
                      <a:r>
                        <a:rPr lang="en-US" altLang="ko-KR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안에 있어 통합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테스트 간단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신규기능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추가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변경 시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타부분과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상호작용 고려 불필요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적은 인프라 </a:t>
                      </a: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구조비용</a:t>
                      </a:r>
                      <a:endParaRPr lang="ko-KR" altLang="en-U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단일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Appl.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으로 모든 것 처리하여 인프라 구조 복잡성 낮고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운영비용 감소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기술 스택의 통일성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단일 코드 베이스로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기술스택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통일 용이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쉬운 디버깅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최적화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단일 코드 베이스에서 발생한 문제 디버깅 비교적 간단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모든 코드가 하나의 공간에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있에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문제 추적 및 해결 용이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코드 베이스 전체 통합된 최적화 가능</a:t>
                      </a:r>
                      <a:endParaRPr lang="ko-KR" alt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확장과 배포의 어려움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프로젝트가 성장함에 따라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Appl.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전체를 확장해야 하므로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특정 기능만 확장 곤란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가령 뉴스 서비스 사용자가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명이고 웹툰 서비스 사용자가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억명이라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가정했을 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웹툰 서비스만 확장 어렵다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작은 변경 사항도 전체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Appl.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을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재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배포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경우 발생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이는 배포의 번거로움과 다운타임 초래 가능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기술 스택의 제한성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기술 스택을 통일시키기 쉽지만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이는 향후 새로운 기술 도입이 어렵다는 의미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기술 스택이 제한됨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복잡성 증가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PJT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가 성장함에 따라 코드베이스가 커지고 복잡성이 증가 가능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이에 따라 코드의 일부를 이해하고 수정하는 것이 어려워 유지보수와 디버깅이 어려움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대규모 팀 작업의 어려움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모든 팀이 동일한 코드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동일한 프로젝트에서 작업하기에 코드 병합에 대한 충돌 가능성이 높고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기능 변경 시 다른 팀이 작업에 영향을 줄 수 있음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11468018"/>
                  </a:ext>
                </a:extLst>
              </a:tr>
            </a:tbl>
          </a:graphicData>
        </a:graphic>
      </p:graphicFrame>
      <p:sp>
        <p:nvSpPr>
          <p:cNvPr id="16" name="순서도: 자기 디스크 15"/>
          <p:cNvSpPr/>
          <p:nvPr/>
        </p:nvSpPr>
        <p:spPr>
          <a:xfrm>
            <a:off x="4796349" y="4198684"/>
            <a:ext cx="738885" cy="540956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75760" y="2308861"/>
            <a:ext cx="1981200" cy="173141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ko-KR" alt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65437" y="2823699"/>
            <a:ext cx="848825" cy="30391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News </a:t>
            </a:r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7033" y="2825984"/>
            <a:ext cx="859207" cy="30391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서비스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65437" y="3215230"/>
            <a:ext cx="848825" cy="30391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웹툰 서비스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07033" y="3220936"/>
            <a:ext cx="859207" cy="30391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유저 서비스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265437" y="3636931"/>
            <a:ext cx="1800804" cy="30391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데이터 접근 레이어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/>
          <p:cNvCxnSpPr>
            <a:stCxn id="3" idx="2"/>
            <a:endCxn id="16" idx="1"/>
          </p:cNvCxnSpPr>
          <p:nvPr/>
        </p:nvCxnSpPr>
        <p:spPr>
          <a:xfrm flipH="1">
            <a:off x="5165791" y="4040272"/>
            <a:ext cx="569" cy="149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5155015" y="2148051"/>
            <a:ext cx="592" cy="288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9138" y="1823675"/>
            <a:ext cx="371227" cy="34484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265437" y="2424633"/>
            <a:ext cx="1800804" cy="30391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ko-KR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유저 인터페이스 모듈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1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6200000">
            <a:off x="6062872" y="-5277680"/>
            <a:ext cx="69574" cy="11976656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1000">
                <a:schemeClr val="bg1"/>
              </a:gs>
              <a:gs pos="100000">
                <a:schemeClr val="bg1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331" y="37550"/>
            <a:ext cx="5790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</a:t>
            </a:r>
            <a:r>
              <a:rPr lang="en-US" altLang="ko-KR" sz="3200" b="1" dirty="0" smtClean="0"/>
              <a:t>. SW</a:t>
            </a:r>
            <a:r>
              <a:rPr lang="ko-KR" altLang="en-US" sz="3200" b="1" dirty="0" smtClean="0"/>
              <a:t>아키텍처 </a:t>
            </a:r>
            <a:r>
              <a:rPr lang="ko-KR" altLang="en-US" sz="3200" b="1" dirty="0" err="1" smtClean="0"/>
              <a:t>상세내역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(</a:t>
            </a:r>
            <a:r>
              <a:rPr lang="en-US" altLang="ko-KR" sz="3200" b="1" dirty="0"/>
              <a:t>2</a:t>
            </a:r>
            <a:r>
              <a:rPr lang="en-US" altLang="ko-KR" sz="3200" b="1" dirty="0" smtClean="0"/>
              <a:t>/5)</a:t>
            </a:r>
            <a:endParaRPr lang="ko-KR" altLang="en-US" sz="32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00045"/>
              </p:ext>
            </p:extLst>
          </p:nvPr>
        </p:nvGraphicFramePr>
        <p:xfrm>
          <a:off x="612648" y="1236498"/>
          <a:ext cx="10990074" cy="52525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84072">
                  <a:extLst>
                    <a:ext uri="{9D8B030D-6E8A-4147-A177-3AD203B41FA5}">
                      <a16:colId xmlns:a16="http://schemas.microsoft.com/office/drawing/2014/main" val="3535068363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325181219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206786533"/>
                    </a:ext>
                  </a:extLst>
                </a:gridCol>
                <a:gridCol w="2641601">
                  <a:extLst>
                    <a:ext uri="{9D8B030D-6E8A-4147-A177-3AD203B41FA5}">
                      <a16:colId xmlns:a16="http://schemas.microsoft.com/office/drawing/2014/main" val="36414420"/>
                    </a:ext>
                  </a:extLst>
                </a:gridCol>
                <a:gridCol w="2641601">
                  <a:extLst>
                    <a:ext uri="{9D8B030D-6E8A-4147-A177-3AD203B41FA5}">
                      <a16:colId xmlns:a16="http://schemas.microsoft.com/office/drawing/2014/main" val="4078196862"/>
                    </a:ext>
                  </a:extLst>
                </a:gridCol>
              </a:tblGrid>
              <a:tr h="327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SW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아키텍처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적용대상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구성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형태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장점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단점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445854"/>
                  </a:ext>
                </a:extLst>
              </a:tr>
              <a:tr h="4925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멀티티어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Multi-tiers)</a:t>
                      </a:r>
                      <a:endParaRPr lang="ko-KR" altLang="en-US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비즈니스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로직을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완전히 분리하여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시스템과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Client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사이에 배치한 클라이언트 서버 시스템의 일종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예를 들어 사용자와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DB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간의 데이터 요구 서비스에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미들웨어를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이용하는 것임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일반적으로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Three-tier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구조가 널리 쓰임</a:t>
                      </a: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60363" lvl="1" indent="-1841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i="0" dirty="0" err="1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프론트엔트</a:t>
                      </a:r>
                      <a:r>
                        <a:rPr lang="ko-KR" altLang="en-US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 계층</a:t>
                      </a:r>
                      <a:r>
                        <a:rPr lang="en-US" altLang="ko-KR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I/F</a:t>
                      </a:r>
                      <a:r>
                        <a:rPr lang="ko-KR" altLang="en-US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 표현 계층을 의미하며</a:t>
                      </a:r>
                      <a:r>
                        <a:rPr lang="en-US" altLang="ko-KR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사용자와 상호작용</a:t>
                      </a:r>
                      <a:r>
                        <a:rPr lang="en-US" altLang="ko-KR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사용자 </a:t>
                      </a:r>
                      <a:r>
                        <a:rPr lang="en-US" altLang="ko-KR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I/F </a:t>
                      </a:r>
                      <a:r>
                        <a:rPr lang="ko-KR" altLang="en-US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담당</a:t>
                      </a:r>
                      <a:endParaRPr lang="en-US" altLang="ko-KR" sz="1200" b="0" i="0" kern="1200" dirty="0" smtClean="0">
                        <a:solidFill>
                          <a:srgbClr val="212529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60363" lvl="1" indent="-1841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중간 계층</a:t>
                      </a:r>
                      <a:r>
                        <a:rPr lang="en-US" altLang="ko-KR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비즈니스 </a:t>
                      </a:r>
                      <a:r>
                        <a:rPr lang="ko-KR" altLang="en-US" sz="1200" b="0" i="0" dirty="0" err="1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로직과</a:t>
                      </a:r>
                      <a:r>
                        <a:rPr lang="ko-KR" altLang="en-US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 실행을 관리하며</a:t>
                      </a:r>
                      <a:r>
                        <a:rPr lang="en-US" altLang="ko-KR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클라이언트와 </a:t>
                      </a:r>
                      <a:r>
                        <a:rPr lang="ko-KR" altLang="en-US" sz="1200" b="0" i="0" dirty="0" err="1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ko-KR" altLang="en-US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간의 중개 역할</a:t>
                      </a:r>
                      <a:endParaRPr lang="en-US" altLang="ko-KR" sz="1200" b="0" i="0" dirty="0" smtClean="0">
                        <a:solidFill>
                          <a:srgbClr val="212529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363" lvl="1" indent="-1841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200" b="0" i="0" dirty="0" err="1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백엔드</a:t>
                      </a:r>
                      <a:r>
                        <a:rPr lang="ko-KR" altLang="en-US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 계층</a:t>
                      </a:r>
                      <a:r>
                        <a:rPr lang="en-US" altLang="ko-KR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주로 </a:t>
                      </a:r>
                      <a:r>
                        <a:rPr lang="en-US" altLang="ko-KR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관리를 처리하고</a:t>
                      </a:r>
                      <a:r>
                        <a:rPr lang="en-US" altLang="ko-KR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데이터의 저장</a:t>
                      </a:r>
                      <a:r>
                        <a:rPr lang="en-US" altLang="ko-KR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관리를 </a:t>
                      </a:r>
                      <a:r>
                        <a:rPr lang="en-US" altLang="ko-KR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와 상호작용하여 필요한 데이터 반환 및 처리</a:t>
                      </a:r>
                      <a:endParaRPr lang="en-US" altLang="ko-KR" sz="1200" b="0" i="0" dirty="0" smtClean="0">
                        <a:solidFill>
                          <a:srgbClr val="212529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360363" lvl="1" indent="-1841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1200" b="0" i="0" dirty="0" smtClean="0">
                        <a:solidFill>
                          <a:srgbClr val="212529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lvl="0" indent="0" latinLnBrk="1">
                        <a:buFont typeface="Wingdings" panose="05000000000000000000" pitchFamily="2" charset="2"/>
                        <a:buNone/>
                        <a:tabLst>
                          <a:tab pos="1163638" algn="l"/>
                        </a:tabLst>
                      </a:pPr>
                      <a:r>
                        <a:rPr lang="ko-KR" altLang="en-US" sz="1200" b="0" i="0" dirty="0" smtClean="0">
                          <a:solidFill>
                            <a:srgbClr val="212529"/>
                          </a:solidFill>
                          <a:effectLst/>
                          <a:latin typeface="+mn-ea"/>
                          <a:ea typeface="+mn-ea"/>
                        </a:rPr>
                        <a:t>☞ 대규모 애플리케이션을 구축할 때 매우 유용한 방법</a:t>
                      </a:r>
                      <a:endParaRPr lang="en-US" altLang="ko-KR" sz="1200" b="0" i="0" dirty="0" smtClean="0">
                        <a:solidFill>
                          <a:srgbClr val="21252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다수 사용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Three-tier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아래 계층들로 명확한 분리 기반</a:t>
                      </a:r>
                      <a:endParaRPr lang="en-US" altLang="ko-KR" sz="1200" b="0" i="0" kern="120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54012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Client</a:t>
                      </a:r>
                      <a:r>
                        <a:rPr lang="ko-KR" altLang="en-US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위치</a:t>
                      </a:r>
                      <a:r>
                        <a:rPr lang="en-US" altLang="ko-KR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사용자 </a:t>
                      </a:r>
                      <a:r>
                        <a:rPr lang="en-US" altLang="ko-KR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I/F, </a:t>
                      </a:r>
                      <a:r>
                        <a:rPr lang="ko-KR" altLang="en-US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정보 시각화 </a:t>
                      </a:r>
                      <a:r>
                        <a:rPr lang="ko-KR" altLang="en-US" sz="1200" b="0" i="0" kern="1200" spc="-4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프리젠테이션</a:t>
                      </a:r>
                      <a:r>
                        <a:rPr lang="ko-KR" altLang="en-US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spc="-4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계증</a:t>
                      </a:r>
                      <a:endParaRPr lang="en-US" altLang="ko-KR" sz="1200" b="0" i="0" kern="1200" spc="-4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54012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핵심 </a:t>
                      </a:r>
                      <a:r>
                        <a:rPr lang="en-US" altLang="ko-KR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Biz </a:t>
                      </a:r>
                      <a:r>
                        <a:rPr lang="ko-KR" altLang="en-US" sz="1200" b="0" i="0" kern="1200" spc="-4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로직</a:t>
                      </a:r>
                      <a:r>
                        <a:rPr lang="ko-KR" altLang="en-US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구현</a:t>
                      </a:r>
                      <a:r>
                        <a:rPr lang="en-US" altLang="ko-KR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실행</a:t>
                      </a:r>
                      <a:r>
                        <a:rPr lang="en-US" altLang="ko-KR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추상화와 인프라 제공하는 </a:t>
                      </a:r>
                      <a:r>
                        <a:rPr lang="en-US" altLang="ko-KR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Appl. </a:t>
                      </a:r>
                      <a:r>
                        <a:rPr lang="ko-KR" altLang="en-US" sz="1200" b="0" i="0" kern="1200" spc="-4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로직</a:t>
                      </a:r>
                      <a:r>
                        <a:rPr lang="ko-KR" altLang="en-US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spc="-4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계증</a:t>
                      </a:r>
                      <a:endParaRPr lang="en-US" altLang="ko-KR" sz="1200" b="0" i="0" kern="1200" spc="-4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54012" marR="0" lvl="1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서버 리소스</a:t>
                      </a:r>
                      <a:r>
                        <a:rPr lang="en-US" altLang="ko-KR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/DB </a:t>
                      </a:r>
                      <a:r>
                        <a:rPr lang="ko-KR" altLang="en-US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등 </a:t>
                      </a:r>
                      <a:r>
                        <a:rPr lang="ko-KR" altLang="en-US" sz="1200" b="0" i="0" kern="1200" spc="-4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백엔드</a:t>
                      </a:r>
                      <a:r>
                        <a:rPr lang="ko-KR" altLang="en-US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시스템 관리</a:t>
                      </a:r>
                      <a:r>
                        <a:rPr lang="en-US" altLang="ko-KR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spc="-4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타계층간</a:t>
                      </a:r>
                      <a:r>
                        <a:rPr lang="ko-KR" altLang="en-US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Data</a:t>
                      </a:r>
                      <a:r>
                        <a:rPr lang="ko-KR" altLang="en-US" sz="1200" b="0" i="0" kern="1200" spc="-4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처리하는 리소스 관리 계층</a:t>
                      </a:r>
                      <a:endParaRPr lang="en-US" altLang="ko-KR" sz="1200" b="0" i="0" kern="1200" spc="-4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R="54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유지보수성 제고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중간 계층 추가로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재사용성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및 확장성 향상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계층간 명확한 </a:t>
                      </a: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역할분리</a:t>
                      </a:r>
                      <a:endParaRPr lang="ko-KR" altLang="en-US" sz="12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비즈니스 변경사항은 중간계층에만 적용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시스템 독립성 향상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플랫폼 독립적으로 개발가능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특정 공급업체에 의존하지 않음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병렬처리 가능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확장성을 위한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멀티스레딩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지원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네트워크 효율 향상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중간 계층이 비즈니스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로직을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처리하므로 클라이언트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서버간의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트래픽이 감소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서버 신뢰성 및 가용성 향상</a:t>
                      </a:r>
                    </a:p>
                    <a:p>
                      <a:pPr marL="0" indent="0" algn="l" defTabSz="914400" rtl="0" eaLnBrk="1" latinLnBrk="1" hangingPunct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중간계층이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장애 발생 시 서버를 통해 계속 작동할 수 있음</a:t>
                      </a:r>
                      <a:endParaRPr lang="ko-KR" alt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테스트의 어려움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테스트 도구의 부족이 존재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유지보수 어려움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시스템에 여러 서버를 추가하는 경우 서버 수의 증가로 시스템이 복잡해지고 유지보수가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어려워짐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분산시스템의 다양한 대처 필요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데이터 일관성과 병목 현상 등의 문제 발생가능하여 이를 해결하기 위해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복제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캐시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로드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밸런싱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등의 기술을 사용 필요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보안 문제 노출 가능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서버와 클라이언트 사이에 데이터를 주고 받을 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중간자 공격 등의 위협에 취약해질 수 있으므로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보안 프로토콜을 적용하여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보안성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강화 필요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11468018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4175760" y="2308861"/>
            <a:ext cx="1981200" cy="21107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System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64349" y="2424633"/>
            <a:ext cx="1800804" cy="4831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Layer (Client)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직선 연결선 17"/>
          <p:cNvCxnSpPr>
            <a:stCxn id="23" idx="0"/>
            <a:endCxn id="7" idx="2"/>
          </p:cNvCxnSpPr>
          <p:nvPr/>
        </p:nvCxnSpPr>
        <p:spPr>
          <a:xfrm flipV="1">
            <a:off x="5164751" y="2907792"/>
            <a:ext cx="0" cy="71606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20" idx="2"/>
            <a:endCxn id="7" idx="0"/>
          </p:cNvCxnSpPr>
          <p:nvPr/>
        </p:nvCxnSpPr>
        <p:spPr>
          <a:xfrm flipH="1">
            <a:off x="5164751" y="2168521"/>
            <a:ext cx="1" cy="256112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9138" y="1823675"/>
            <a:ext cx="371227" cy="34484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264349" y="3023564"/>
            <a:ext cx="1800804" cy="4831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 Logic Layer (Middleware)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264349" y="3623853"/>
            <a:ext cx="1800804" cy="48315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0" rIns="18000" bIns="54000" rtlCol="0" anchor="ctr"/>
          <a:lstStyle/>
          <a:p>
            <a:pPr algn="ctr"/>
            <a:r>
              <a:rPr lang="en-US" altLang="ko-KR" sz="1100" spc="-2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 Management Layer (Database)</a:t>
            </a:r>
            <a:endParaRPr lang="ko-KR" altLang="en-US" sz="1100" spc="-2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순서도: 자기 디스크 15"/>
          <p:cNvSpPr/>
          <p:nvPr/>
        </p:nvSpPr>
        <p:spPr>
          <a:xfrm>
            <a:off x="5699949" y="3844387"/>
            <a:ext cx="314137" cy="241579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6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6200000">
            <a:off x="6062872" y="-5277680"/>
            <a:ext cx="69574" cy="11976656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1000">
                <a:schemeClr val="bg1"/>
              </a:gs>
              <a:gs pos="100000">
                <a:schemeClr val="bg1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331" y="37550"/>
            <a:ext cx="5790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</a:t>
            </a:r>
            <a:r>
              <a:rPr lang="en-US" altLang="ko-KR" sz="3200" b="1" dirty="0" smtClean="0"/>
              <a:t>. SW</a:t>
            </a:r>
            <a:r>
              <a:rPr lang="ko-KR" altLang="en-US" sz="3200" b="1" dirty="0" smtClean="0"/>
              <a:t>아키텍처 </a:t>
            </a:r>
            <a:r>
              <a:rPr lang="ko-KR" altLang="en-US" sz="3200" b="1" dirty="0" err="1" smtClean="0"/>
              <a:t>상세내역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(3/5)</a:t>
            </a:r>
            <a:endParaRPr lang="ko-KR" altLang="en-US" sz="32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52803"/>
              </p:ext>
            </p:extLst>
          </p:nvPr>
        </p:nvGraphicFramePr>
        <p:xfrm>
          <a:off x="612648" y="1236498"/>
          <a:ext cx="10990074" cy="52525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84072">
                  <a:extLst>
                    <a:ext uri="{9D8B030D-6E8A-4147-A177-3AD203B41FA5}">
                      <a16:colId xmlns:a16="http://schemas.microsoft.com/office/drawing/2014/main" val="3535068363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325181219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206786533"/>
                    </a:ext>
                  </a:extLst>
                </a:gridCol>
                <a:gridCol w="2641601">
                  <a:extLst>
                    <a:ext uri="{9D8B030D-6E8A-4147-A177-3AD203B41FA5}">
                      <a16:colId xmlns:a16="http://schemas.microsoft.com/office/drawing/2014/main" val="36414420"/>
                    </a:ext>
                  </a:extLst>
                </a:gridCol>
                <a:gridCol w="2641601">
                  <a:extLst>
                    <a:ext uri="{9D8B030D-6E8A-4147-A177-3AD203B41FA5}">
                      <a16:colId xmlns:a16="http://schemas.microsoft.com/office/drawing/2014/main" val="4078196862"/>
                    </a:ext>
                  </a:extLst>
                </a:gridCol>
              </a:tblGrid>
              <a:tr h="327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SW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아키텍처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적용대상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구성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형태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장점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단점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445854"/>
                  </a:ext>
                </a:extLst>
              </a:tr>
              <a:tr h="4925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마이크로 서비스 아키텍처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Microservices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Architecture, MSA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소프트웨어 애플리케이션을 여러 작고 독립적인 서비스로 나누는 아키텍처 스타일 중 하나임</a:t>
                      </a: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전통적인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와 대조적으로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MSA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애플리케이션을 작은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독립적인 서비스로 나누어 각 서비스가 특정 비즈니스 기능을 수행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atinLnBrk="1"/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☞ 대규모 및 복잡한 시스템일 때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서비스를 만드는 독립적인 팀이 존재할 경우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유연한 확장이 요구될 경우에 적합한 아키텍처 스타일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다양한 서비스들이 독립적인 형태로 그림과 같이 존재</a:t>
                      </a: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rgbClr val="353638"/>
                          </a:solidFill>
                          <a:effectLst/>
                          <a:latin typeface="Noto Sans KR"/>
                        </a:rPr>
                        <a:t>대규모 개발팀의 조직 구조에 맞도록 변형된 아키텍처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독립성 및 확장성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각 모듈간의 상호 의존성이 낮아지기 때문에 각 마이크로 서비스는 독립적으로 개발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배포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확장이 가능하며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이는 전체 시스템의 유연성 향상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기술의 다양성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각 서비스는 자체적인 기술 스택을 선택할 수 있어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최적의 도구나 언어를 사용 가능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쉬운 유지보수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특정 서비스에 대한 다른 서비스에 미치는 영향이 적어서 유지보수가 용이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빠른 배포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각 서비스는 독립적으로 배포될 수 있어서 더 빠른 배포 주기를 가질 수 있음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스케일링의 용이성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특정 서비스에 대한 수요가 증가할 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해당 서비스만 확장할 수 있어 자원을 효율적으로 사용 가능</a:t>
                      </a:r>
                      <a:endParaRPr lang="ko-KR" alt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운영의 복잡성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여러 서비스 간의 통신과 관리는 복잡성을 증가시킬 수 있음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서비스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디스커버리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로깅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분산 추적 등을 관리 필요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데이터 일관성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서비스가 독립적으로 데이터를 가지고 있어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전체 시스템의 데이터 일관성을 유지하기 곤란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ex)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트랜잭션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테스트의 어려움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여러 서비스 간의 통합 테스트와 종단 간 테스트를 수행하기 어려울 수 있음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시스템 전반의 복잡성 증가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전체 시스템이 여러 서비스로 이루어지므로 이를 관리 및 이해하는 데 추가적인 노력과 복잡성 발생 가능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시스템 전환 비용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MA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구조에서 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MSA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로의 전환은 비용과 시간이 소요될 수 있음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분산 시스템 문제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트랜잭션 처리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일관성 유지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보안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권한 관리 복잡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보안 취약점 발생 등 분산 시스템의 특유한 문제에 대한 처리가 부가적으로 필요</a:t>
                      </a:r>
                      <a:r>
                        <a:rPr lang="en-US" altLang="ko-KR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11468018"/>
                  </a:ext>
                </a:extLst>
              </a:tr>
            </a:tbl>
          </a:graphicData>
        </a:graphic>
      </p:graphicFrame>
      <p:cxnSp>
        <p:nvCxnSpPr>
          <p:cNvPr id="27" name="직선 연결선 26"/>
          <p:cNvCxnSpPr/>
          <p:nvPr/>
        </p:nvCxnSpPr>
        <p:spPr>
          <a:xfrm>
            <a:off x="5155015" y="1998278"/>
            <a:ext cx="0" cy="35416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0141" y="1800376"/>
            <a:ext cx="369060" cy="3958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26" b="100000" l="0" r="100000">
                        <a14:foregroundMark x1="94583" y1="91279" x2="94583" y2="912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34807" y="1796017"/>
            <a:ext cx="410799" cy="374489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5015866" y="1998278"/>
            <a:ext cx="305606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114800" y="2800135"/>
            <a:ext cx="487680" cy="19318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154176" y="3555536"/>
            <a:ext cx="414000" cy="5479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News</a:t>
            </a: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152675" y="2937109"/>
            <a:ext cx="414000" cy="5479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News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직선 연결선 25"/>
          <p:cNvCxnSpPr>
            <a:stCxn id="31" idx="2"/>
            <a:endCxn id="33" idx="1"/>
          </p:cNvCxnSpPr>
          <p:nvPr/>
        </p:nvCxnSpPr>
        <p:spPr>
          <a:xfrm flipH="1">
            <a:off x="4357139" y="4103459"/>
            <a:ext cx="4037" cy="9234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자기 디스크 32"/>
          <p:cNvSpPr/>
          <p:nvPr/>
        </p:nvSpPr>
        <p:spPr>
          <a:xfrm>
            <a:off x="4165136" y="4195808"/>
            <a:ext cx="384006" cy="39871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655551" y="2800135"/>
            <a:ext cx="487680" cy="19318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694927" y="3555536"/>
            <a:ext cx="414000" cy="5479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693426" y="2937109"/>
            <a:ext cx="414000" cy="5479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8" name="직선 연결선 37"/>
          <p:cNvCxnSpPr>
            <a:stCxn id="36" idx="2"/>
            <a:endCxn id="39" idx="1"/>
          </p:cNvCxnSpPr>
          <p:nvPr/>
        </p:nvCxnSpPr>
        <p:spPr>
          <a:xfrm flipH="1">
            <a:off x="4897890" y="4103459"/>
            <a:ext cx="4037" cy="9234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자기 디스크 38"/>
          <p:cNvSpPr/>
          <p:nvPr/>
        </p:nvSpPr>
        <p:spPr>
          <a:xfrm>
            <a:off x="4705887" y="4195808"/>
            <a:ext cx="384006" cy="39871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196302" y="2800135"/>
            <a:ext cx="487680" cy="19318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235678" y="3555536"/>
            <a:ext cx="414000" cy="5479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234177" y="2937109"/>
            <a:ext cx="414000" cy="5479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웹툰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4" name="직선 연결선 43"/>
          <p:cNvCxnSpPr>
            <a:stCxn id="42" idx="2"/>
            <a:endCxn id="45" idx="1"/>
          </p:cNvCxnSpPr>
          <p:nvPr/>
        </p:nvCxnSpPr>
        <p:spPr>
          <a:xfrm flipH="1">
            <a:off x="5438641" y="4103459"/>
            <a:ext cx="4037" cy="9234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순서도: 자기 디스크 44"/>
          <p:cNvSpPr/>
          <p:nvPr/>
        </p:nvSpPr>
        <p:spPr>
          <a:xfrm>
            <a:off x="5246638" y="4195808"/>
            <a:ext cx="384006" cy="39871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37053" y="2800135"/>
            <a:ext cx="487680" cy="193188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5776429" y="3555536"/>
            <a:ext cx="414000" cy="5479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유저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774928" y="2937109"/>
            <a:ext cx="414000" cy="5479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유저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REST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직선 연결선 49"/>
          <p:cNvCxnSpPr>
            <a:stCxn id="48" idx="2"/>
            <a:endCxn id="51" idx="1"/>
          </p:cNvCxnSpPr>
          <p:nvPr/>
        </p:nvCxnSpPr>
        <p:spPr>
          <a:xfrm flipH="1">
            <a:off x="5979392" y="4103459"/>
            <a:ext cx="4037" cy="9234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자기 디스크 50"/>
          <p:cNvSpPr/>
          <p:nvPr/>
        </p:nvSpPr>
        <p:spPr>
          <a:xfrm>
            <a:off x="5787389" y="4195808"/>
            <a:ext cx="384006" cy="39871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직선 연결선 51"/>
          <p:cNvCxnSpPr>
            <a:endCxn id="30" idx="0"/>
          </p:cNvCxnSpPr>
          <p:nvPr/>
        </p:nvCxnSpPr>
        <p:spPr>
          <a:xfrm>
            <a:off x="4358640" y="2636520"/>
            <a:ext cx="0" cy="163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4898697" y="2636520"/>
            <a:ext cx="0" cy="163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439448" y="2636520"/>
            <a:ext cx="0" cy="163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980199" y="2636520"/>
            <a:ext cx="0" cy="16361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114800" y="2338759"/>
            <a:ext cx="2110740" cy="33853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API Gateway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3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784393"/>
              </p:ext>
            </p:extLst>
          </p:nvPr>
        </p:nvGraphicFramePr>
        <p:xfrm>
          <a:off x="612648" y="1236498"/>
          <a:ext cx="10990074" cy="52525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84072">
                  <a:extLst>
                    <a:ext uri="{9D8B030D-6E8A-4147-A177-3AD203B41FA5}">
                      <a16:colId xmlns:a16="http://schemas.microsoft.com/office/drawing/2014/main" val="3535068363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325181219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206786533"/>
                    </a:ext>
                  </a:extLst>
                </a:gridCol>
                <a:gridCol w="2641601">
                  <a:extLst>
                    <a:ext uri="{9D8B030D-6E8A-4147-A177-3AD203B41FA5}">
                      <a16:colId xmlns:a16="http://schemas.microsoft.com/office/drawing/2014/main" val="36414420"/>
                    </a:ext>
                  </a:extLst>
                </a:gridCol>
                <a:gridCol w="2641601">
                  <a:extLst>
                    <a:ext uri="{9D8B030D-6E8A-4147-A177-3AD203B41FA5}">
                      <a16:colId xmlns:a16="http://schemas.microsoft.com/office/drawing/2014/main" val="4078196862"/>
                    </a:ext>
                  </a:extLst>
                </a:gridCol>
              </a:tblGrid>
              <a:tr h="327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SW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아키텍처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적용대상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구성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형태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장점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단점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445854"/>
                  </a:ext>
                </a:extLst>
              </a:tr>
              <a:tr h="4925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이벤트 중심 아키텍처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(Event-Driven Architecture, EDA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 내 발생하는 이벤트를 기반으로 컴포넌트들이 통신하는 구조를 말함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왜냐하면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EDA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에서는 특정 이벤트 발생시 이를 구독하고 있는 다른 컴포넌트들이 이에 반응하여 동작하기 때문임</a:t>
                      </a: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이벤트 생산자와 소비자 사이의 직접적인 의존 관계를 제거하여 구현되므로 이 패턴은 높은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비동기성과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느슨한 결합이 특징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이로 인해 시스템 확장성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유연성 향상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다양한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시스템환경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적용가능</a:t>
                      </a: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☞ 이벤트 기반 아키텍처는 변화하는 환경에 빠르게 적응하고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시스템 간의 상호 작용을 유연하게 관리할 수 있기 때문에 주로 실시간 정보 처리가 중요한 시스템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대규모 분산 시스템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마이크로서비스 아키텍처 등에서 사용됨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이동 중인 대량의 데이터를 처리하는 </a:t>
                      </a:r>
                      <a:r>
                        <a:rPr lang="en-US" altLang="ko-KR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IoT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솔루션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일반적으로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Event Producer, Event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Router(Manager)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Event Consumer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구성</a:t>
                      </a: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rgbClr val="353638"/>
                          </a:solidFill>
                          <a:effectLst/>
                          <a:latin typeface="Noto Sans KR"/>
                        </a:rPr>
                        <a:t>분리된 서비스 혹은 </a:t>
                      </a:r>
                      <a:r>
                        <a:rPr lang="ko-KR" altLang="en-US" sz="1200" b="0" i="0" dirty="0" err="1" smtClean="0">
                          <a:solidFill>
                            <a:srgbClr val="353638"/>
                          </a:solidFill>
                          <a:effectLst/>
                          <a:latin typeface="Noto Sans KR"/>
                        </a:rPr>
                        <a:t>시스템들간</a:t>
                      </a:r>
                      <a:r>
                        <a:rPr lang="ko-KR" altLang="en-US" sz="1200" b="0" i="0" dirty="0" smtClean="0">
                          <a:solidFill>
                            <a:srgbClr val="353638"/>
                          </a:solidFill>
                          <a:effectLst/>
                          <a:latin typeface="Noto Sans KR"/>
                        </a:rPr>
                        <a:t> 이벤트 게시</a:t>
                      </a:r>
                      <a:r>
                        <a:rPr lang="en-US" altLang="ko-KR" sz="1200" b="0" i="0" dirty="0" smtClean="0">
                          <a:solidFill>
                            <a:srgbClr val="353638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1200" b="0" i="0" dirty="0" smtClean="0">
                          <a:solidFill>
                            <a:srgbClr val="353638"/>
                          </a:solidFill>
                          <a:effectLst/>
                          <a:latin typeface="Noto Sans KR"/>
                        </a:rPr>
                        <a:t>소비 또는 라우팅 동작으로 정보공유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전체 시스템 영향 감소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각 컴포넌트는 이벤트 메시지로만 통신하여 시스템 간 결합도 낮추어 개별 컴포넌트나 서비스 변경이 전체 시스템에 미치는 영향을 줄임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확장성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재사용 향상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해당 아키텍처는 이벤트를 중심으로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모듈화되어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있어서 필요에 따라 쉽게 기능 추가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변경 가능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비동기처리로 </a:t>
                      </a: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시스템성능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최적화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이벤트 처리가 동시에 이루어질 수 있어 병목현상 줄이고 시스템 전체 처리량 높임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유연한 시스템 통합 가능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이벤트 기반 아키텍처는 다양한 시스템이나 애플리케이션 간의 통합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상호 작용을 용이하게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만들어줌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복잡한 엔터프라이즈 환경에서 유리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시스템 복잡도 증가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이벤트의 흐름을 추적하고 관리해야 하며 이벤트와 그에 대한 처리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로직을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분리해야하므로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복잡도 증가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이벤트 </a:t>
                      </a:r>
                      <a:r>
                        <a:rPr lang="ko-KR" altLang="en-US" sz="12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처리순서</a:t>
                      </a: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보장 어려움</a:t>
                      </a:r>
                    </a:p>
                    <a:p>
                      <a:pPr latinLnBrk="1"/>
                      <a:r>
                        <a:rPr lang="ko-KR" altLang="ko-KR" sz="1200" dirty="0" smtClean="0">
                          <a:effectLst/>
                          <a:ea typeface="+mn-ea"/>
                          <a:cs typeface="Times New Roman" panose="02020603050405020304" pitchFamily="18" charset="0"/>
                        </a:rPr>
                        <a:t>다수의 이벤트가 비동기적으로 처리되기 때문에 동일한 이벤트에 대한 순차적 처리를 보장하기 어</a:t>
                      </a:r>
                      <a:r>
                        <a:rPr lang="ko-KR" altLang="en-US" sz="1200" dirty="0" smtClean="0">
                          <a:effectLst/>
                          <a:ea typeface="+mn-ea"/>
                          <a:cs typeface="Times New Roman" panose="02020603050405020304" pitchFamily="18" charset="0"/>
                        </a:rPr>
                        <a:t>려움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데이터 일관성 유지 어려움</a:t>
                      </a:r>
                    </a:p>
                    <a:p>
                      <a:pPr latinLnBrk="1"/>
                      <a:r>
                        <a:rPr lang="ko-KR" altLang="ko-KR" sz="1200" dirty="0" smtClean="0">
                          <a:effectLst/>
                          <a:ea typeface="+mn-ea"/>
                          <a:cs typeface="Times New Roman" panose="02020603050405020304" pitchFamily="18" charset="0"/>
                        </a:rPr>
                        <a:t>이벤트 기반 시스템에서는 데이터가 여러 서비스에 걸쳐 분산되어 있을 수 있으며</a:t>
                      </a:r>
                      <a:r>
                        <a:rPr lang="en-US" altLang="ko-KR" sz="1200" dirty="0" smtClean="0">
                          <a:effectLst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ko-KR" sz="1200" dirty="0" smtClean="0">
                          <a:effectLst/>
                          <a:ea typeface="+mn-ea"/>
                          <a:cs typeface="Times New Roman" panose="02020603050405020304" pitchFamily="18" charset="0"/>
                        </a:rPr>
                        <a:t>이로 인해 일관된 데이터 상태를 유지하기 어려울 수 있</a:t>
                      </a:r>
                      <a:r>
                        <a:rPr lang="ko-KR" altLang="en-US" sz="1200" dirty="0" smtClean="0">
                          <a:effectLst/>
                          <a:ea typeface="+mn-ea"/>
                          <a:cs typeface="Times New Roman" panose="02020603050405020304" pitchFamily="18" charset="0"/>
                        </a:rPr>
                        <a:t>음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디버깅과 테스트 어려움</a:t>
                      </a:r>
                    </a:p>
                    <a:p>
                      <a:pPr latinLnBrk="1"/>
                      <a:r>
                        <a:rPr lang="ko-KR" altLang="ko-KR" sz="1200" dirty="0" err="1" smtClean="0">
                          <a:effectLst/>
                          <a:ea typeface="+mn-ea"/>
                          <a:cs typeface="Times New Roman" panose="02020603050405020304" pitchFamily="18" charset="0"/>
                        </a:rPr>
                        <a:t>비동기적이고</a:t>
                      </a:r>
                      <a:r>
                        <a:rPr lang="ko-KR" altLang="ko-KR" sz="1200" dirty="0" smtClean="0">
                          <a:effectLst/>
                          <a:ea typeface="+mn-ea"/>
                          <a:cs typeface="Times New Roman" panose="02020603050405020304" pitchFamily="18" charset="0"/>
                        </a:rPr>
                        <a:t> 분산된 시스템에서는 문제의 원인을 찾고 수정하는 것이 복잡할 수 있으며</a:t>
                      </a:r>
                      <a:r>
                        <a:rPr lang="en-US" altLang="ko-KR" sz="1200" dirty="0" smtClean="0">
                          <a:effectLst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ko-KR" sz="1200" dirty="0" smtClean="0">
                          <a:effectLst/>
                          <a:ea typeface="+mn-ea"/>
                          <a:cs typeface="Times New Roman" panose="02020603050405020304" pitchFamily="18" charset="0"/>
                        </a:rPr>
                        <a:t>모든 가능한 이벤트의 조합을 테스트하기 어</a:t>
                      </a:r>
                      <a:r>
                        <a:rPr lang="ko-KR" altLang="en-US" sz="1200" dirty="0" smtClean="0">
                          <a:effectLst/>
                          <a:ea typeface="+mn-ea"/>
                          <a:cs typeface="Times New Roman" panose="02020603050405020304" pitchFamily="18" charset="0"/>
                        </a:rPr>
                        <a:t>려움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고려사항</a:t>
                      </a: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1) </a:t>
                      </a:r>
                      <a:r>
                        <a:rPr lang="ko-KR" altLang="en-US" sz="1200" dirty="0" smtClean="0">
                          <a:effectLst/>
                          <a:ea typeface="+mn-ea"/>
                          <a:cs typeface="Times New Roman" panose="02020603050405020304" pitchFamily="18" charset="0"/>
                        </a:rPr>
                        <a:t>시스템의 요구 사항과 목표 </a:t>
                      </a:r>
                      <a:r>
                        <a:rPr lang="ko-KR" altLang="en-US" sz="1200" dirty="0" err="1" smtClean="0">
                          <a:effectLst/>
                          <a:ea typeface="+mn-ea"/>
                          <a:cs typeface="Times New Roman" panose="02020603050405020304" pitchFamily="18" charset="0"/>
                        </a:rPr>
                        <a:t>명확해야함</a:t>
                      </a:r>
                      <a:r>
                        <a:rPr lang="en-US" altLang="ko-KR" sz="1200" dirty="0" smtClean="0">
                          <a:effectLst/>
                          <a:ea typeface="+mn-ea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altLang="ko-KR" sz="1200" dirty="0" smtClean="0">
                          <a:effectLst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200" dirty="0" smtClean="0">
                          <a:effectLst/>
                          <a:ea typeface="+mn-ea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altLang="en-US" sz="1200" dirty="0" smtClean="0">
                          <a:effectLst/>
                          <a:ea typeface="+mn-ea"/>
                          <a:cs typeface="Times New Roman" panose="02020603050405020304" pitchFamily="18" charset="0"/>
                        </a:rPr>
                        <a:t>이벤트 설계와 모델링에 주의</a:t>
                      </a:r>
                      <a:endParaRPr lang="en-US" altLang="ko-KR" sz="1200" dirty="0" smtClean="0">
                        <a:effectLst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3)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이벤트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처리관련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베스트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프랙티스와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패턴 적용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4) 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시스템 전체관점에서 모니터링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로깅 전략 수립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11468018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 rot="16200000">
            <a:off x="6062872" y="-5277680"/>
            <a:ext cx="69574" cy="11976656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1000">
                <a:schemeClr val="bg1"/>
              </a:gs>
              <a:gs pos="100000">
                <a:schemeClr val="bg1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331" y="37550"/>
            <a:ext cx="5790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</a:t>
            </a:r>
            <a:r>
              <a:rPr lang="en-US" altLang="ko-KR" sz="3200" b="1" dirty="0" smtClean="0"/>
              <a:t>. SW</a:t>
            </a:r>
            <a:r>
              <a:rPr lang="ko-KR" altLang="en-US" sz="3200" b="1" dirty="0" smtClean="0"/>
              <a:t>아키텍처 </a:t>
            </a:r>
            <a:r>
              <a:rPr lang="ko-KR" altLang="en-US" sz="3200" b="1" dirty="0" err="1" smtClean="0"/>
              <a:t>상세내역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(4/5)</a:t>
            </a:r>
            <a:endParaRPr lang="ko-KR" altLang="en-US" sz="3200" b="1" dirty="0"/>
          </a:p>
        </p:txBody>
      </p:sp>
      <p:sp>
        <p:nvSpPr>
          <p:cNvPr id="63" name="직사각형 62"/>
          <p:cNvSpPr/>
          <p:nvPr/>
        </p:nvSpPr>
        <p:spPr>
          <a:xfrm>
            <a:off x="4110780" y="3136913"/>
            <a:ext cx="2110740" cy="6064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18800" rIns="0" bIns="0" rtlCol="0" anchor="t"/>
          <a:lstStyle/>
          <a:p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</a:p>
          <a:p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</a:t>
            </a:r>
            <a:r>
              <a:rPr lang="en-US" altLang="ko-KR" sz="1050" spc="-3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Event Consumers</a:t>
            </a:r>
            <a:endParaRPr lang="ko-KR" altLang="en-US" sz="1050" spc="-3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313075" y="3245569"/>
            <a:ext cx="441012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재고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13075" y="2754801"/>
            <a:ext cx="441012" cy="3236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재고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직선 연결선 25"/>
          <p:cNvCxnSpPr>
            <a:stCxn id="31" idx="2"/>
            <a:endCxn id="62" idx="0"/>
          </p:cNvCxnSpPr>
          <p:nvPr/>
        </p:nvCxnSpPr>
        <p:spPr>
          <a:xfrm>
            <a:off x="4533581" y="3569569"/>
            <a:ext cx="0" cy="28506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4946644" y="3245569"/>
            <a:ext cx="441012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946644" y="2754801"/>
            <a:ext cx="441012" cy="3236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576403" y="3235338"/>
            <a:ext cx="441012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지불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576403" y="2754801"/>
            <a:ext cx="441012" cy="3236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지불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89586" y="2351311"/>
            <a:ext cx="951318" cy="27331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 Router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114800" y="1672495"/>
            <a:ext cx="2110740" cy="5730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93600" rIns="18000" bIns="0" rtlCol="0" anchor="t"/>
          <a:lstStyle/>
          <a:p>
            <a:endParaRPr lang="en-US" altLang="ko-K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</a:t>
            </a:r>
            <a:r>
              <a:rPr lang="en-US" altLang="ko-KR" sz="1050" spc="-3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Event </a:t>
            </a:r>
            <a:r>
              <a:rPr lang="en-US" altLang="ko-KR" sz="1050" spc="-3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Producers</a:t>
            </a:r>
            <a:endParaRPr lang="ko-KR" altLang="en-US" sz="1050" spc="-3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183997" y="1740687"/>
            <a:ext cx="612000" cy="28953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Website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4860150" y="1740687"/>
            <a:ext cx="612000" cy="2758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>
              <a:lnSpc>
                <a:spcPct val="70000"/>
              </a:lnSpc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Mobile App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5536302" y="1740687"/>
            <a:ext cx="612000" cy="2758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>
              <a:lnSpc>
                <a:spcPct val="70000"/>
              </a:lnSpc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Retail</a:t>
            </a:r>
          </a:p>
          <a:p>
            <a:pPr algn="ctr">
              <a:lnSpc>
                <a:spcPct val="70000"/>
              </a:lnSpc>
            </a:pPr>
            <a:r>
              <a:rPr lang="en-US" altLang="ko-KR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4313075" y="3854635"/>
            <a:ext cx="441012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재고상태저장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46644" y="3854635"/>
            <a:ext cx="441012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주문상태저장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46644" y="4289926"/>
            <a:ext cx="441012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선적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꺾인 연결선 12"/>
          <p:cNvCxnSpPr>
            <a:stCxn id="54" idx="2"/>
            <a:endCxn id="20" idx="0"/>
          </p:cNvCxnSpPr>
          <p:nvPr/>
        </p:nvCxnSpPr>
        <p:spPr>
          <a:xfrm rot="16200000" flipH="1">
            <a:off x="4667079" y="1853144"/>
            <a:ext cx="321085" cy="675248"/>
          </a:xfrm>
          <a:prstGeom prst="bentConnector3">
            <a:avLst>
              <a:gd name="adj1" fmla="val 1677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6" idx="2"/>
            <a:endCxn id="20" idx="0"/>
          </p:cNvCxnSpPr>
          <p:nvPr/>
        </p:nvCxnSpPr>
        <p:spPr>
          <a:xfrm rot="5400000">
            <a:off x="5336396" y="1845404"/>
            <a:ext cx="334757" cy="677057"/>
          </a:xfrm>
          <a:prstGeom prst="bentConnector3">
            <a:avLst>
              <a:gd name="adj1" fmla="val 18132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55" idx="2"/>
            <a:endCxn id="20" idx="0"/>
          </p:cNvCxnSpPr>
          <p:nvPr/>
        </p:nvCxnSpPr>
        <p:spPr>
          <a:xfrm rot="5400000">
            <a:off x="4998320" y="2183480"/>
            <a:ext cx="334757" cy="905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20" idx="2"/>
            <a:endCxn id="37" idx="0"/>
          </p:cNvCxnSpPr>
          <p:nvPr/>
        </p:nvCxnSpPr>
        <p:spPr>
          <a:xfrm rot="16200000" flipH="1">
            <a:off x="5101108" y="2688759"/>
            <a:ext cx="130178" cy="1905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>
            <a:stCxn id="20" idx="2"/>
            <a:endCxn id="43" idx="0"/>
          </p:cNvCxnSpPr>
          <p:nvPr/>
        </p:nvCxnSpPr>
        <p:spPr>
          <a:xfrm rot="16200000" flipH="1">
            <a:off x="5415988" y="2373880"/>
            <a:ext cx="130178" cy="631664"/>
          </a:xfrm>
          <a:prstGeom prst="bentConnector3">
            <a:avLst>
              <a:gd name="adj1" fmla="val 221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20" idx="2"/>
            <a:endCxn id="32" idx="0"/>
          </p:cNvCxnSpPr>
          <p:nvPr/>
        </p:nvCxnSpPr>
        <p:spPr>
          <a:xfrm rot="5400000">
            <a:off x="4784324" y="2373880"/>
            <a:ext cx="130178" cy="631664"/>
          </a:xfrm>
          <a:prstGeom prst="bentConnector3">
            <a:avLst>
              <a:gd name="adj1" fmla="val 2219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36" idx="2"/>
            <a:endCxn id="64" idx="0"/>
          </p:cNvCxnSpPr>
          <p:nvPr/>
        </p:nvCxnSpPr>
        <p:spPr>
          <a:xfrm>
            <a:off x="5167150" y="3569569"/>
            <a:ext cx="0" cy="28506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stCxn id="64" idx="2"/>
            <a:endCxn id="65" idx="0"/>
          </p:cNvCxnSpPr>
          <p:nvPr/>
        </p:nvCxnSpPr>
        <p:spPr>
          <a:xfrm>
            <a:off x="5167150" y="4178635"/>
            <a:ext cx="0" cy="111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32" idx="2"/>
            <a:endCxn id="31" idx="0"/>
          </p:cNvCxnSpPr>
          <p:nvPr/>
        </p:nvCxnSpPr>
        <p:spPr>
          <a:xfrm>
            <a:off x="4533581" y="3078480"/>
            <a:ext cx="0" cy="16708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37" idx="2"/>
            <a:endCxn id="36" idx="0"/>
          </p:cNvCxnSpPr>
          <p:nvPr/>
        </p:nvCxnSpPr>
        <p:spPr>
          <a:xfrm>
            <a:off x="5167150" y="3078480"/>
            <a:ext cx="0" cy="16708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43" idx="2"/>
            <a:endCxn id="42" idx="0"/>
          </p:cNvCxnSpPr>
          <p:nvPr/>
        </p:nvCxnSpPr>
        <p:spPr>
          <a:xfrm>
            <a:off x="5796909" y="3078480"/>
            <a:ext cx="0" cy="15685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5159530" y="4620595"/>
            <a:ext cx="0" cy="111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/>
          <p:cNvSpPr/>
          <p:nvPr/>
        </p:nvSpPr>
        <p:spPr>
          <a:xfrm>
            <a:off x="4939894" y="4731886"/>
            <a:ext cx="441012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선적상태저장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5" name="꺾인 연결선 144"/>
          <p:cNvCxnSpPr>
            <a:stCxn id="42" idx="3"/>
            <a:endCxn id="20" idx="3"/>
          </p:cNvCxnSpPr>
          <p:nvPr/>
        </p:nvCxnSpPr>
        <p:spPr>
          <a:xfrm flipH="1" flipV="1">
            <a:off x="5640904" y="2487967"/>
            <a:ext cx="376511" cy="909371"/>
          </a:xfrm>
          <a:prstGeom prst="bentConnector3">
            <a:avLst>
              <a:gd name="adj1" fmla="val -2833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꺾인 연결선 147"/>
          <p:cNvCxnSpPr>
            <a:stCxn id="31" idx="1"/>
            <a:endCxn id="20" idx="1"/>
          </p:cNvCxnSpPr>
          <p:nvPr/>
        </p:nvCxnSpPr>
        <p:spPr>
          <a:xfrm rot="10800000" flipH="1">
            <a:off x="4313074" y="2487967"/>
            <a:ext cx="376511" cy="919602"/>
          </a:xfrm>
          <a:prstGeom prst="bentConnector3">
            <a:avLst>
              <a:gd name="adj1" fmla="val -30357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꺾인 연결선 151"/>
          <p:cNvCxnSpPr>
            <a:stCxn id="36" idx="3"/>
          </p:cNvCxnSpPr>
          <p:nvPr/>
        </p:nvCxnSpPr>
        <p:spPr>
          <a:xfrm flipV="1">
            <a:off x="5387656" y="2624622"/>
            <a:ext cx="84494" cy="782947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07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6200000">
            <a:off x="6062872" y="-5277680"/>
            <a:ext cx="69574" cy="11976656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1000">
                <a:schemeClr val="bg1"/>
              </a:gs>
              <a:gs pos="100000">
                <a:schemeClr val="bg1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331" y="37550"/>
            <a:ext cx="5790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2</a:t>
            </a:r>
            <a:r>
              <a:rPr lang="en-US" altLang="ko-KR" sz="3200" b="1" dirty="0" smtClean="0"/>
              <a:t>. SW</a:t>
            </a:r>
            <a:r>
              <a:rPr lang="ko-KR" altLang="en-US" sz="3200" b="1" dirty="0" smtClean="0"/>
              <a:t>아키텍처 </a:t>
            </a:r>
            <a:r>
              <a:rPr lang="ko-KR" altLang="en-US" sz="3200" b="1" dirty="0" err="1" smtClean="0"/>
              <a:t>상세내역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(5/5)</a:t>
            </a:r>
            <a:endParaRPr lang="ko-KR" altLang="en-US" sz="32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4530"/>
              </p:ext>
            </p:extLst>
          </p:nvPr>
        </p:nvGraphicFramePr>
        <p:xfrm>
          <a:off x="614299" y="1239419"/>
          <a:ext cx="10990074" cy="52525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84072">
                  <a:extLst>
                    <a:ext uri="{9D8B030D-6E8A-4147-A177-3AD203B41FA5}">
                      <a16:colId xmlns:a16="http://schemas.microsoft.com/office/drawing/2014/main" val="3535068363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1325181219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206786533"/>
                    </a:ext>
                  </a:extLst>
                </a:gridCol>
                <a:gridCol w="2641601">
                  <a:extLst>
                    <a:ext uri="{9D8B030D-6E8A-4147-A177-3AD203B41FA5}">
                      <a16:colId xmlns:a16="http://schemas.microsoft.com/office/drawing/2014/main" val="36414420"/>
                    </a:ext>
                  </a:extLst>
                </a:gridCol>
                <a:gridCol w="2641601">
                  <a:extLst>
                    <a:ext uri="{9D8B030D-6E8A-4147-A177-3AD203B41FA5}">
                      <a16:colId xmlns:a16="http://schemas.microsoft.com/office/drawing/2014/main" val="4078196862"/>
                    </a:ext>
                  </a:extLst>
                </a:gridCol>
              </a:tblGrid>
              <a:tr h="3271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SW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아키텍처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개념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적용대상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구성</a:t>
                      </a:r>
                      <a:r>
                        <a:rPr lang="ko-KR" altLang="en-US" sz="120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형태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장점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단점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445854"/>
                  </a:ext>
                </a:extLst>
              </a:tr>
              <a:tr h="4925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웹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큐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워커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(Web-Queue-Worker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이 아키텍처에서 웹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작업자는 모두 상태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비저장임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세션상태는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분산된 캐시에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저장가능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모든 장기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실행작업은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작업자에 의해 비동기적 수행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작업자는 큐의 메시지에 의해 트리거되거나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일괄처리 일정에 따라 실행가능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작업자는 선택적 구성요소임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장기 실행 작업이 없는 경우 작업자를 생략할 수 있음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프런트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엔드는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웹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구성가능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Client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쪽에서 웹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AJAX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호출을 하는 단일 페이지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Appl.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또는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Native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Client Appl.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에서 사용가능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☞ 비교적 간단한 도메인이 있는 애플리케이션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장기 실행 워크플로 또는 일괄처리 작업을 일부 포함하는 애플리케이션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IaaS</a:t>
                      </a:r>
                      <a:r>
                        <a:rPr lang="ko-KR" altLang="en-US" sz="1200" b="0" i="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가 아닌 관리되는 서비스를 사용하려는 경우 </a:t>
                      </a:r>
                      <a:r>
                        <a:rPr lang="ko-KR" altLang="en-US" sz="1200" b="0" i="0" dirty="0" smtClean="0">
                          <a:solidFill>
                            <a:srgbClr val="161616"/>
                          </a:solidFill>
                          <a:effectLst/>
                          <a:latin typeface="Segoe UI" panose="020B0502040204020203" pitchFamily="34" charset="0"/>
                        </a:rPr>
                        <a:t>이 아키텍처 스타일을 고려 </a:t>
                      </a:r>
                      <a:r>
                        <a:rPr lang="en-US" altLang="ko-KR" sz="1200" b="0" i="0" dirty="0" smtClean="0">
                          <a:solidFill>
                            <a:srgbClr val="161616"/>
                          </a:solidFill>
                          <a:effectLst/>
                          <a:latin typeface="Segoe UI" panose="020B0502040204020203" pitchFamily="34" charset="0"/>
                        </a:rPr>
                        <a:t>(</a:t>
                      </a:r>
                      <a:r>
                        <a:rPr lang="ko-KR" altLang="en-US" sz="1200" b="0" i="0" dirty="0" smtClean="0">
                          <a:solidFill>
                            <a:srgbClr val="161616"/>
                          </a:solidFill>
                          <a:effectLst/>
                          <a:latin typeface="Segoe UI" panose="020B0502040204020203" pitchFamily="34" charset="0"/>
                        </a:rPr>
                        <a:t>주로 </a:t>
                      </a:r>
                      <a:r>
                        <a:rPr lang="ko-KR" altLang="en-US" sz="1200" b="0" i="0" dirty="0" err="1" smtClean="0">
                          <a:solidFill>
                            <a:srgbClr val="161616"/>
                          </a:solidFill>
                          <a:effectLst/>
                          <a:latin typeface="Segoe UI" panose="020B0502040204020203" pitchFamily="34" charset="0"/>
                        </a:rPr>
                        <a:t>서버리스</a:t>
                      </a:r>
                      <a:r>
                        <a:rPr lang="ko-KR" altLang="en-US" sz="1200" b="0" i="0" dirty="0" smtClean="0">
                          <a:solidFill>
                            <a:srgbClr val="161616"/>
                          </a:solidFill>
                          <a:effectLst/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en-US" altLang="ko-KR" sz="1200" b="0" i="0" dirty="0" smtClean="0">
                          <a:solidFill>
                            <a:srgbClr val="161616"/>
                          </a:solidFill>
                          <a:effectLst/>
                          <a:latin typeface="Segoe UI" panose="020B0502040204020203" pitchFamily="34" charset="0"/>
                        </a:rPr>
                        <a:t>PaaS</a:t>
                      </a:r>
                      <a:r>
                        <a:rPr lang="en-US" altLang="ko-KR" sz="1200" b="0" i="0" baseline="0" dirty="0" smtClean="0">
                          <a:solidFill>
                            <a:srgbClr val="161616"/>
                          </a:solidFill>
                          <a:effectLst/>
                          <a:latin typeface="Segoe UI" panose="020B0502040204020203" pitchFamily="34" charset="0"/>
                        </a:rPr>
                        <a:t> </a:t>
                      </a:r>
                      <a:r>
                        <a:rPr lang="ko-KR" altLang="en-US" sz="1200" b="0" i="0" baseline="0" dirty="0" smtClean="0">
                          <a:solidFill>
                            <a:srgbClr val="161616"/>
                          </a:solidFill>
                          <a:effectLst/>
                          <a:latin typeface="Segoe UI" panose="020B0502040204020203" pitchFamily="34" charset="0"/>
                        </a:rPr>
                        <a:t>구성요소에 사용</a:t>
                      </a:r>
                      <a:r>
                        <a:rPr lang="en-US" altLang="ko-KR" sz="1200" b="0" i="0" baseline="0" dirty="0" smtClean="0">
                          <a:solidFill>
                            <a:srgbClr val="161616"/>
                          </a:solidFill>
                          <a:effectLst/>
                          <a:latin typeface="Segoe UI" panose="020B0502040204020203" pitchFamily="34" charset="0"/>
                        </a:rPr>
                        <a:t>)</a:t>
                      </a:r>
                      <a:endParaRPr lang="ko-KR" alt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i="0" kern="1200" spc="-2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핵심구성</a:t>
                      </a:r>
                      <a:r>
                        <a:rPr lang="ko-KR" altLang="en-US" sz="1200" b="0" i="0" kern="1200" spc="-2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요소는 </a:t>
                      </a:r>
                      <a:r>
                        <a:rPr lang="en-US" altLang="ko-KR" sz="1200" b="0" i="0" kern="1200" spc="-2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Client</a:t>
                      </a:r>
                      <a:r>
                        <a:rPr lang="ko-KR" altLang="en-US" sz="1200" b="0" i="0" kern="1200" spc="-2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spc="-2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요청처리</a:t>
                      </a:r>
                      <a:r>
                        <a:rPr lang="ko-KR" altLang="en-US" sz="1200" b="0" i="0" kern="1200" spc="-2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웹 프런트 </a:t>
                      </a:r>
                      <a:r>
                        <a:rPr lang="ko-KR" altLang="en-US" sz="1200" b="0" i="0" kern="1200" spc="-2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엔드와</a:t>
                      </a:r>
                      <a:r>
                        <a:rPr lang="ko-KR" altLang="en-US" sz="1200" b="0" i="0" kern="1200" spc="-2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리소스 집약적 작업</a:t>
                      </a:r>
                      <a:r>
                        <a:rPr lang="en-US" altLang="ko-KR" sz="1200" b="0" i="0" kern="1200" spc="-2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spc="-2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장기 실행 워크플로 또는 일괄처리작업수행 작업자임</a:t>
                      </a:r>
                      <a:r>
                        <a:rPr lang="en-US" altLang="ko-KR" sz="1200" b="0" i="0" kern="1200" spc="-2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spc="-2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웹 프런트 </a:t>
                      </a:r>
                      <a:r>
                        <a:rPr lang="ko-KR" altLang="en-US" sz="1200" b="0" i="0" kern="1200" spc="-2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엔드는</a:t>
                      </a:r>
                      <a:r>
                        <a:rPr lang="ko-KR" altLang="en-US" sz="1200" b="0" i="0" kern="1200" spc="-2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spc="-2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메시지큐로</a:t>
                      </a:r>
                      <a:r>
                        <a:rPr lang="ko-KR" altLang="en-US" sz="1200" b="0" i="0" kern="1200" spc="-2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작업자와 통신</a:t>
                      </a:r>
                      <a:endParaRPr lang="en-US" altLang="ko-KR" sz="1200" b="0" i="0" kern="1200" spc="-2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i="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200" b="0" i="0" dirty="0" smtClean="0">
                          <a:solidFill>
                            <a:srgbClr val="353638"/>
                          </a:solidFill>
                          <a:effectLst/>
                          <a:latin typeface="+mn-ea"/>
                          <a:ea typeface="+mn-ea"/>
                        </a:rPr>
                        <a:t>관리되는 컴퓨팅 서비스</a:t>
                      </a:r>
                      <a:r>
                        <a:rPr lang="en-US" altLang="ko-KR" sz="1200" b="0" i="0" dirty="0" smtClean="0">
                          <a:solidFill>
                            <a:srgbClr val="353638"/>
                          </a:solidFill>
                          <a:effectLst/>
                          <a:latin typeface="+mn-ea"/>
                          <a:ea typeface="+mn-ea"/>
                        </a:rPr>
                        <a:t>(Azure App/Cloud Service)</a:t>
                      </a:r>
                      <a:r>
                        <a:rPr lang="ko-KR" altLang="en-US" sz="1200" b="0" i="0" dirty="0" smtClean="0">
                          <a:solidFill>
                            <a:srgbClr val="353638"/>
                          </a:solidFill>
                          <a:effectLst/>
                          <a:latin typeface="+mn-ea"/>
                          <a:ea typeface="+mn-ea"/>
                        </a:rPr>
                        <a:t>를 사용하여 구현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이해도 제고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이해하기 쉬운 비교적 간단한 아키텍처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패포</a:t>
                      </a:r>
                      <a:r>
                        <a:rPr lang="en-US" altLang="ko-KR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관리 용이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쉽게 배포 및 관리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가능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문제 관리 용이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문제가 명확히 구분됨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메세징으로</a:t>
                      </a:r>
                      <a:r>
                        <a:rPr lang="ko-KR" altLang="en-US" sz="12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기능 분리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프런트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엔드는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비동기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메시징을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사용하여 작업자에서 분리됨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독립적 </a:t>
                      </a:r>
                      <a:r>
                        <a:rPr lang="ko-KR" altLang="en-US" sz="1200" b="1" kern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용량관리</a:t>
                      </a:r>
                      <a:endParaRPr lang="ko-KR" altLang="en-US" sz="1200" b="1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프런트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엔드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및 작업자 크기는 독립적으로 조정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가능</a:t>
                      </a:r>
                      <a:endParaRPr lang="ko-KR" altLang="en-US" sz="1200" b="1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디자인 어려움</a:t>
                      </a:r>
                    </a:p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주의깊게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디자인하지 않으면 프런트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엔드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및 작업자가 유지 관리 및 업데이트가 어려운 한 덩어리의 커다란 구성 요소로 변할 수 있음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숨겨진 종속성 발생 가능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프런트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엔드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및 작업자가 데이터 스키마 또는 코드 모듈을 공유하는 경우 숨겨진 종속성이 있을 수 있음</a:t>
                      </a:r>
                      <a:endParaRPr lang="en-US" altLang="ko-KR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algn="l" defTabSz="914400" rtl="0" eaLnBrk="1" latinLnBrk="1" hangingPunct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b="1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일관성 문제 발생 가능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웹 프런트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엔드는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데이터베이스에 성공적으로 유지된 후 큐에 메시지를 내보내기 전에 오작동</a:t>
                      </a:r>
                      <a:r>
                        <a:rPr lang="ko-KR" altLang="en-US" sz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할 수 있어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작업자가 논리의 해당 부분을 수행하지 않으므로 일관성 문제가 </a:t>
                      </a:r>
                      <a:r>
                        <a:rPr lang="ko-KR" altLang="en-US" sz="12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발생가능</a:t>
                      </a:r>
                      <a:r>
                        <a:rPr lang="en-US" altLang="ko-KR" sz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11468018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4687824" y="2889563"/>
            <a:ext cx="441012" cy="27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Queue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4687824" y="2507776"/>
            <a:ext cx="1533695" cy="27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Front End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114800" y="1680116"/>
            <a:ext cx="2110740" cy="26889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Client</a:t>
            </a:r>
            <a:endParaRPr lang="ko-KR" altLang="en-US" sz="105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687825" y="4038586"/>
            <a:ext cx="958034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</a:p>
        </p:txBody>
      </p:sp>
      <p:cxnSp>
        <p:nvCxnSpPr>
          <p:cNvPr id="82" name="직선 연결선 81"/>
          <p:cNvCxnSpPr/>
          <p:nvPr/>
        </p:nvCxnSpPr>
        <p:spPr>
          <a:xfrm rot="10800000">
            <a:off x="5059293" y="3536130"/>
            <a:ext cx="0" cy="504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5719010" y="2067335"/>
            <a:ext cx="502509" cy="3236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Identity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Provider</a:t>
            </a:r>
          </a:p>
        </p:txBody>
      </p:sp>
      <p:cxnSp>
        <p:nvCxnSpPr>
          <p:cNvPr id="121" name="직선 연결선 120"/>
          <p:cNvCxnSpPr/>
          <p:nvPr/>
        </p:nvCxnSpPr>
        <p:spPr>
          <a:xfrm>
            <a:off x="5977673" y="1949178"/>
            <a:ext cx="0" cy="111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5719010" y="4038907"/>
            <a:ext cx="502509" cy="3236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Remote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Service</a:t>
            </a:r>
          </a:p>
        </p:txBody>
      </p:sp>
      <p:sp>
        <p:nvSpPr>
          <p:cNvPr id="128" name="직사각형 127"/>
          <p:cNvSpPr/>
          <p:nvPr/>
        </p:nvSpPr>
        <p:spPr>
          <a:xfrm>
            <a:off x="4110576" y="4038907"/>
            <a:ext cx="502509" cy="32367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Static</a:t>
            </a:r>
          </a:p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</a:p>
        </p:txBody>
      </p:sp>
      <p:cxnSp>
        <p:nvCxnSpPr>
          <p:cNvPr id="129" name="직선 연결선 128"/>
          <p:cNvCxnSpPr/>
          <p:nvPr/>
        </p:nvCxnSpPr>
        <p:spPr>
          <a:xfrm>
            <a:off x="5977673" y="2402582"/>
            <a:ext cx="0" cy="111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5971577" y="2776723"/>
            <a:ext cx="0" cy="126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직사각형 130"/>
          <p:cNvSpPr/>
          <p:nvPr/>
        </p:nvSpPr>
        <p:spPr>
          <a:xfrm>
            <a:off x="4687824" y="3267529"/>
            <a:ext cx="441012" cy="27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Worker</a:t>
            </a:r>
          </a:p>
        </p:txBody>
      </p:sp>
      <p:cxnSp>
        <p:nvCxnSpPr>
          <p:cNvPr id="132" name="직선 연결선 131"/>
          <p:cNvCxnSpPr/>
          <p:nvPr/>
        </p:nvCxnSpPr>
        <p:spPr>
          <a:xfrm>
            <a:off x="4898681" y="2776724"/>
            <a:ext cx="0" cy="111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>
            <a:off x="4898681" y="3156188"/>
            <a:ext cx="0" cy="1112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>
          <a:xfrm>
            <a:off x="4898681" y="3540235"/>
            <a:ext cx="0" cy="504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/>
          <p:nvPr/>
        </p:nvCxnSpPr>
        <p:spPr>
          <a:xfrm rot="10800000">
            <a:off x="5357997" y="2778468"/>
            <a:ext cx="0" cy="1116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4991451" y="3652765"/>
            <a:ext cx="441012" cy="27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18000" rtlCol="0" anchor="ctr"/>
          <a:lstStyle/>
          <a:p>
            <a:pPr algn="ctr"/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Cache</a:t>
            </a:r>
          </a:p>
        </p:txBody>
      </p:sp>
      <p:cxnSp>
        <p:nvCxnSpPr>
          <p:cNvPr id="137" name="직선 연결선 136"/>
          <p:cNvCxnSpPr/>
          <p:nvPr/>
        </p:nvCxnSpPr>
        <p:spPr>
          <a:xfrm>
            <a:off x="5522589" y="2784564"/>
            <a:ext cx="0" cy="126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 rot="10800000">
            <a:off x="4370445" y="2771628"/>
            <a:ext cx="0" cy="1260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/>
          <p:nvPr/>
        </p:nvCxnSpPr>
        <p:spPr>
          <a:xfrm rot="10800000">
            <a:off x="4370444" y="1947016"/>
            <a:ext cx="0" cy="5760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4120158" y="2507776"/>
            <a:ext cx="492927" cy="27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8000" rIns="18000" bIns="18000" rtlCol="0" anchor="ctr"/>
          <a:lstStyle/>
          <a:p>
            <a:pPr algn="ctr"/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CDN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0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rot="16200000">
            <a:off x="6062872" y="-5277680"/>
            <a:ext cx="69574" cy="11976656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51000">
                <a:schemeClr val="bg1"/>
              </a:gs>
              <a:gs pos="100000">
                <a:schemeClr val="bg1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331" y="37550"/>
            <a:ext cx="6748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</a:t>
            </a:r>
            <a:r>
              <a:rPr lang="en-US" altLang="ko-KR" sz="3200" b="1" dirty="0" smtClean="0"/>
              <a:t>. </a:t>
            </a:r>
            <a:r>
              <a:rPr lang="ko-KR" altLang="en-US" sz="3200" b="1" dirty="0" smtClean="0"/>
              <a:t>어플리케이션 </a:t>
            </a:r>
            <a:r>
              <a:rPr lang="ko-KR" altLang="en-US" sz="3200" b="1" dirty="0" err="1" smtClean="0"/>
              <a:t>기능목록</a:t>
            </a:r>
            <a:r>
              <a:rPr lang="ko-KR" altLang="en-US" sz="3200" b="1" dirty="0" smtClean="0"/>
              <a:t> </a:t>
            </a:r>
            <a:r>
              <a:rPr lang="en-US" altLang="ko-KR" sz="3200" b="1" dirty="0" smtClean="0"/>
              <a:t>(GitHub)</a:t>
            </a:r>
            <a:endParaRPr lang="ko-KR" altLang="en-US" sz="32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842733"/>
              </p:ext>
            </p:extLst>
          </p:nvPr>
        </p:nvGraphicFramePr>
        <p:xfrm>
          <a:off x="680278" y="1236501"/>
          <a:ext cx="10813730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93858">
                  <a:extLst>
                    <a:ext uri="{9D8B030D-6E8A-4147-A177-3AD203B41FA5}">
                      <a16:colId xmlns:a16="http://schemas.microsoft.com/office/drawing/2014/main" val="3535068363"/>
                    </a:ext>
                  </a:extLst>
                </a:gridCol>
                <a:gridCol w="5614416">
                  <a:extLst>
                    <a:ext uri="{9D8B030D-6E8A-4147-A177-3AD203B41FA5}">
                      <a16:colId xmlns:a16="http://schemas.microsoft.com/office/drawing/2014/main" val="1325181219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val="320585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기능명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주요내용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44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11468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84816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08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1778</Words>
  <Application>Microsoft Office PowerPoint</Application>
  <PresentationFormat>와이드스크린</PresentationFormat>
  <Paragraphs>435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Noto Sans KR</vt:lpstr>
      <vt:lpstr>맑은 고딕</vt:lpstr>
      <vt:lpstr>Arial</vt:lpstr>
      <vt:lpstr>Segoe UI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John</cp:lastModifiedBy>
  <cp:revision>106</cp:revision>
  <dcterms:created xsi:type="dcterms:W3CDTF">2025-02-20T05:46:28Z</dcterms:created>
  <dcterms:modified xsi:type="dcterms:W3CDTF">2025-02-28T03:23:13Z</dcterms:modified>
</cp:coreProperties>
</file>