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313" r:id="rId4"/>
    <p:sldId id="259" r:id="rId5"/>
    <p:sldId id="309" r:id="rId6"/>
    <p:sldId id="257" r:id="rId7"/>
    <p:sldId id="315" r:id="rId8"/>
    <p:sldId id="310" r:id="rId9"/>
    <p:sldId id="308" r:id="rId10"/>
    <p:sldId id="275" r:id="rId11"/>
    <p:sldId id="263" r:id="rId12"/>
    <p:sldId id="318" r:id="rId13"/>
    <p:sldId id="322" r:id="rId14"/>
    <p:sldId id="316" r:id="rId15"/>
    <p:sldId id="311" r:id="rId16"/>
    <p:sldId id="312" r:id="rId17"/>
    <p:sldId id="281" r:id="rId18"/>
    <p:sldId id="317" r:id="rId19"/>
    <p:sldId id="307" r:id="rId20"/>
    <p:sldId id="277" r:id="rId21"/>
    <p:sldId id="319" r:id="rId22"/>
    <p:sldId id="320" r:id="rId23"/>
    <p:sldId id="260" r:id="rId24"/>
    <p:sldId id="321" r:id="rId25"/>
    <p:sldId id="27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7E50E-1316-4F63-869B-D8A25C867746}">
  <a:tblStyle styleId="{ACB7E50E-1316-4F63-869B-D8A25C8677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e7f9c668d6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e7f9c668d6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1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06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252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37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435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15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92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009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591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e7f9c668d6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e7f9c668d6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764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61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64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6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51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52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59" r:id="rId7"/>
    <p:sldLayoutId id="2147483661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6845572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 Enginnering </a:t>
            </a:r>
            <a:r>
              <a:rPr lang="en" dirty="0">
                <a:solidFill>
                  <a:schemeClr val="accent2"/>
                </a:solidFill>
              </a:rPr>
              <a:t>Team Project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3089765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2022-05-04 / Team T. E</a:t>
            </a:r>
            <a:r>
              <a:rPr lang="ko-KR" altLang="en-US" dirty="0" err="1"/>
              <a:t>세상텐션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Team E - ‘E</a:t>
            </a:r>
            <a:r>
              <a:rPr lang="ko-KR" altLang="en-US" sz="1100" dirty="0" err="1"/>
              <a:t>세상텐션</a:t>
            </a:r>
            <a:r>
              <a:rPr lang="en-US" altLang="ko-KR" sz="1100" dirty="0"/>
              <a:t>’ / Midterm Announcement</a:t>
            </a:r>
            <a:endParaRPr sz="11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6123786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Midterm announcement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Hello World.html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</a:t>
            </a:r>
            <a:r>
              <a:rPr lang="en" sz="1400" dirty="0">
                <a:solidFill>
                  <a:schemeClr val="accent3"/>
                </a:solidFill>
              </a:rPr>
              <a:t>itle.css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en-US" dirty="0">
                <a:solidFill>
                  <a:schemeClr val="accent2"/>
                </a:solidFill>
              </a:rPr>
              <a:t>Project</a:t>
            </a:r>
            <a:r>
              <a:rPr lang="en" dirty="0">
                <a:solidFill>
                  <a:schemeClr val="accent2"/>
                </a:solidFill>
              </a:rPr>
              <a:t>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479" name="Google Shape;2479;p4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1. </a:t>
            </a:r>
            <a:r>
              <a:rPr lang="ko-KR" altLang="en-US" sz="1400" dirty="0">
                <a:solidFill>
                  <a:schemeClr val="accent3"/>
                </a:solidFill>
              </a:rPr>
              <a:t>프로젝트 </a:t>
            </a:r>
            <a:r>
              <a:rPr lang="ko-KR" altLang="en-US" dirty="0">
                <a:solidFill>
                  <a:schemeClr val="accent3"/>
                </a:solidFill>
              </a:rPr>
              <a:t>준비</a:t>
            </a:r>
            <a:r>
              <a:rPr lang="ko-KR" altLang="en-US" sz="1400" dirty="0">
                <a:solidFill>
                  <a:schemeClr val="accent3"/>
                </a:solidFill>
              </a:rPr>
              <a:t>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2480" name="Google Shape;2480;p4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calender.css</a:t>
            </a:r>
            <a:endParaRPr sz="1400" dirty="0">
              <a:solidFill>
                <a:schemeClr val="accent3"/>
              </a:solidFill>
            </a:endParaRPr>
          </a:p>
        </p:txBody>
      </p:sp>
      <p:graphicFrame>
        <p:nvGraphicFramePr>
          <p:cNvPr id="2481" name="Google Shape;2481;p46"/>
          <p:cNvGraphicFramePr/>
          <p:nvPr>
            <p:extLst>
              <p:ext uri="{D42A27DB-BD31-4B8C-83A1-F6EECF244321}">
                <p14:modId xmlns:p14="http://schemas.microsoft.com/office/powerpoint/2010/main" val="3699075796"/>
              </p:ext>
            </p:extLst>
          </p:nvPr>
        </p:nvGraphicFramePr>
        <p:xfrm>
          <a:off x="1681025" y="1353045"/>
          <a:ext cx="3023475" cy="2773470"/>
        </p:xfrm>
        <a:graphic>
          <a:graphicData uri="http://schemas.openxmlformats.org/drawingml/2006/table">
            <a:tbl>
              <a:tblPr>
                <a:noFill/>
                <a:tableStyleId>{ACB7E50E-1316-4F63-869B-D8A25C867746}</a:tableStyleId>
              </a:tblPr>
              <a:tblGrid>
                <a:gridCol w="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26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29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12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13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17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984383"/>
                  </a:ext>
                </a:extLst>
              </a:tr>
            </a:tbl>
          </a:graphicData>
        </a:graphic>
      </p:graphicFrame>
      <p:cxnSp>
        <p:nvCxnSpPr>
          <p:cNvPr id="2482" name="Google Shape;2482;p46"/>
          <p:cNvCxnSpPr/>
          <p:nvPr/>
        </p:nvCxnSpPr>
        <p:spPr>
          <a:xfrm>
            <a:off x="2722925" y="2180172"/>
            <a:ext cx="5709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3" name="Google Shape;2483;p46"/>
          <p:cNvCxnSpPr>
            <a:cxnSpLocks/>
          </p:cNvCxnSpPr>
          <p:nvPr/>
        </p:nvCxnSpPr>
        <p:spPr>
          <a:xfrm>
            <a:off x="1337875" y="2571750"/>
            <a:ext cx="7094400" cy="1147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4" name="Google Shape;2484;p46"/>
          <p:cNvCxnSpPr/>
          <p:nvPr/>
        </p:nvCxnSpPr>
        <p:spPr>
          <a:xfrm>
            <a:off x="1771675" y="2964761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2485;p46"/>
          <p:cNvCxnSpPr/>
          <p:nvPr/>
        </p:nvCxnSpPr>
        <p:spPr>
          <a:xfrm>
            <a:off x="1771675" y="3357056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6" name="Google Shape;2486;p46"/>
          <p:cNvSpPr txBox="1"/>
          <p:nvPr/>
        </p:nvSpPr>
        <p:spPr>
          <a:xfrm>
            <a:off x="5018825" y="1868375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Sprint 01</a:t>
            </a:r>
            <a:endParaRPr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7" name="Google Shape;2487;p46"/>
          <p:cNvSpPr txBox="1"/>
          <p:nvPr/>
        </p:nvSpPr>
        <p:spPr>
          <a:xfrm>
            <a:off x="5018825" y="2260669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Sprint 02</a:t>
            </a:r>
            <a:endParaRPr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8" name="Google Shape;2488;p46"/>
          <p:cNvSpPr txBox="1"/>
          <p:nvPr/>
        </p:nvSpPr>
        <p:spPr>
          <a:xfrm>
            <a:off x="5018825" y="2652964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Sprint 03</a:t>
            </a:r>
            <a:endParaRPr dirty="0">
              <a:solidFill>
                <a:schemeClr val="bg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9" name="Google Shape;2489;p46"/>
          <p:cNvSpPr txBox="1"/>
          <p:nvPr/>
        </p:nvSpPr>
        <p:spPr>
          <a:xfrm>
            <a:off x="5018825" y="3045258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Fira Code"/>
                <a:ea typeface="Fira Code"/>
                <a:cs typeface="Fira Code"/>
                <a:sym typeface="Fira Code"/>
              </a:rPr>
              <a:t>Sprint 04</a:t>
            </a:r>
            <a:endParaRPr dirty="0">
              <a:solidFill>
                <a:schemeClr val="bg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490" name="Google Shape;2490;p46"/>
          <p:cNvCxnSpPr/>
          <p:nvPr/>
        </p:nvCxnSpPr>
        <p:spPr>
          <a:xfrm>
            <a:off x="1771675" y="3749350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1" name="Google Shape;2491;p46"/>
          <p:cNvSpPr txBox="1"/>
          <p:nvPr/>
        </p:nvSpPr>
        <p:spPr>
          <a:xfrm>
            <a:off x="5018825" y="3437553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Testing and Stabilization</a:t>
            </a:r>
            <a:endParaRPr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92" name="Google Shape;2492;p4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93" name="Google Shape;2493;p4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94" name="Google Shape;2494;p4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" name="Google Shape;2490;p46">
            <a:extLst>
              <a:ext uri="{FF2B5EF4-FFF2-40B4-BE49-F238E27FC236}">
                <a16:creationId xmlns:a16="http://schemas.microsoft.com/office/drawing/2014/main" id="{9C1BDA58-7C9B-AA76-7B1B-CD8DCDA1128E}"/>
              </a:ext>
            </a:extLst>
          </p:cNvPr>
          <p:cNvCxnSpPr/>
          <p:nvPr/>
        </p:nvCxnSpPr>
        <p:spPr>
          <a:xfrm>
            <a:off x="1778550" y="4102533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491;p46">
            <a:extLst>
              <a:ext uri="{FF2B5EF4-FFF2-40B4-BE49-F238E27FC236}">
                <a16:creationId xmlns:a16="http://schemas.microsoft.com/office/drawing/2014/main" id="{48FF73C0-848B-C3F2-D797-762953E5D619}"/>
              </a:ext>
            </a:extLst>
          </p:cNvPr>
          <p:cNvSpPr txBox="1"/>
          <p:nvPr/>
        </p:nvSpPr>
        <p:spPr>
          <a:xfrm>
            <a:off x="5018825" y="3836457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Final Announcement</a:t>
            </a:r>
            <a:endParaRPr dirty="0">
              <a:solidFill>
                <a:schemeClr val="accent1">
                  <a:lumMod val="5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491;p46">
            <a:extLst>
              <a:ext uri="{FF2B5EF4-FFF2-40B4-BE49-F238E27FC236}">
                <a16:creationId xmlns:a16="http://schemas.microsoft.com/office/drawing/2014/main" id="{7769BAEE-CDDE-A895-A168-2A970111AF1A}"/>
              </a:ext>
            </a:extLst>
          </p:cNvPr>
          <p:cNvSpPr txBox="1"/>
          <p:nvPr/>
        </p:nvSpPr>
        <p:spPr>
          <a:xfrm>
            <a:off x="1409163" y="1436572"/>
            <a:ext cx="285612" cy="11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R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I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91;p46">
            <a:extLst>
              <a:ext uri="{FF2B5EF4-FFF2-40B4-BE49-F238E27FC236}">
                <a16:creationId xmlns:a16="http://schemas.microsoft.com/office/drawing/2014/main" id="{2AABB182-7668-0852-ED28-1C8730AC89AF}"/>
              </a:ext>
            </a:extLst>
          </p:cNvPr>
          <p:cNvSpPr txBox="1"/>
          <p:nvPr/>
        </p:nvSpPr>
        <p:spPr>
          <a:xfrm>
            <a:off x="1406490" y="2796479"/>
            <a:ext cx="285612" cy="11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Y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460;p27">
            <a:extLst>
              <a:ext uri="{FF2B5EF4-FFF2-40B4-BE49-F238E27FC236}">
                <a16:creationId xmlns:a16="http://schemas.microsoft.com/office/drawing/2014/main" id="{156B7517-855C-8B40-8CAD-47AE8746C576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 dirty="0"/>
              <a:t>Team E - ‘E</a:t>
            </a:r>
            <a:r>
              <a:rPr lang="ko-KR" altLang="en-US" sz="1100" dirty="0" err="1"/>
              <a:t>세상텐션</a:t>
            </a:r>
            <a:r>
              <a:rPr lang="ko-KR" altLang="en-US" sz="1100" dirty="0"/>
              <a:t>’ </a:t>
            </a:r>
            <a:r>
              <a:rPr lang="en-US" altLang="ko-KR" sz="1100" dirty="0"/>
              <a:t>/ Midterm Announcement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of </a:t>
            </a:r>
            <a:r>
              <a:rPr lang="en" dirty="0">
                <a:solidFill>
                  <a:schemeClr val="accent2"/>
                </a:solidFill>
              </a:rPr>
              <a:t>‘Sprints’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61471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Sprint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245088" y="1255349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기존 플랫폼 변경 </a:t>
            </a:r>
            <a:r>
              <a:rPr lang="en-US" altLang="ko-K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/ DB</a:t>
            </a: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설계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4" y="1984000"/>
            <a:ext cx="158699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Sprint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655421" y="1990701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웹페이지 설계 </a:t>
            </a:r>
            <a:r>
              <a:rPr lang="en-US" altLang="ko-K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/ Backend</a:t>
            </a: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와의 결합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4" y="2706550"/>
            <a:ext cx="158699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Sprint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092722" y="2713251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유저 분류 및 권한 부여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4" y="3429125"/>
            <a:ext cx="1586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Sprint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511773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기능 확장 단계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1. </a:t>
            </a:r>
            <a:r>
              <a:rPr lang="ko-KR" altLang="en-US" sz="1400" dirty="0">
                <a:solidFill>
                  <a:schemeClr val="accent3"/>
                </a:solidFill>
              </a:rPr>
              <a:t>프로젝트 </a:t>
            </a:r>
            <a:r>
              <a:rPr lang="ko-KR" altLang="en-US" dirty="0">
                <a:solidFill>
                  <a:schemeClr val="accent3"/>
                </a:solidFill>
              </a:rPr>
              <a:t>준비</a:t>
            </a:r>
            <a:r>
              <a:rPr lang="ko-KR" altLang="en-US" sz="1400" dirty="0">
                <a:solidFill>
                  <a:schemeClr val="accent3"/>
                </a:solidFill>
              </a:rPr>
              <a:t>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g</a:t>
            </a:r>
            <a:r>
              <a:rPr lang="en" dirty="0">
                <a:solidFill>
                  <a:schemeClr val="accent3"/>
                </a:solidFill>
              </a:rPr>
              <a:t>oals_of_sprints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0;p27">
            <a:extLst>
              <a:ext uri="{FF2B5EF4-FFF2-40B4-BE49-F238E27FC236}">
                <a16:creationId xmlns:a16="http://schemas.microsoft.com/office/drawing/2014/main" id="{A92AA222-DFBE-6FE2-64C5-36059D0DB744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 </a:t>
            </a:r>
            <a:r>
              <a:rPr lang="ko-KR" altLang="en-US" dirty="0">
                <a:solidFill>
                  <a:schemeClr val="tx2"/>
                </a:solidFill>
              </a:rPr>
              <a:t>스프린트 리뷰 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4386564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ko-KR" altLang="en-US" dirty="0"/>
              <a:t>스프린트 결과물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   (DB, Web Page)</a:t>
            </a:r>
            <a:r>
              <a:rPr lang="ko-KR" altLang="en-US" dirty="0"/>
              <a:t>을 중심으로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en-US" altLang="ko-KR" sz="1400" dirty="0">
                <a:solidFill>
                  <a:schemeClr val="accent3"/>
                </a:solidFill>
              </a:rPr>
              <a:t>. </a:t>
            </a:r>
            <a:r>
              <a:rPr lang="ko-KR" altLang="en-US" sz="1400" dirty="0">
                <a:solidFill>
                  <a:schemeClr val="accent3"/>
                </a:solidFill>
              </a:rPr>
              <a:t>스프린트 리뷰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title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2" name="Google Shape;460;p27">
            <a:extLst>
              <a:ext uri="{FF2B5EF4-FFF2-40B4-BE49-F238E27FC236}">
                <a16:creationId xmlns:a16="http://schemas.microsoft.com/office/drawing/2014/main" id="{67B05389-0F5F-8136-3826-D1567CE32961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126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390984" y="586975"/>
            <a:ext cx="5592376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Teamwork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976479" y="1514564"/>
            <a:ext cx="6230998" cy="2504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/>
              <a:t>박</a:t>
            </a:r>
            <a:r>
              <a:rPr lang="ko-KR" altLang="en-US" sz="2800" dirty="0"/>
              <a:t> </a:t>
            </a:r>
            <a:r>
              <a:rPr lang="ko-KR" altLang="en-US" dirty="0"/>
              <a:t>건</a:t>
            </a:r>
            <a:r>
              <a:rPr lang="en-US" altLang="ko-KR" dirty="0"/>
              <a:t>(F) – </a:t>
            </a:r>
            <a:r>
              <a:rPr lang="ko-KR" altLang="en-US" dirty="0"/>
              <a:t>메인 </a:t>
            </a:r>
            <a:r>
              <a:rPr lang="en-US" altLang="ko-KR" dirty="0"/>
              <a:t>&amp; </a:t>
            </a:r>
            <a:r>
              <a:rPr lang="ko-KR" altLang="en-US" dirty="0"/>
              <a:t>예약 페이지 구축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테스팅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여운용</a:t>
            </a:r>
            <a:r>
              <a:rPr lang="en-US" altLang="ko-KR" dirty="0"/>
              <a:t>(F) – </a:t>
            </a:r>
            <a:r>
              <a:rPr lang="ko-KR" altLang="en-US" dirty="0"/>
              <a:t>로그인</a:t>
            </a:r>
            <a:r>
              <a:rPr lang="en-US" altLang="ko-KR" dirty="0"/>
              <a:t>&amp;</a:t>
            </a:r>
            <a:r>
              <a:rPr lang="ko-KR" altLang="en-US" dirty="0"/>
              <a:t>회원가입 페이지 구현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(+ </a:t>
            </a:r>
            <a:r>
              <a:rPr lang="ko-KR" altLang="en-US" dirty="0"/>
              <a:t>스프린트 회의록 작성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김선휘</a:t>
            </a:r>
            <a:r>
              <a:rPr lang="en-US" altLang="ko-KR" dirty="0"/>
              <a:t>(F) – </a:t>
            </a:r>
            <a:r>
              <a:rPr lang="ko-KR" altLang="en-US" dirty="0"/>
              <a:t>페이지 컨텐츠 제작</a:t>
            </a:r>
            <a:r>
              <a:rPr lang="en-US" altLang="ko-KR" dirty="0"/>
              <a:t>, </a:t>
            </a:r>
            <a:r>
              <a:rPr lang="ko-KR" altLang="en-US" dirty="0"/>
              <a:t>레이아웃 정리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엄희승</a:t>
            </a:r>
            <a:r>
              <a:rPr lang="en-US" altLang="ko-KR" dirty="0"/>
              <a:t>(B) – DB</a:t>
            </a:r>
            <a:r>
              <a:rPr lang="ko-KR" altLang="en-US" dirty="0"/>
              <a:t>구축</a:t>
            </a:r>
            <a:r>
              <a:rPr lang="en-US" altLang="ko-KR" dirty="0"/>
              <a:t>, MVC </a:t>
            </a:r>
            <a:r>
              <a:rPr lang="ko-KR" altLang="en-US" dirty="0"/>
              <a:t>패턴을 이용한 서버구축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         HTML</a:t>
            </a:r>
            <a:r>
              <a:rPr lang="ko-KR" altLang="en-US" dirty="0"/>
              <a:t>과 서버 측을 연결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강정수</a:t>
            </a:r>
            <a:r>
              <a:rPr lang="en-US" altLang="ko-KR" dirty="0"/>
              <a:t>(B) – </a:t>
            </a:r>
            <a:r>
              <a:rPr lang="ko-KR" altLang="en-US" dirty="0"/>
              <a:t>데이터 흐름도 작성</a:t>
            </a:r>
            <a:r>
              <a:rPr lang="en-US" altLang="ko-KR" dirty="0"/>
              <a:t>, DB</a:t>
            </a:r>
            <a:r>
              <a:rPr lang="ko-KR" altLang="en-US" dirty="0"/>
              <a:t> 정리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장현석</a:t>
            </a:r>
            <a:r>
              <a:rPr lang="en-US" altLang="ko-KR" dirty="0"/>
              <a:t>(B) – </a:t>
            </a:r>
            <a:r>
              <a:rPr lang="ko-KR" altLang="en-US" dirty="0"/>
              <a:t>레거시시스템 코드 분석</a:t>
            </a:r>
            <a:r>
              <a:rPr lang="en-US" altLang="ko-KR" dirty="0"/>
              <a:t>, DB</a:t>
            </a:r>
            <a:r>
              <a:rPr lang="ko-KR" altLang="en-US" dirty="0"/>
              <a:t>흐름도 작성</a:t>
            </a:r>
            <a:endParaRPr lang="en-US" altLang="ko-KR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463696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1716746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en-US" altLang="ko-KR" sz="1400" dirty="0">
                <a:solidFill>
                  <a:schemeClr val="accent3"/>
                </a:solidFill>
              </a:rPr>
              <a:t>. </a:t>
            </a:r>
            <a:r>
              <a:rPr lang="ko-KR" altLang="en-US" sz="1400" dirty="0">
                <a:solidFill>
                  <a:schemeClr val="accent3"/>
                </a:solidFill>
              </a:rPr>
              <a:t>스프린트 리뷰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title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2" name="Google Shape;460;p27">
            <a:extLst>
              <a:ext uri="{FF2B5EF4-FFF2-40B4-BE49-F238E27FC236}">
                <a16:creationId xmlns:a16="http://schemas.microsoft.com/office/drawing/2014/main" id="{67B05389-0F5F-8136-3826-D1567CE32961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995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of </a:t>
            </a:r>
            <a:r>
              <a:rPr lang="en" dirty="0">
                <a:solidFill>
                  <a:schemeClr val="accent2"/>
                </a:solidFill>
              </a:rPr>
              <a:t>‘Sprints’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61471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Sprint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245088" y="1255349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기존 플랫폼 변경 </a:t>
            </a:r>
            <a:r>
              <a:rPr lang="en-US" altLang="ko-K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/ DB</a:t>
            </a: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설계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en-US" altLang="ko-KR" sz="1400" dirty="0">
                <a:solidFill>
                  <a:schemeClr val="accent3"/>
                </a:solidFill>
              </a:rPr>
              <a:t>. </a:t>
            </a:r>
            <a:r>
              <a:rPr lang="ko-KR" altLang="en-US" sz="1400" dirty="0">
                <a:solidFill>
                  <a:schemeClr val="accent3"/>
                </a:solidFill>
              </a:rPr>
              <a:t>스프린트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f</a:t>
            </a:r>
            <a:r>
              <a:rPr lang="en" dirty="0">
                <a:solidFill>
                  <a:schemeClr val="accent3"/>
                </a:solidFill>
              </a:rPr>
              <a:t>irst_sprint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>
            <a:cxnSpLocks/>
          </p:cNvCxnSpPr>
          <p:nvPr/>
        </p:nvCxnSpPr>
        <p:spPr>
          <a:xfrm>
            <a:off x="1337875" y="1154900"/>
            <a:ext cx="0" cy="39877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64A4D-C90F-9A8E-7334-AA52B94E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85" y="1893007"/>
            <a:ext cx="3994990" cy="22140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CD7DE67-90B3-BCDD-1C11-D19092552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802" y="1839749"/>
            <a:ext cx="2023517" cy="2320608"/>
          </a:xfrm>
          <a:prstGeom prst="rect">
            <a:avLst/>
          </a:prstGeom>
        </p:spPr>
      </p:pic>
      <p:sp>
        <p:nvSpPr>
          <p:cNvPr id="27" name="Google Shape;460;p27">
            <a:extLst>
              <a:ext uri="{FF2B5EF4-FFF2-40B4-BE49-F238E27FC236}">
                <a16:creationId xmlns:a16="http://schemas.microsoft.com/office/drawing/2014/main" id="{2FC9A5D8-C1E2-A9CB-5CEF-27239AF01997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54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en-US" altLang="ko-KR" sz="1400" dirty="0">
                <a:solidFill>
                  <a:schemeClr val="accent3"/>
                </a:solidFill>
              </a:rPr>
              <a:t>. </a:t>
            </a:r>
            <a:r>
              <a:rPr lang="ko-KR" altLang="en-US" sz="1400" dirty="0">
                <a:solidFill>
                  <a:schemeClr val="accent3"/>
                </a:solidFill>
              </a:rPr>
              <a:t>스프린트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product_backlog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1314CD-3A05-6639-D7C7-49D47B67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46" y="610140"/>
            <a:ext cx="3420958" cy="3923220"/>
          </a:xfrm>
          <a:prstGeom prst="rect">
            <a:avLst/>
          </a:prstGeom>
        </p:spPr>
      </p:pic>
      <p:sp>
        <p:nvSpPr>
          <p:cNvPr id="11" name="Google Shape;460;p27">
            <a:extLst>
              <a:ext uri="{FF2B5EF4-FFF2-40B4-BE49-F238E27FC236}">
                <a16:creationId xmlns:a16="http://schemas.microsoft.com/office/drawing/2014/main" id="{EE97215D-DA85-3452-D676-C15B665E8D9D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785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en-US" altLang="ko-KR" sz="1400" dirty="0">
                <a:solidFill>
                  <a:schemeClr val="accent3"/>
                </a:solidFill>
              </a:rPr>
              <a:t>. </a:t>
            </a:r>
            <a:r>
              <a:rPr lang="ko-KR" altLang="en-US" sz="1400" dirty="0">
                <a:solidFill>
                  <a:schemeClr val="accent3"/>
                </a:solidFill>
              </a:rPr>
              <a:t>스프린트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load_map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AE13FF-94A5-3146-0FBC-BBD998D4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2" y="719860"/>
            <a:ext cx="8867685" cy="3703780"/>
          </a:xfrm>
          <a:prstGeom prst="rect">
            <a:avLst/>
          </a:prstGeom>
        </p:spPr>
      </p:pic>
      <p:sp>
        <p:nvSpPr>
          <p:cNvPr id="10" name="Google Shape;460;p27">
            <a:extLst>
              <a:ext uri="{FF2B5EF4-FFF2-40B4-BE49-F238E27FC236}">
                <a16:creationId xmlns:a16="http://schemas.microsoft.com/office/drawing/2014/main" id="{E57538F6-01A4-0357-048F-9FE6ADFED97C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6153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en-US" altLang="ko-KR" sz="1400" dirty="0">
                <a:solidFill>
                  <a:schemeClr val="accent3"/>
                </a:solidFill>
              </a:rPr>
              <a:t>. </a:t>
            </a:r>
            <a:r>
              <a:rPr lang="ko-KR" altLang="en-US" sz="1400" dirty="0">
                <a:solidFill>
                  <a:schemeClr val="accent3"/>
                </a:solidFill>
              </a:rPr>
              <a:t>스프린트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lass_diagram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7E33ED-2696-0098-4D23-40A9EA11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42" y="741408"/>
            <a:ext cx="3651766" cy="3660683"/>
          </a:xfrm>
          <a:prstGeom prst="rect">
            <a:avLst/>
          </a:prstGeom>
        </p:spPr>
      </p:pic>
      <p:sp>
        <p:nvSpPr>
          <p:cNvPr id="23" name="Google Shape;460;p27">
            <a:extLst>
              <a:ext uri="{FF2B5EF4-FFF2-40B4-BE49-F238E27FC236}">
                <a16:creationId xmlns:a16="http://schemas.microsoft.com/office/drawing/2014/main" id="{D2A31ABE-47AB-E99D-DAEA-0C1B51994CB0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en-US" altLang="ko-KR" sz="1400" dirty="0">
                <a:solidFill>
                  <a:schemeClr val="accent3"/>
                </a:solidFill>
              </a:rPr>
              <a:t>. </a:t>
            </a:r>
            <a:r>
              <a:rPr lang="ko-KR" altLang="en-US" sz="1400" dirty="0">
                <a:solidFill>
                  <a:schemeClr val="accent3"/>
                </a:solidFill>
              </a:rPr>
              <a:t>스프린트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</a:t>
            </a:r>
            <a:r>
              <a:rPr lang="en-US" sz="1400" dirty="0" err="1">
                <a:solidFill>
                  <a:schemeClr val="accent3"/>
                </a:solidFill>
              </a:rPr>
              <a:t>ogin_class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AC04F0-1B7C-E9B5-5824-66B6F587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70" y="741433"/>
            <a:ext cx="3082309" cy="3660683"/>
          </a:xfrm>
          <a:prstGeom prst="rect">
            <a:avLst/>
          </a:prstGeom>
        </p:spPr>
      </p:pic>
      <p:sp>
        <p:nvSpPr>
          <p:cNvPr id="10" name="Google Shape;460;p27">
            <a:extLst>
              <a:ext uri="{FF2B5EF4-FFF2-40B4-BE49-F238E27FC236}">
                <a16:creationId xmlns:a16="http://schemas.microsoft.com/office/drawing/2014/main" id="{1E01B30D-F361-F507-57F8-CE8C063EE24E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9336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en-US" altLang="ko-KR" sz="1400" dirty="0">
                <a:solidFill>
                  <a:schemeClr val="accent3"/>
                </a:solidFill>
              </a:rPr>
              <a:t>. </a:t>
            </a:r>
            <a:r>
              <a:rPr lang="ko-KR" altLang="en-US" sz="1400" dirty="0">
                <a:solidFill>
                  <a:schemeClr val="accent3"/>
                </a:solidFill>
              </a:rPr>
              <a:t>스프린트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information_flowchart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그림 2" descr="텍스트, 하늘, 지도이(가) 표시된 사진&#10;&#10;자동 생성된 설명">
            <a:extLst>
              <a:ext uri="{FF2B5EF4-FFF2-40B4-BE49-F238E27FC236}">
                <a16:creationId xmlns:a16="http://schemas.microsoft.com/office/drawing/2014/main" id="{35773B74-4FE5-C58B-44B5-21085B5D0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8" y="668942"/>
            <a:ext cx="5792194" cy="3805615"/>
          </a:xfrm>
          <a:prstGeom prst="rect">
            <a:avLst/>
          </a:prstGeom>
        </p:spPr>
      </p:pic>
      <p:sp>
        <p:nvSpPr>
          <p:cNvPr id="10" name="Google Shape;460;p27">
            <a:extLst>
              <a:ext uri="{FF2B5EF4-FFF2-40B4-BE49-F238E27FC236}">
                <a16:creationId xmlns:a16="http://schemas.microsoft.com/office/drawing/2014/main" id="{21F06023-297C-2024-4FA8-608C6F274497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49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324267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>
                <a:solidFill>
                  <a:schemeClr val="accent1"/>
                </a:solidFill>
              </a:rPr>
              <a:t>major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outputs</a:t>
            </a:r>
            <a:endParaRPr lang="en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and </a:t>
            </a:r>
            <a:r>
              <a:rPr lang="en" dirty="0">
                <a:solidFill>
                  <a:schemeClr val="accent1"/>
                </a:solidFill>
              </a:rPr>
              <a:t>Iteration 0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49" y="1436725"/>
            <a:ext cx="566845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/>
              <a:t>스프린트 준비 리뷰 </a:t>
            </a:r>
            <a:r>
              <a:rPr lang="en-US" dirty="0"/>
              <a:t>/ Project Plan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437614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309714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from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2"/>
                </a:solidFill>
              </a:rPr>
              <a:t>sprint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to </a:t>
            </a:r>
            <a:r>
              <a:rPr lang="en-US" dirty="0">
                <a:solidFill>
                  <a:schemeClr val="tx2"/>
                </a:solidFill>
              </a:rPr>
              <a:t>sprint 2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309713" y="2419850"/>
            <a:ext cx="520010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스프린트 리뷰 </a:t>
            </a:r>
            <a:r>
              <a:rPr lang="en-US" altLang="ko-KR" dirty="0"/>
              <a:t>/ </a:t>
            </a:r>
            <a:r>
              <a:rPr lang="en-US" dirty="0"/>
              <a:t>What we’ve done so far</a:t>
            </a:r>
            <a:endParaRPr lang="ko-KR" altLang="en-US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404102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276201" y="3738593"/>
            <a:ext cx="405093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from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2"/>
                </a:solidFill>
              </a:rPr>
              <a:t>sprint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to </a:t>
            </a:r>
            <a:r>
              <a:rPr lang="en" dirty="0">
                <a:solidFill>
                  <a:schemeClr val="bg2"/>
                </a:solidFill>
              </a:rPr>
              <a:t>the end of the project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4276202" y="3400200"/>
            <a:ext cx="371964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차후 계획 </a:t>
            </a:r>
            <a:r>
              <a:rPr lang="en-US" altLang="ko-KR" dirty="0"/>
              <a:t>/ </a:t>
            </a:r>
            <a:r>
              <a:rPr lang="en-US" dirty="0"/>
              <a:t>What we will do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World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0" name="Google Shape;460;p27">
            <a:extLst>
              <a:ext uri="{FF2B5EF4-FFF2-40B4-BE49-F238E27FC236}">
                <a16:creationId xmlns:a16="http://schemas.microsoft.com/office/drawing/2014/main" id="{51B84EFB-9EB7-71B3-5906-B0FCE868146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 dirty="0"/>
              <a:t>Team E - ‘E</a:t>
            </a:r>
            <a:r>
              <a:rPr lang="ko-KR" altLang="en-US" sz="1100" dirty="0" err="1"/>
              <a:t>세상텐션</a:t>
            </a:r>
            <a:r>
              <a:rPr lang="ko-KR" altLang="en-US" sz="1100" dirty="0"/>
              <a:t>’ </a:t>
            </a:r>
            <a:r>
              <a:rPr lang="en-US" altLang="ko-KR" sz="1100" dirty="0"/>
              <a:t>/ Midterm Announcement</a:t>
            </a:r>
            <a:endParaRPr lang="en-US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Sprint 2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GUI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{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image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Requirement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Specification’s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3.2.1 UI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요구사항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(User Interface)</a:t>
            </a: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en-US" altLang="ko-KR" sz="1400" dirty="0">
                <a:solidFill>
                  <a:schemeClr val="accent3"/>
                </a:solidFill>
              </a:rPr>
              <a:t>. </a:t>
            </a:r>
            <a:r>
              <a:rPr lang="ko-KR" altLang="en-US" sz="1400" dirty="0">
                <a:solidFill>
                  <a:schemeClr val="accent3"/>
                </a:solidFill>
              </a:rPr>
              <a:t>스프린트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w</a:t>
            </a:r>
            <a:r>
              <a:rPr lang="en" sz="1400" dirty="0">
                <a:solidFill>
                  <a:schemeClr val="accent3"/>
                </a:solidFill>
              </a:rPr>
              <a:t>ebpage.css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0557488-753A-211D-110B-5C0B9AD1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832" y="1348285"/>
            <a:ext cx="2922041" cy="1730061"/>
          </a:xfrm>
          <a:prstGeom prst="rect">
            <a:avLst/>
          </a:prstGeom>
        </p:spPr>
      </p:pic>
      <p:sp>
        <p:nvSpPr>
          <p:cNvPr id="28" name="Google Shape;460;p27">
            <a:extLst>
              <a:ext uri="{FF2B5EF4-FFF2-40B4-BE49-F238E27FC236}">
                <a16:creationId xmlns:a16="http://schemas.microsoft.com/office/drawing/2014/main" id="{1904626E-65D5-A993-E2D9-729811EA77AD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 </a:t>
            </a:r>
            <a:r>
              <a:rPr lang="ko-KR" altLang="en-US" dirty="0">
                <a:solidFill>
                  <a:schemeClr val="tx2"/>
                </a:solidFill>
              </a:rPr>
              <a:t>차후 계획 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4386564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ko-KR" altLang="en-US" dirty="0"/>
              <a:t>스프린트가 가지는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목표를 중심으로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3. </a:t>
            </a:r>
            <a:r>
              <a:rPr lang="ko-KR" altLang="en-US" dirty="0">
                <a:solidFill>
                  <a:schemeClr val="accent3"/>
                </a:solidFill>
              </a:rPr>
              <a:t>차후 계획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title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2" name="Google Shape;460;p27">
            <a:extLst>
              <a:ext uri="{FF2B5EF4-FFF2-40B4-BE49-F238E27FC236}">
                <a16:creationId xmlns:a16="http://schemas.microsoft.com/office/drawing/2014/main" id="{67B05389-0F5F-8136-3826-D1567CE32961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609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of </a:t>
            </a:r>
            <a:r>
              <a:rPr lang="en" dirty="0">
                <a:solidFill>
                  <a:schemeClr val="accent2"/>
                </a:solidFill>
              </a:rPr>
              <a:t>‘Sprints’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61471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Sprint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245088" y="1255349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기존 플랫폼 변경 </a:t>
            </a:r>
            <a:r>
              <a:rPr lang="en-US" altLang="ko-K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/ DB</a:t>
            </a: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설계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4" y="1984000"/>
            <a:ext cx="158699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Sprint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655421" y="1990701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웹페이지 설계 </a:t>
            </a:r>
            <a:r>
              <a:rPr lang="en-US" altLang="ko-KR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/ Backend</a:t>
            </a: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와의 결합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4" y="2706550"/>
            <a:ext cx="158699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Sprint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092722" y="2713251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유저 분류 및 권한 부여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4" y="3429125"/>
            <a:ext cx="1586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Sprint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511773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기능 확장 단계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3. </a:t>
            </a:r>
            <a:r>
              <a:rPr lang="ko-KR" altLang="en-US" dirty="0">
                <a:solidFill>
                  <a:schemeClr val="accent3"/>
                </a:solidFill>
              </a:rPr>
              <a:t>차후 계획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remind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650;p34">
            <a:extLst>
              <a:ext uri="{FF2B5EF4-FFF2-40B4-BE49-F238E27FC236}">
                <a16:creationId xmlns:a16="http://schemas.microsoft.com/office/drawing/2014/main" id="{F2A33B5E-684E-2AEA-8DD5-F385E4BF7E33}"/>
              </a:ext>
            </a:extLst>
          </p:cNvPr>
          <p:cNvCxnSpPr>
            <a:cxnSpLocks/>
          </p:cNvCxnSpPr>
          <p:nvPr/>
        </p:nvCxnSpPr>
        <p:spPr>
          <a:xfrm>
            <a:off x="2070775" y="2628170"/>
            <a:ext cx="487104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639;p34">
            <a:extLst>
              <a:ext uri="{FF2B5EF4-FFF2-40B4-BE49-F238E27FC236}">
                <a16:creationId xmlns:a16="http://schemas.microsoft.com/office/drawing/2014/main" id="{0D783DFB-CF21-CEB6-0CAF-602EBACFA50B}"/>
              </a:ext>
            </a:extLst>
          </p:cNvPr>
          <p:cNvSpPr txBox="1"/>
          <p:nvPr/>
        </p:nvSpPr>
        <p:spPr>
          <a:xfrm>
            <a:off x="6985960" y="2333946"/>
            <a:ext cx="109945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중간 발표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" name="Google Shape;460;p27">
            <a:extLst>
              <a:ext uri="{FF2B5EF4-FFF2-40B4-BE49-F238E27FC236}">
                <a16:creationId xmlns:a16="http://schemas.microsoft.com/office/drawing/2014/main" id="{F792EB33-AC35-CECA-46FD-533EFBFC121A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673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1. </a:t>
            </a:r>
            <a:r>
              <a:rPr lang="ko-KR" altLang="en-US" dirty="0"/>
              <a:t>여러 테이블 예약 기능 추가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2. </a:t>
            </a:r>
            <a:r>
              <a:rPr lang="ko-KR" altLang="en-US" dirty="0"/>
              <a:t>관리자 기능 추가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3. </a:t>
            </a:r>
            <a:r>
              <a:rPr lang="ko-KR" altLang="en-US" dirty="0"/>
              <a:t>예약 정보 수정 기능 추가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1. </a:t>
            </a:r>
            <a:r>
              <a:rPr lang="ko-KR" altLang="en-US" dirty="0"/>
              <a:t>테이블 자동 배정 알고리즘 추가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2. </a:t>
            </a:r>
            <a:r>
              <a:rPr lang="ko-KR" altLang="en-US" dirty="0"/>
              <a:t>대기 리스트 기능 추가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3. </a:t>
            </a:r>
            <a:r>
              <a:rPr lang="ko-KR" altLang="en-US" dirty="0"/>
              <a:t>통계 기능 추가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Sprint &lt; #04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&lt; #03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3. </a:t>
            </a:r>
            <a:r>
              <a:rPr lang="ko-KR" altLang="en-US" dirty="0">
                <a:solidFill>
                  <a:schemeClr val="accent3"/>
                </a:solidFill>
              </a:rPr>
              <a:t>차후 계획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print_3_&amp;&amp;_4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47" name="Google Shape;2962;p50">
            <a:extLst>
              <a:ext uri="{FF2B5EF4-FFF2-40B4-BE49-F238E27FC236}">
                <a16:creationId xmlns:a16="http://schemas.microsoft.com/office/drawing/2014/main" id="{6262119A-1FE8-FEE4-CD39-D58DF64FF340}"/>
              </a:ext>
            </a:extLst>
          </p:cNvPr>
          <p:cNvGrpSpPr/>
          <p:nvPr/>
        </p:nvGrpSpPr>
        <p:grpSpPr>
          <a:xfrm>
            <a:off x="1723730" y="3401371"/>
            <a:ext cx="277693" cy="365764"/>
            <a:chOff x="5334863" y="4283925"/>
            <a:chExt cx="370900" cy="489775"/>
          </a:xfrm>
        </p:grpSpPr>
        <p:sp>
          <p:nvSpPr>
            <p:cNvPr id="48" name="Google Shape;2963;p50">
              <a:extLst>
                <a:ext uri="{FF2B5EF4-FFF2-40B4-BE49-F238E27FC236}">
                  <a16:creationId xmlns:a16="http://schemas.microsoft.com/office/drawing/2014/main" id="{4334B81A-F07D-29C3-9AAA-79380BE08743}"/>
                </a:ext>
              </a:extLst>
            </p:cNvPr>
            <p:cNvSpPr/>
            <p:nvPr/>
          </p:nvSpPr>
          <p:spPr>
            <a:xfrm>
              <a:off x="5405013" y="4331875"/>
              <a:ext cx="229450" cy="394425"/>
            </a:xfrm>
            <a:custGeom>
              <a:avLst/>
              <a:gdLst/>
              <a:ahLst/>
              <a:cxnLst/>
              <a:rect l="l" t="t" r="r" b="b"/>
              <a:pathLst>
                <a:path w="9178" h="15777" extrusionOk="0">
                  <a:moveTo>
                    <a:pt x="1" y="1"/>
                  </a:moveTo>
                  <a:lnTo>
                    <a:pt x="1" y="3092"/>
                  </a:lnTo>
                  <a:cubicBezTo>
                    <a:pt x="1" y="5101"/>
                    <a:pt x="1100" y="6941"/>
                    <a:pt x="2864" y="7889"/>
                  </a:cubicBezTo>
                  <a:cubicBezTo>
                    <a:pt x="1100" y="8818"/>
                    <a:pt x="1" y="10657"/>
                    <a:pt x="1" y="12667"/>
                  </a:cubicBezTo>
                  <a:lnTo>
                    <a:pt x="1" y="15777"/>
                  </a:lnTo>
                  <a:lnTo>
                    <a:pt x="9178" y="15777"/>
                  </a:lnTo>
                  <a:lnTo>
                    <a:pt x="9178" y="12667"/>
                  </a:lnTo>
                  <a:cubicBezTo>
                    <a:pt x="9178" y="10657"/>
                    <a:pt x="8078" y="8818"/>
                    <a:pt x="6315" y="7870"/>
                  </a:cubicBezTo>
                  <a:cubicBezTo>
                    <a:pt x="8078" y="6941"/>
                    <a:pt x="9178" y="5101"/>
                    <a:pt x="9178" y="3092"/>
                  </a:cubicBezTo>
                  <a:lnTo>
                    <a:pt x="9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64;p50">
              <a:extLst>
                <a:ext uri="{FF2B5EF4-FFF2-40B4-BE49-F238E27FC236}">
                  <a16:creationId xmlns:a16="http://schemas.microsoft.com/office/drawing/2014/main" id="{162C2AC4-C9BC-9FFC-F800-25D1355A185A}"/>
                </a:ext>
              </a:extLst>
            </p:cNvPr>
            <p:cNvSpPr/>
            <p:nvPr/>
          </p:nvSpPr>
          <p:spPr>
            <a:xfrm>
              <a:off x="5366613" y="4293475"/>
              <a:ext cx="306250" cy="38425"/>
            </a:xfrm>
            <a:custGeom>
              <a:avLst/>
              <a:gdLst/>
              <a:ahLst/>
              <a:cxnLst/>
              <a:rect l="l" t="t" r="r" b="b"/>
              <a:pathLst>
                <a:path w="12250" h="1537" extrusionOk="0">
                  <a:moveTo>
                    <a:pt x="1" y="1"/>
                  </a:moveTo>
                  <a:lnTo>
                    <a:pt x="1" y="759"/>
                  </a:lnTo>
                  <a:cubicBezTo>
                    <a:pt x="1" y="1177"/>
                    <a:pt x="342" y="1537"/>
                    <a:pt x="759" y="1537"/>
                  </a:cubicBezTo>
                  <a:lnTo>
                    <a:pt x="11491" y="1537"/>
                  </a:lnTo>
                  <a:cubicBezTo>
                    <a:pt x="11909" y="1537"/>
                    <a:pt x="12250" y="1177"/>
                    <a:pt x="12250" y="759"/>
                  </a:cubicBezTo>
                  <a:lnTo>
                    <a:pt x="122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65;p50">
              <a:extLst>
                <a:ext uri="{FF2B5EF4-FFF2-40B4-BE49-F238E27FC236}">
                  <a16:creationId xmlns:a16="http://schemas.microsoft.com/office/drawing/2014/main" id="{3EC4E562-216B-794E-D870-02E7ABDF3C65}"/>
                </a:ext>
              </a:extLst>
            </p:cNvPr>
            <p:cNvSpPr/>
            <p:nvPr/>
          </p:nvSpPr>
          <p:spPr>
            <a:xfrm>
              <a:off x="5366638" y="4726275"/>
              <a:ext cx="306700" cy="37950"/>
            </a:xfrm>
            <a:custGeom>
              <a:avLst/>
              <a:gdLst/>
              <a:ahLst/>
              <a:cxnLst/>
              <a:rect l="l" t="t" r="r" b="b"/>
              <a:pathLst>
                <a:path w="12268" h="1518" extrusionOk="0">
                  <a:moveTo>
                    <a:pt x="746" y="0"/>
                  </a:moveTo>
                  <a:cubicBezTo>
                    <a:pt x="342" y="0"/>
                    <a:pt x="0" y="353"/>
                    <a:pt x="19" y="759"/>
                  </a:cubicBezTo>
                  <a:lnTo>
                    <a:pt x="19" y="1518"/>
                  </a:lnTo>
                  <a:lnTo>
                    <a:pt x="12249" y="1518"/>
                  </a:lnTo>
                  <a:lnTo>
                    <a:pt x="12249" y="759"/>
                  </a:lnTo>
                  <a:lnTo>
                    <a:pt x="12268" y="759"/>
                  </a:lnTo>
                  <a:cubicBezTo>
                    <a:pt x="12268" y="353"/>
                    <a:pt x="11944" y="0"/>
                    <a:pt x="11523" y="0"/>
                  </a:cubicBezTo>
                  <a:cubicBezTo>
                    <a:pt x="11512" y="0"/>
                    <a:pt x="11501" y="0"/>
                    <a:pt x="11490" y="1"/>
                  </a:cubicBezTo>
                  <a:lnTo>
                    <a:pt x="777" y="1"/>
                  </a:lnTo>
                  <a:cubicBezTo>
                    <a:pt x="767" y="0"/>
                    <a:pt x="756" y="0"/>
                    <a:pt x="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66;p50">
              <a:extLst>
                <a:ext uri="{FF2B5EF4-FFF2-40B4-BE49-F238E27FC236}">
                  <a16:creationId xmlns:a16="http://schemas.microsoft.com/office/drawing/2014/main" id="{3EEF9E16-8C22-8297-F3A4-8EC2E8F0F478}"/>
                </a:ext>
              </a:extLst>
            </p:cNvPr>
            <p:cNvSpPr/>
            <p:nvPr/>
          </p:nvSpPr>
          <p:spPr>
            <a:xfrm>
              <a:off x="5443413" y="4650900"/>
              <a:ext cx="153150" cy="75400"/>
            </a:xfrm>
            <a:custGeom>
              <a:avLst/>
              <a:gdLst/>
              <a:ahLst/>
              <a:cxnLst/>
              <a:rect l="l" t="t" r="r" b="b"/>
              <a:pathLst>
                <a:path w="6126" h="3016" extrusionOk="0">
                  <a:moveTo>
                    <a:pt x="3053" y="1"/>
                  </a:moveTo>
                  <a:lnTo>
                    <a:pt x="2048" y="532"/>
                  </a:lnTo>
                  <a:cubicBezTo>
                    <a:pt x="778" y="1214"/>
                    <a:pt x="1" y="1556"/>
                    <a:pt x="1" y="3016"/>
                  </a:cubicBezTo>
                  <a:lnTo>
                    <a:pt x="6125" y="3016"/>
                  </a:lnTo>
                  <a:cubicBezTo>
                    <a:pt x="6125" y="1556"/>
                    <a:pt x="5329" y="1214"/>
                    <a:pt x="4058" y="532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67;p50">
              <a:extLst>
                <a:ext uri="{FF2B5EF4-FFF2-40B4-BE49-F238E27FC236}">
                  <a16:creationId xmlns:a16="http://schemas.microsoft.com/office/drawing/2014/main" id="{C9AE1CBB-405A-0B3E-A011-F34CF3877F69}"/>
                </a:ext>
              </a:extLst>
            </p:cNvPr>
            <p:cNvSpPr/>
            <p:nvPr/>
          </p:nvSpPr>
          <p:spPr>
            <a:xfrm>
              <a:off x="5443413" y="4401275"/>
              <a:ext cx="152675" cy="106975"/>
            </a:xfrm>
            <a:custGeom>
              <a:avLst/>
              <a:gdLst/>
              <a:ahLst/>
              <a:cxnLst/>
              <a:rect l="l" t="t" r="r" b="b"/>
              <a:pathLst>
                <a:path w="6107" h="4279" extrusionOk="0">
                  <a:moveTo>
                    <a:pt x="4304" y="0"/>
                  </a:moveTo>
                  <a:cubicBezTo>
                    <a:pt x="3840" y="0"/>
                    <a:pt x="3393" y="184"/>
                    <a:pt x="3053" y="524"/>
                  </a:cubicBezTo>
                  <a:cubicBezTo>
                    <a:pt x="2714" y="849"/>
                    <a:pt x="2269" y="1029"/>
                    <a:pt x="1814" y="1029"/>
                  </a:cubicBezTo>
                  <a:cubicBezTo>
                    <a:pt x="1632" y="1029"/>
                    <a:pt x="1449" y="1001"/>
                    <a:pt x="1271" y="941"/>
                  </a:cubicBezTo>
                  <a:lnTo>
                    <a:pt x="1" y="524"/>
                  </a:lnTo>
                  <a:lnTo>
                    <a:pt x="1" y="524"/>
                  </a:lnTo>
                  <a:cubicBezTo>
                    <a:pt x="57" y="1870"/>
                    <a:pt x="835" y="3103"/>
                    <a:pt x="2048" y="3748"/>
                  </a:cubicBezTo>
                  <a:lnTo>
                    <a:pt x="3053" y="4278"/>
                  </a:lnTo>
                  <a:lnTo>
                    <a:pt x="4058" y="3748"/>
                  </a:lnTo>
                  <a:cubicBezTo>
                    <a:pt x="5253" y="3103"/>
                    <a:pt x="6049" y="1870"/>
                    <a:pt x="6106" y="505"/>
                  </a:cubicBezTo>
                  <a:lnTo>
                    <a:pt x="4855" y="88"/>
                  </a:lnTo>
                  <a:cubicBezTo>
                    <a:pt x="4672" y="29"/>
                    <a:pt x="4487" y="0"/>
                    <a:pt x="4304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68;p50">
              <a:extLst>
                <a:ext uri="{FF2B5EF4-FFF2-40B4-BE49-F238E27FC236}">
                  <a16:creationId xmlns:a16="http://schemas.microsoft.com/office/drawing/2014/main" id="{041D9B44-5488-7908-6769-2E66D031D669}"/>
                </a:ext>
              </a:extLst>
            </p:cNvPr>
            <p:cNvSpPr/>
            <p:nvPr/>
          </p:nvSpPr>
          <p:spPr>
            <a:xfrm>
              <a:off x="5506938" y="4601600"/>
              <a:ext cx="22300" cy="19225"/>
            </a:xfrm>
            <a:custGeom>
              <a:avLst/>
              <a:gdLst/>
              <a:ahLst/>
              <a:cxnLst/>
              <a:rect l="l" t="t" r="r" b="b"/>
              <a:pathLst>
                <a:path w="892" h="769" extrusionOk="0">
                  <a:moveTo>
                    <a:pt x="512" y="1"/>
                  </a:moveTo>
                  <a:cubicBezTo>
                    <a:pt x="171" y="1"/>
                    <a:pt x="0" y="418"/>
                    <a:pt x="247" y="665"/>
                  </a:cubicBezTo>
                  <a:cubicBezTo>
                    <a:pt x="324" y="736"/>
                    <a:pt x="417" y="768"/>
                    <a:pt x="507" y="768"/>
                  </a:cubicBezTo>
                  <a:cubicBezTo>
                    <a:pt x="704" y="768"/>
                    <a:pt x="892" y="614"/>
                    <a:pt x="892" y="380"/>
                  </a:cubicBezTo>
                  <a:cubicBezTo>
                    <a:pt x="892" y="172"/>
                    <a:pt x="721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69;p50">
              <a:extLst>
                <a:ext uri="{FF2B5EF4-FFF2-40B4-BE49-F238E27FC236}">
                  <a16:creationId xmlns:a16="http://schemas.microsoft.com/office/drawing/2014/main" id="{F0C76996-6E4A-B059-B196-1E001ACC3CEF}"/>
                </a:ext>
              </a:extLst>
            </p:cNvPr>
            <p:cNvSpPr/>
            <p:nvPr/>
          </p:nvSpPr>
          <p:spPr>
            <a:xfrm>
              <a:off x="5334863" y="4283925"/>
              <a:ext cx="370900" cy="489775"/>
            </a:xfrm>
            <a:custGeom>
              <a:avLst/>
              <a:gdLst/>
              <a:ahLst/>
              <a:cxnLst/>
              <a:rect l="l" t="t" r="r" b="b"/>
              <a:pathLst>
                <a:path w="14836" h="19591" extrusionOk="0">
                  <a:moveTo>
                    <a:pt x="13141" y="762"/>
                  </a:moveTo>
                  <a:lnTo>
                    <a:pt x="13141" y="1141"/>
                  </a:lnTo>
                  <a:cubicBezTo>
                    <a:pt x="13122" y="1350"/>
                    <a:pt x="12951" y="1521"/>
                    <a:pt x="12742" y="1521"/>
                  </a:cubicBezTo>
                  <a:lnTo>
                    <a:pt x="2029" y="1521"/>
                  </a:lnTo>
                  <a:cubicBezTo>
                    <a:pt x="1821" y="1521"/>
                    <a:pt x="1650" y="1350"/>
                    <a:pt x="1650" y="1141"/>
                  </a:cubicBezTo>
                  <a:lnTo>
                    <a:pt x="1650" y="762"/>
                  </a:lnTo>
                  <a:close/>
                  <a:moveTo>
                    <a:pt x="7395" y="15097"/>
                  </a:moveTo>
                  <a:lnTo>
                    <a:pt x="8381" y="15628"/>
                  </a:lnTo>
                  <a:cubicBezTo>
                    <a:pt x="9405" y="16178"/>
                    <a:pt x="9936" y="16462"/>
                    <a:pt x="10050" y="17297"/>
                  </a:cubicBezTo>
                  <a:lnTo>
                    <a:pt x="4741" y="17297"/>
                  </a:lnTo>
                  <a:cubicBezTo>
                    <a:pt x="4854" y="16462"/>
                    <a:pt x="5385" y="16178"/>
                    <a:pt x="6428" y="15628"/>
                  </a:cubicBezTo>
                  <a:lnTo>
                    <a:pt x="7395" y="15097"/>
                  </a:lnTo>
                  <a:close/>
                  <a:moveTo>
                    <a:pt x="11605" y="2298"/>
                  </a:moveTo>
                  <a:lnTo>
                    <a:pt x="11605" y="5010"/>
                  </a:lnTo>
                  <a:cubicBezTo>
                    <a:pt x="11605" y="6868"/>
                    <a:pt x="10581" y="8574"/>
                    <a:pt x="8931" y="9465"/>
                  </a:cubicBezTo>
                  <a:cubicBezTo>
                    <a:pt x="8666" y="9598"/>
                    <a:pt x="8666" y="9996"/>
                    <a:pt x="8931" y="10129"/>
                  </a:cubicBezTo>
                  <a:cubicBezTo>
                    <a:pt x="10581" y="11001"/>
                    <a:pt x="11605" y="12727"/>
                    <a:pt x="11605" y="14585"/>
                  </a:cubicBezTo>
                  <a:lnTo>
                    <a:pt x="11605" y="17297"/>
                  </a:lnTo>
                  <a:lnTo>
                    <a:pt x="10808" y="17297"/>
                  </a:lnTo>
                  <a:cubicBezTo>
                    <a:pt x="10676" y="15988"/>
                    <a:pt x="9803" y="15514"/>
                    <a:pt x="8723" y="14945"/>
                  </a:cubicBezTo>
                  <a:lnTo>
                    <a:pt x="7566" y="14339"/>
                  </a:lnTo>
                  <a:cubicBezTo>
                    <a:pt x="7509" y="14301"/>
                    <a:pt x="7447" y="14282"/>
                    <a:pt x="7386" y="14282"/>
                  </a:cubicBezTo>
                  <a:cubicBezTo>
                    <a:pt x="7324" y="14282"/>
                    <a:pt x="7263" y="14301"/>
                    <a:pt x="7206" y="14339"/>
                  </a:cubicBezTo>
                  <a:lnTo>
                    <a:pt x="6049" y="14945"/>
                  </a:lnTo>
                  <a:cubicBezTo>
                    <a:pt x="4968" y="15514"/>
                    <a:pt x="4096" y="15988"/>
                    <a:pt x="3963" y="17297"/>
                  </a:cubicBezTo>
                  <a:lnTo>
                    <a:pt x="3186" y="17297"/>
                  </a:lnTo>
                  <a:lnTo>
                    <a:pt x="3186" y="14585"/>
                  </a:lnTo>
                  <a:cubicBezTo>
                    <a:pt x="3186" y="12727"/>
                    <a:pt x="4210" y="11020"/>
                    <a:pt x="5840" y="10129"/>
                  </a:cubicBezTo>
                  <a:lnTo>
                    <a:pt x="5859" y="10129"/>
                  </a:lnTo>
                  <a:cubicBezTo>
                    <a:pt x="6125" y="9977"/>
                    <a:pt x="6125" y="9598"/>
                    <a:pt x="5859" y="9446"/>
                  </a:cubicBezTo>
                  <a:cubicBezTo>
                    <a:pt x="4210" y="8574"/>
                    <a:pt x="3186" y="6868"/>
                    <a:pt x="3186" y="5010"/>
                  </a:cubicBezTo>
                  <a:lnTo>
                    <a:pt x="3186" y="2298"/>
                  </a:lnTo>
                  <a:close/>
                  <a:moveTo>
                    <a:pt x="12761" y="18074"/>
                  </a:moveTo>
                  <a:cubicBezTo>
                    <a:pt x="12970" y="18074"/>
                    <a:pt x="13141" y="18245"/>
                    <a:pt x="13141" y="18453"/>
                  </a:cubicBezTo>
                  <a:lnTo>
                    <a:pt x="13141" y="18832"/>
                  </a:lnTo>
                  <a:lnTo>
                    <a:pt x="1650" y="18832"/>
                  </a:lnTo>
                  <a:lnTo>
                    <a:pt x="1650" y="18453"/>
                  </a:lnTo>
                  <a:cubicBezTo>
                    <a:pt x="1650" y="18245"/>
                    <a:pt x="1821" y="18074"/>
                    <a:pt x="2029" y="18074"/>
                  </a:cubicBezTo>
                  <a:close/>
                  <a:moveTo>
                    <a:pt x="14332" y="1"/>
                  </a:moveTo>
                  <a:cubicBezTo>
                    <a:pt x="14314" y="1"/>
                    <a:pt x="14297" y="2"/>
                    <a:pt x="14278" y="4"/>
                  </a:cubicBezTo>
                  <a:lnTo>
                    <a:pt x="512" y="4"/>
                  </a:lnTo>
                  <a:cubicBezTo>
                    <a:pt x="38" y="23"/>
                    <a:pt x="38" y="724"/>
                    <a:pt x="512" y="762"/>
                  </a:cubicBezTo>
                  <a:lnTo>
                    <a:pt x="892" y="762"/>
                  </a:lnTo>
                  <a:lnTo>
                    <a:pt x="892" y="1141"/>
                  </a:lnTo>
                  <a:cubicBezTo>
                    <a:pt x="892" y="1786"/>
                    <a:pt x="1403" y="2298"/>
                    <a:pt x="2029" y="2298"/>
                  </a:cubicBezTo>
                  <a:lnTo>
                    <a:pt x="2427" y="2298"/>
                  </a:lnTo>
                  <a:lnTo>
                    <a:pt x="2427" y="5010"/>
                  </a:lnTo>
                  <a:cubicBezTo>
                    <a:pt x="2408" y="6925"/>
                    <a:pt x="3357" y="8707"/>
                    <a:pt x="4930" y="9807"/>
                  </a:cubicBezTo>
                  <a:cubicBezTo>
                    <a:pt x="3357" y="10888"/>
                    <a:pt x="2427" y="12670"/>
                    <a:pt x="2427" y="14585"/>
                  </a:cubicBezTo>
                  <a:lnTo>
                    <a:pt x="2427" y="17297"/>
                  </a:lnTo>
                  <a:lnTo>
                    <a:pt x="2029" y="17297"/>
                  </a:lnTo>
                  <a:cubicBezTo>
                    <a:pt x="1403" y="17297"/>
                    <a:pt x="892" y="17808"/>
                    <a:pt x="892" y="18453"/>
                  </a:cubicBezTo>
                  <a:lnTo>
                    <a:pt x="892" y="18832"/>
                  </a:lnTo>
                  <a:lnTo>
                    <a:pt x="493" y="18832"/>
                  </a:lnTo>
                  <a:cubicBezTo>
                    <a:pt x="0" y="18832"/>
                    <a:pt x="0" y="19591"/>
                    <a:pt x="493" y="19591"/>
                  </a:cubicBezTo>
                  <a:lnTo>
                    <a:pt x="14278" y="19591"/>
                  </a:lnTo>
                  <a:cubicBezTo>
                    <a:pt x="14790" y="19591"/>
                    <a:pt x="14790" y="18832"/>
                    <a:pt x="14278" y="18832"/>
                  </a:cubicBezTo>
                  <a:lnTo>
                    <a:pt x="13899" y="18832"/>
                  </a:lnTo>
                  <a:lnTo>
                    <a:pt x="13899" y="18453"/>
                  </a:lnTo>
                  <a:cubicBezTo>
                    <a:pt x="13899" y="17808"/>
                    <a:pt x="13387" y="17297"/>
                    <a:pt x="12761" y="17297"/>
                  </a:cubicBezTo>
                  <a:lnTo>
                    <a:pt x="12382" y="17297"/>
                  </a:lnTo>
                  <a:lnTo>
                    <a:pt x="12382" y="14585"/>
                  </a:lnTo>
                  <a:cubicBezTo>
                    <a:pt x="12382" y="12670"/>
                    <a:pt x="11434" y="10888"/>
                    <a:pt x="9860" y="9788"/>
                  </a:cubicBezTo>
                  <a:cubicBezTo>
                    <a:pt x="11434" y="8707"/>
                    <a:pt x="12382" y="6925"/>
                    <a:pt x="12382" y="5010"/>
                  </a:cubicBezTo>
                  <a:lnTo>
                    <a:pt x="12382" y="2298"/>
                  </a:lnTo>
                  <a:lnTo>
                    <a:pt x="12761" y="2298"/>
                  </a:lnTo>
                  <a:cubicBezTo>
                    <a:pt x="13387" y="2298"/>
                    <a:pt x="13899" y="1786"/>
                    <a:pt x="13899" y="1141"/>
                  </a:cubicBezTo>
                  <a:lnTo>
                    <a:pt x="13899" y="762"/>
                  </a:lnTo>
                  <a:lnTo>
                    <a:pt x="14278" y="762"/>
                  </a:lnTo>
                  <a:cubicBezTo>
                    <a:pt x="14291" y="763"/>
                    <a:pt x="14303" y="763"/>
                    <a:pt x="14315" y="763"/>
                  </a:cubicBezTo>
                  <a:cubicBezTo>
                    <a:pt x="14829" y="763"/>
                    <a:pt x="14835" y="1"/>
                    <a:pt x="14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70;p50">
              <a:extLst>
                <a:ext uri="{FF2B5EF4-FFF2-40B4-BE49-F238E27FC236}">
                  <a16:creationId xmlns:a16="http://schemas.microsoft.com/office/drawing/2014/main" id="{A0AACB7A-205B-00F9-CA2C-C134F1579C34}"/>
                </a:ext>
              </a:extLst>
            </p:cNvPr>
            <p:cNvSpPr/>
            <p:nvPr/>
          </p:nvSpPr>
          <p:spPr>
            <a:xfrm>
              <a:off x="5433463" y="4391800"/>
              <a:ext cx="172575" cy="191225"/>
            </a:xfrm>
            <a:custGeom>
              <a:avLst/>
              <a:gdLst/>
              <a:ahLst/>
              <a:cxnLst/>
              <a:rect l="l" t="t" r="r" b="b"/>
              <a:pathLst>
                <a:path w="6903" h="7649" extrusionOk="0">
                  <a:moveTo>
                    <a:pt x="4684" y="770"/>
                  </a:moveTo>
                  <a:cubicBezTo>
                    <a:pt x="4836" y="770"/>
                    <a:pt x="4987" y="789"/>
                    <a:pt x="5120" y="827"/>
                  </a:cubicBezTo>
                  <a:lnTo>
                    <a:pt x="6106" y="1150"/>
                  </a:lnTo>
                  <a:cubicBezTo>
                    <a:pt x="5973" y="2287"/>
                    <a:pt x="5272" y="3273"/>
                    <a:pt x="4286" y="3785"/>
                  </a:cubicBezTo>
                  <a:lnTo>
                    <a:pt x="3451" y="4240"/>
                  </a:lnTo>
                  <a:lnTo>
                    <a:pt x="2636" y="3785"/>
                  </a:lnTo>
                  <a:cubicBezTo>
                    <a:pt x="1726" y="3311"/>
                    <a:pt x="1062" y="2458"/>
                    <a:pt x="854" y="1453"/>
                  </a:cubicBezTo>
                  <a:lnTo>
                    <a:pt x="854" y="1453"/>
                  </a:lnTo>
                  <a:lnTo>
                    <a:pt x="1536" y="1681"/>
                  </a:lnTo>
                  <a:cubicBezTo>
                    <a:pt x="1760" y="1752"/>
                    <a:pt x="1989" y="1786"/>
                    <a:pt x="2214" y="1786"/>
                  </a:cubicBezTo>
                  <a:cubicBezTo>
                    <a:pt x="2772" y="1786"/>
                    <a:pt x="3312" y="1574"/>
                    <a:pt x="3717" y="1169"/>
                  </a:cubicBezTo>
                  <a:cubicBezTo>
                    <a:pt x="3982" y="903"/>
                    <a:pt x="4324" y="770"/>
                    <a:pt x="4684" y="770"/>
                  </a:cubicBezTo>
                  <a:close/>
                  <a:moveTo>
                    <a:pt x="4697" y="1"/>
                  </a:moveTo>
                  <a:cubicBezTo>
                    <a:pt x="4140" y="1"/>
                    <a:pt x="3591" y="214"/>
                    <a:pt x="3186" y="619"/>
                  </a:cubicBezTo>
                  <a:cubicBezTo>
                    <a:pt x="2915" y="890"/>
                    <a:pt x="2567" y="1025"/>
                    <a:pt x="2210" y="1025"/>
                  </a:cubicBezTo>
                  <a:cubicBezTo>
                    <a:pt x="2068" y="1025"/>
                    <a:pt x="1924" y="1003"/>
                    <a:pt x="1783" y="960"/>
                  </a:cubicBezTo>
                  <a:lnTo>
                    <a:pt x="512" y="524"/>
                  </a:lnTo>
                  <a:cubicBezTo>
                    <a:pt x="474" y="511"/>
                    <a:pt x="434" y="505"/>
                    <a:pt x="394" y="505"/>
                  </a:cubicBezTo>
                  <a:cubicBezTo>
                    <a:pt x="314" y="505"/>
                    <a:pt x="234" y="530"/>
                    <a:pt x="171" y="581"/>
                  </a:cubicBezTo>
                  <a:cubicBezTo>
                    <a:pt x="57" y="657"/>
                    <a:pt x="0" y="789"/>
                    <a:pt x="19" y="922"/>
                  </a:cubicBezTo>
                  <a:cubicBezTo>
                    <a:pt x="76" y="2420"/>
                    <a:pt x="948" y="3766"/>
                    <a:pt x="2276" y="4468"/>
                  </a:cubicBezTo>
                  <a:lnTo>
                    <a:pt x="3072" y="4904"/>
                  </a:lnTo>
                  <a:lnTo>
                    <a:pt x="3072" y="7236"/>
                  </a:lnTo>
                  <a:cubicBezTo>
                    <a:pt x="3053" y="7511"/>
                    <a:pt x="3257" y="7649"/>
                    <a:pt x="3458" y="7649"/>
                  </a:cubicBezTo>
                  <a:cubicBezTo>
                    <a:pt x="3660" y="7649"/>
                    <a:pt x="3859" y="7511"/>
                    <a:pt x="3831" y="7236"/>
                  </a:cubicBezTo>
                  <a:lnTo>
                    <a:pt x="3831" y="4904"/>
                  </a:lnTo>
                  <a:lnTo>
                    <a:pt x="4627" y="4468"/>
                  </a:lnTo>
                  <a:cubicBezTo>
                    <a:pt x="5954" y="3766"/>
                    <a:pt x="6826" y="2420"/>
                    <a:pt x="6902" y="922"/>
                  </a:cubicBezTo>
                  <a:cubicBezTo>
                    <a:pt x="6902" y="732"/>
                    <a:pt x="6789" y="581"/>
                    <a:pt x="6637" y="524"/>
                  </a:cubicBezTo>
                  <a:lnTo>
                    <a:pt x="5366" y="107"/>
                  </a:lnTo>
                  <a:cubicBezTo>
                    <a:pt x="5148" y="36"/>
                    <a:pt x="4922" y="1"/>
                    <a:pt x="4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60;p27">
            <a:extLst>
              <a:ext uri="{FF2B5EF4-FFF2-40B4-BE49-F238E27FC236}">
                <a16:creationId xmlns:a16="http://schemas.microsoft.com/office/drawing/2014/main" id="{4A7938D1-2E15-3B87-9E15-0897C89F23B6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4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en-US" dirty="0">
                <a:solidFill>
                  <a:schemeClr val="accent2"/>
                </a:solidFill>
              </a:rPr>
              <a:t>Project</a:t>
            </a:r>
            <a:r>
              <a:rPr lang="en" dirty="0">
                <a:solidFill>
                  <a:schemeClr val="accent2"/>
                </a:solidFill>
              </a:rPr>
              <a:t>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479" name="Google Shape;2479;p4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3. </a:t>
            </a:r>
            <a:r>
              <a:rPr lang="ko-KR" altLang="en-US" dirty="0">
                <a:solidFill>
                  <a:schemeClr val="accent3"/>
                </a:solidFill>
              </a:rPr>
              <a:t>차후 계획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2480" name="Google Shape;2480;p4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" sz="1400" dirty="0">
                <a:solidFill>
                  <a:schemeClr val="accent3"/>
                </a:solidFill>
              </a:rPr>
              <a:t>al_remind.css</a:t>
            </a:r>
            <a:endParaRPr sz="1400" dirty="0">
              <a:solidFill>
                <a:schemeClr val="accent3"/>
              </a:solidFill>
            </a:endParaRPr>
          </a:p>
        </p:txBody>
      </p:sp>
      <p:graphicFrame>
        <p:nvGraphicFramePr>
          <p:cNvPr id="2481" name="Google Shape;2481;p46"/>
          <p:cNvGraphicFramePr/>
          <p:nvPr/>
        </p:nvGraphicFramePr>
        <p:xfrm>
          <a:off x="1681025" y="1353045"/>
          <a:ext cx="3023475" cy="2773470"/>
        </p:xfrm>
        <a:graphic>
          <a:graphicData uri="http://schemas.openxmlformats.org/drawingml/2006/table">
            <a:tbl>
              <a:tblPr>
                <a:noFill/>
                <a:tableStyleId>{ACB7E50E-1316-4F63-869B-D8A25C867746}</a:tableStyleId>
              </a:tblPr>
              <a:tblGrid>
                <a:gridCol w="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 dirty="0">
                        <a:solidFill>
                          <a:schemeClr val="accent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26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29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endParaRPr dirty="0">
                        <a:solidFill>
                          <a:schemeClr val="bg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12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13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endParaRPr dirty="0">
                        <a:solidFill>
                          <a:schemeClr val="bg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17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984383"/>
                  </a:ext>
                </a:extLst>
              </a:tr>
            </a:tbl>
          </a:graphicData>
        </a:graphic>
      </p:graphicFrame>
      <p:cxnSp>
        <p:nvCxnSpPr>
          <p:cNvPr id="2482" name="Google Shape;2482;p46"/>
          <p:cNvCxnSpPr/>
          <p:nvPr/>
        </p:nvCxnSpPr>
        <p:spPr>
          <a:xfrm>
            <a:off x="2722925" y="2180172"/>
            <a:ext cx="5709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3" name="Google Shape;2483;p46"/>
          <p:cNvCxnSpPr>
            <a:cxnSpLocks/>
          </p:cNvCxnSpPr>
          <p:nvPr/>
        </p:nvCxnSpPr>
        <p:spPr>
          <a:xfrm>
            <a:off x="1337875" y="2571750"/>
            <a:ext cx="7094400" cy="1147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4" name="Google Shape;2484;p46"/>
          <p:cNvCxnSpPr/>
          <p:nvPr/>
        </p:nvCxnSpPr>
        <p:spPr>
          <a:xfrm>
            <a:off x="1771675" y="2964761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2485;p46"/>
          <p:cNvCxnSpPr/>
          <p:nvPr/>
        </p:nvCxnSpPr>
        <p:spPr>
          <a:xfrm>
            <a:off x="1771675" y="3357056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6" name="Google Shape;2486;p46"/>
          <p:cNvSpPr txBox="1"/>
          <p:nvPr/>
        </p:nvSpPr>
        <p:spPr>
          <a:xfrm>
            <a:off x="5018825" y="1868375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Sprint 01</a:t>
            </a:r>
            <a:endParaRPr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7" name="Google Shape;2487;p46"/>
          <p:cNvSpPr txBox="1"/>
          <p:nvPr/>
        </p:nvSpPr>
        <p:spPr>
          <a:xfrm>
            <a:off x="5018825" y="2260669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Sprint 02</a:t>
            </a:r>
            <a:endParaRPr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8" name="Google Shape;2488;p46"/>
          <p:cNvSpPr txBox="1"/>
          <p:nvPr/>
        </p:nvSpPr>
        <p:spPr>
          <a:xfrm>
            <a:off x="5018825" y="2652964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Sprint 03</a:t>
            </a:r>
            <a:endParaRPr dirty="0">
              <a:solidFill>
                <a:schemeClr val="bg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9" name="Google Shape;2489;p46"/>
          <p:cNvSpPr txBox="1"/>
          <p:nvPr/>
        </p:nvSpPr>
        <p:spPr>
          <a:xfrm>
            <a:off x="5018825" y="3045258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Fira Code"/>
                <a:ea typeface="Fira Code"/>
                <a:cs typeface="Fira Code"/>
                <a:sym typeface="Fira Code"/>
              </a:rPr>
              <a:t>Sprint 04</a:t>
            </a:r>
            <a:endParaRPr dirty="0">
              <a:solidFill>
                <a:schemeClr val="bg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490" name="Google Shape;2490;p46"/>
          <p:cNvCxnSpPr/>
          <p:nvPr/>
        </p:nvCxnSpPr>
        <p:spPr>
          <a:xfrm>
            <a:off x="1771675" y="3749350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1" name="Google Shape;2491;p46"/>
          <p:cNvSpPr txBox="1"/>
          <p:nvPr/>
        </p:nvSpPr>
        <p:spPr>
          <a:xfrm>
            <a:off x="5018825" y="3437553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Testing and Stabilization</a:t>
            </a:r>
            <a:endParaRPr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92" name="Google Shape;2492;p4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93" name="Google Shape;2493;p4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94" name="Google Shape;2494;p4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" name="Google Shape;2490;p46">
            <a:extLst>
              <a:ext uri="{FF2B5EF4-FFF2-40B4-BE49-F238E27FC236}">
                <a16:creationId xmlns:a16="http://schemas.microsoft.com/office/drawing/2014/main" id="{9C1BDA58-7C9B-AA76-7B1B-CD8DCDA1128E}"/>
              </a:ext>
            </a:extLst>
          </p:cNvPr>
          <p:cNvCxnSpPr/>
          <p:nvPr/>
        </p:nvCxnSpPr>
        <p:spPr>
          <a:xfrm>
            <a:off x="1778550" y="4102533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491;p46">
            <a:extLst>
              <a:ext uri="{FF2B5EF4-FFF2-40B4-BE49-F238E27FC236}">
                <a16:creationId xmlns:a16="http://schemas.microsoft.com/office/drawing/2014/main" id="{48FF73C0-848B-C3F2-D797-762953E5D619}"/>
              </a:ext>
            </a:extLst>
          </p:cNvPr>
          <p:cNvSpPr txBox="1"/>
          <p:nvPr/>
        </p:nvSpPr>
        <p:spPr>
          <a:xfrm>
            <a:off x="5018825" y="3836457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Final Announcement</a:t>
            </a:r>
            <a:endParaRPr dirty="0">
              <a:solidFill>
                <a:schemeClr val="accent1">
                  <a:lumMod val="5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491;p46">
            <a:extLst>
              <a:ext uri="{FF2B5EF4-FFF2-40B4-BE49-F238E27FC236}">
                <a16:creationId xmlns:a16="http://schemas.microsoft.com/office/drawing/2014/main" id="{7769BAEE-CDDE-A895-A168-2A970111AF1A}"/>
              </a:ext>
            </a:extLst>
          </p:cNvPr>
          <p:cNvSpPr txBox="1"/>
          <p:nvPr/>
        </p:nvSpPr>
        <p:spPr>
          <a:xfrm>
            <a:off x="1409163" y="1436572"/>
            <a:ext cx="285612" cy="11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R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I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91;p46">
            <a:extLst>
              <a:ext uri="{FF2B5EF4-FFF2-40B4-BE49-F238E27FC236}">
                <a16:creationId xmlns:a16="http://schemas.microsoft.com/office/drawing/2014/main" id="{2AABB182-7668-0852-ED28-1C8730AC89AF}"/>
              </a:ext>
            </a:extLst>
          </p:cNvPr>
          <p:cNvSpPr txBox="1"/>
          <p:nvPr/>
        </p:nvSpPr>
        <p:spPr>
          <a:xfrm>
            <a:off x="1406490" y="2796479"/>
            <a:ext cx="285612" cy="11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Y</a:t>
            </a:r>
            <a:endParaRPr lang="en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460;p27">
            <a:extLst>
              <a:ext uri="{FF2B5EF4-FFF2-40B4-BE49-F238E27FC236}">
                <a16:creationId xmlns:a16="http://schemas.microsoft.com/office/drawing/2014/main" id="{156B7517-855C-8B40-8CAD-47AE8746C576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 dirty="0"/>
              <a:t>Team E - ‘E</a:t>
            </a:r>
            <a:r>
              <a:rPr lang="ko-KR" altLang="en-US" sz="1100" dirty="0" err="1"/>
              <a:t>세상텐션</a:t>
            </a:r>
            <a:r>
              <a:rPr lang="ko-KR" altLang="en-US" sz="1100" dirty="0"/>
              <a:t>’ </a:t>
            </a:r>
            <a:r>
              <a:rPr lang="en-US" altLang="ko-KR" sz="1100" dirty="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5015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5" name="Google Shape;2545;p49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L</a:t>
            </a:r>
            <a:r>
              <a:rPr lang="en" dirty="0">
                <a:solidFill>
                  <a:schemeClr val="accent3"/>
                </a:solidFill>
              </a:rPr>
              <a:t>mstk @ kyonggi.ac.kr 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010-4223-4517</a:t>
            </a: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@ like_sontae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‘Do you have any questions?’</a:t>
            </a:r>
            <a:endParaRPr/>
          </a:p>
        </p:txBody>
      </p:sp>
      <p:sp>
        <p:nvSpPr>
          <p:cNvPr id="2547" name="Google Shape;2547;p4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548" name="Google Shape;2548;p49"/>
          <p:cNvGrpSpPr/>
          <p:nvPr/>
        </p:nvGrpSpPr>
        <p:grpSpPr>
          <a:xfrm>
            <a:off x="2584287" y="2579158"/>
            <a:ext cx="375421" cy="353610"/>
            <a:chOff x="4248762" y="2749595"/>
            <a:chExt cx="375421" cy="353610"/>
          </a:xfrm>
        </p:grpSpPr>
        <p:sp>
          <p:nvSpPr>
            <p:cNvPr id="2549" name="Google Shape;2549;p49"/>
            <p:cNvSpPr/>
            <p:nvPr/>
          </p:nvSpPr>
          <p:spPr>
            <a:xfrm>
              <a:off x="4262244" y="2755191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4321847" y="2829656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4248762" y="2749595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2" name="Google Shape;2552;p49"/>
          <p:cNvGrpSpPr/>
          <p:nvPr/>
        </p:nvGrpSpPr>
        <p:grpSpPr>
          <a:xfrm>
            <a:off x="3654268" y="2579159"/>
            <a:ext cx="372558" cy="353610"/>
            <a:chOff x="5318743" y="2749597"/>
            <a:chExt cx="372558" cy="353610"/>
          </a:xfrm>
        </p:grpSpPr>
        <p:sp>
          <p:nvSpPr>
            <p:cNvPr id="2553" name="Google Shape;2553;p49"/>
            <p:cNvSpPr/>
            <p:nvPr/>
          </p:nvSpPr>
          <p:spPr>
            <a:xfrm>
              <a:off x="5343105" y="2755166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5318743" y="2749597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5411825" y="2823750"/>
              <a:ext cx="205800" cy="205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5404556" y="2816617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5451171" y="2868568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5558951" y="2844441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49"/>
          <p:cNvGrpSpPr/>
          <p:nvPr/>
        </p:nvGrpSpPr>
        <p:grpSpPr>
          <a:xfrm>
            <a:off x="3120755" y="2565609"/>
            <a:ext cx="372480" cy="353610"/>
            <a:chOff x="4785230" y="2736047"/>
            <a:chExt cx="372480" cy="353610"/>
          </a:xfrm>
        </p:grpSpPr>
        <p:sp>
          <p:nvSpPr>
            <p:cNvPr id="2562" name="Google Shape;2562;p49"/>
            <p:cNvSpPr/>
            <p:nvPr/>
          </p:nvSpPr>
          <p:spPr>
            <a:xfrm>
              <a:off x="4809513" y="2741616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4891006" y="2882738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4875988" y="2815639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4965470" y="2882633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4785230" y="2736047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4885774" y="2877506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4868934" y="2810485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4960239" y="2877506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Thank you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f</a:t>
            </a:r>
            <a:r>
              <a:rPr lang="en" dirty="0">
                <a:solidFill>
                  <a:schemeClr val="accent3"/>
                </a:solidFill>
              </a:rPr>
              <a:t>or listening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Google Shape;460;p27">
            <a:extLst>
              <a:ext uri="{FF2B5EF4-FFF2-40B4-BE49-F238E27FC236}">
                <a16:creationId xmlns:a16="http://schemas.microsoft.com/office/drawing/2014/main" id="{CAA2C856-8EEB-53C1-D488-3DC0D61D7F93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ko-KR" sz="1100" dirty="0"/>
              <a:t>Team E - ‘E</a:t>
            </a:r>
            <a:r>
              <a:rPr lang="ko-KR" altLang="en-US" sz="1100" dirty="0" err="1"/>
              <a:t>세상텐션</a:t>
            </a:r>
            <a:r>
              <a:rPr lang="ko-KR" altLang="en-US" sz="1100" dirty="0"/>
              <a:t>’ </a:t>
            </a:r>
            <a:r>
              <a:rPr lang="en-US" altLang="ko-KR" sz="1100" dirty="0"/>
              <a:t>/ Midterm Announcement</a:t>
            </a: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World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lass_diagram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49981C-91F1-30F6-B0C5-E34D0E61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31" y="738069"/>
            <a:ext cx="1987694" cy="2279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063F67-D003-DC73-4042-B8012B24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789" y="1260248"/>
            <a:ext cx="2144374" cy="2283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CD3DCB-3A16-A2A3-273E-D675085C3F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236"/>
          <a:stretch/>
        </p:blipFill>
        <p:spPr>
          <a:xfrm>
            <a:off x="4413350" y="1770123"/>
            <a:ext cx="1931989" cy="2398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63A99D-4EBB-9437-8FAC-19FF9B333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225" y="2643382"/>
            <a:ext cx="3059881" cy="1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5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 </a:t>
            </a:r>
            <a:r>
              <a:rPr lang="ko-KR" altLang="en-US" dirty="0">
                <a:solidFill>
                  <a:schemeClr val="accent1"/>
                </a:solidFill>
              </a:rPr>
              <a:t>스프린트 준비 리뷰 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4386564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ko-KR" altLang="en-US" dirty="0"/>
              <a:t>소프트웨어 요구사항 명세서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          (SRS)</a:t>
            </a:r>
            <a:r>
              <a:rPr lang="ko-KR" altLang="en-US" dirty="0"/>
              <a:t>를 중심으로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1. </a:t>
            </a:r>
            <a:r>
              <a:rPr lang="ko-KR" altLang="en-US" sz="1400" dirty="0">
                <a:solidFill>
                  <a:schemeClr val="accent3"/>
                </a:solidFill>
              </a:rPr>
              <a:t>프로젝트 </a:t>
            </a:r>
            <a:r>
              <a:rPr lang="ko-KR" altLang="en-US" dirty="0">
                <a:solidFill>
                  <a:schemeClr val="accent3"/>
                </a:solidFill>
              </a:rPr>
              <a:t>준비</a:t>
            </a:r>
            <a:r>
              <a:rPr lang="ko-KR" altLang="en-US" sz="1400" dirty="0">
                <a:solidFill>
                  <a:schemeClr val="accent3"/>
                </a:solidFill>
              </a:rPr>
              <a:t> 리뷰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title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2" name="Google Shape;460;p27">
            <a:extLst>
              <a:ext uri="{FF2B5EF4-FFF2-40B4-BE49-F238E27FC236}">
                <a16:creationId xmlns:a16="http://schemas.microsoft.com/office/drawing/2014/main" id="{67B05389-0F5F-8136-3826-D1567CE32961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1. </a:t>
            </a:r>
            <a:r>
              <a:rPr lang="ko-KR" altLang="en-US" sz="1400" dirty="0">
                <a:solidFill>
                  <a:schemeClr val="accent3"/>
                </a:solidFill>
              </a:rPr>
              <a:t>프로젝트 </a:t>
            </a:r>
            <a:r>
              <a:rPr lang="ko-KR" altLang="en-US" dirty="0">
                <a:solidFill>
                  <a:schemeClr val="accent3"/>
                </a:solidFill>
              </a:rPr>
              <a:t>준비</a:t>
            </a:r>
            <a:r>
              <a:rPr lang="ko-KR" altLang="en-US" sz="1400" dirty="0">
                <a:solidFill>
                  <a:schemeClr val="accent3"/>
                </a:solidFill>
              </a:rPr>
              <a:t>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SRS</a:t>
            </a:r>
            <a:r>
              <a:rPr lang="en-US" sz="1400" dirty="0" err="1">
                <a:solidFill>
                  <a:schemeClr val="accent3"/>
                </a:solidFill>
              </a:rPr>
              <a:t>_cover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E0AC3E-D318-C354-A21A-E2F39665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96" y="770558"/>
            <a:ext cx="6544757" cy="3602384"/>
          </a:xfrm>
          <a:prstGeom prst="rect">
            <a:avLst/>
          </a:prstGeom>
        </p:spPr>
      </p:pic>
      <p:sp>
        <p:nvSpPr>
          <p:cNvPr id="10" name="Google Shape;460;p27">
            <a:extLst>
              <a:ext uri="{FF2B5EF4-FFF2-40B4-BE49-F238E27FC236}">
                <a16:creationId xmlns:a16="http://schemas.microsoft.com/office/drawing/2014/main" id="{7088F77E-F329-8669-40EC-F9A657D7A637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881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</a:t>
            </a:r>
            <a:r>
              <a:rPr lang="en">
                <a:solidFill>
                  <a:schemeClr val="accent2"/>
                </a:solidFill>
              </a:rPr>
              <a:t>‘This Template’;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29136" y="1257775"/>
            <a:ext cx="3827078" cy="3075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1. </a:t>
            </a:r>
            <a:r>
              <a:rPr lang="ko-KR" altLang="en-US" sz="1400" b="1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서론 </a:t>
            </a:r>
            <a:r>
              <a:rPr lang="en-US" altLang="ko-KR" sz="1400" b="1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(Introduction)</a:t>
            </a:r>
            <a:endParaRPr lang="en-US" altLang="ko-KR" sz="1400" kern="0" spc="0" dirty="0">
              <a:solidFill>
                <a:schemeClr val="accent6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… </a:t>
            </a:r>
            <a:endParaRPr lang="en-US" altLang="ko-KR" sz="1400" kern="0" spc="0" dirty="0">
              <a:solidFill>
                <a:schemeClr val="accent6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1.2 </a:t>
            </a:r>
            <a:r>
              <a:rPr lang="ko-KR" altLang="en-US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범위 </a:t>
            </a: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(Scope) </a:t>
            </a:r>
            <a:endParaRPr lang="en-US" altLang="ko-KR" sz="1400" kern="0" spc="0" dirty="0">
              <a:solidFill>
                <a:schemeClr val="accent1">
                  <a:lumMod val="75000"/>
                </a:schemeClr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… </a:t>
            </a:r>
            <a:endParaRPr lang="en-US" altLang="ko-KR" sz="1400" kern="0" spc="0" dirty="0">
              <a:solidFill>
                <a:schemeClr val="accent6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2. </a:t>
            </a:r>
            <a:r>
              <a:rPr lang="ko-KR" altLang="en-US" sz="1400" b="1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종합 기술 </a:t>
            </a:r>
            <a:r>
              <a:rPr lang="en-US" altLang="ko-KR" sz="1400" b="1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(Overall Description) </a:t>
            </a:r>
            <a:endParaRPr lang="en-US" altLang="ko-KR" sz="1400" kern="0" spc="0" dirty="0">
              <a:solidFill>
                <a:schemeClr val="accent6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2.1 </a:t>
            </a:r>
            <a:r>
              <a:rPr lang="ko-KR" altLang="en-US" sz="1400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프로젝트 결과물 전망 </a:t>
            </a:r>
            <a:r>
              <a:rPr lang="en-US" altLang="ko-KR" sz="1400" kern="0" spc="0" dirty="0">
                <a:solidFill>
                  <a:schemeClr val="accent6"/>
                </a:solidFill>
                <a:effectLst/>
                <a:latin typeface="한컴바탕"/>
                <a:ea typeface="한컴바탕"/>
              </a:rPr>
              <a:t>(Product Perspective) </a:t>
            </a:r>
            <a:endParaRPr lang="en-US" altLang="ko-KR" sz="1400" kern="0" spc="0" dirty="0">
              <a:solidFill>
                <a:schemeClr val="accent6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2.1.1 </a:t>
            </a:r>
            <a:r>
              <a:rPr lang="ko-KR" altLang="en-US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시스템 인터페이스</a:t>
            </a: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(System Interface) </a:t>
            </a:r>
            <a:endParaRPr lang="en-US" altLang="ko-KR" sz="1400" kern="0" spc="0" dirty="0">
              <a:solidFill>
                <a:schemeClr val="accent1">
                  <a:lumMod val="75000"/>
                </a:schemeClr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2.1.2 </a:t>
            </a:r>
            <a:r>
              <a:rPr lang="ko-KR" altLang="en-US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사용자 인터페이스</a:t>
            </a: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(User Interface) </a:t>
            </a:r>
            <a:endParaRPr lang="en-US" altLang="ko-KR" sz="1400" kern="0" spc="0" dirty="0">
              <a:solidFill>
                <a:schemeClr val="accent1">
                  <a:lumMod val="75000"/>
                </a:schemeClr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…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1. </a:t>
            </a:r>
            <a:r>
              <a:rPr lang="ko-KR" altLang="en-US" sz="1400" dirty="0">
                <a:solidFill>
                  <a:schemeClr val="accent3"/>
                </a:solidFill>
              </a:rPr>
              <a:t>프로젝트 </a:t>
            </a:r>
            <a:r>
              <a:rPr lang="ko-KR" altLang="en-US" dirty="0">
                <a:solidFill>
                  <a:schemeClr val="accent3"/>
                </a:solidFill>
              </a:rPr>
              <a:t>준비</a:t>
            </a:r>
            <a:r>
              <a:rPr lang="ko-KR" altLang="en-US" sz="1400" dirty="0">
                <a:solidFill>
                  <a:schemeClr val="accent3"/>
                </a:solidFill>
              </a:rPr>
              <a:t>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SRS_contents.css</a:t>
            </a:r>
          </a:p>
        </p:txBody>
      </p:sp>
      <p:sp>
        <p:nvSpPr>
          <p:cNvPr id="7" name="Google Shape;472;p28">
            <a:extLst>
              <a:ext uri="{FF2B5EF4-FFF2-40B4-BE49-F238E27FC236}">
                <a16:creationId xmlns:a16="http://schemas.microsoft.com/office/drawing/2014/main" id="{19B4E37B-E740-2A72-ECF7-B5A88ECD9F03}"/>
              </a:ext>
            </a:extLst>
          </p:cNvPr>
          <p:cNvSpPr txBox="1">
            <a:spLocks/>
          </p:cNvSpPr>
          <p:nvPr/>
        </p:nvSpPr>
        <p:spPr>
          <a:xfrm>
            <a:off x="5056214" y="1288004"/>
            <a:ext cx="3827078" cy="307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fontAlgn="base">
              <a:lnSpc>
                <a:spcPct val="160000"/>
              </a:lnSpc>
              <a:buNone/>
            </a:pP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2.4 </a:t>
            </a:r>
            <a:r>
              <a:rPr lang="ko-KR" altLang="en-US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제약사항 </a:t>
            </a: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(Constraints) </a:t>
            </a:r>
            <a:endParaRPr lang="en-US" altLang="ko-KR" sz="1400" dirty="0">
              <a:solidFill>
                <a:schemeClr val="accent6"/>
              </a:solidFill>
              <a:latin typeface="한컴바탕"/>
              <a:ea typeface="한컴바탕"/>
            </a:endParaRPr>
          </a:p>
          <a:p>
            <a:pPr marL="0" indent="0" fontAlgn="base">
              <a:lnSpc>
                <a:spcPct val="160000"/>
              </a:lnSpc>
              <a:buFont typeface="Fira Code"/>
              <a:buNone/>
            </a:pPr>
            <a:r>
              <a:rPr lang="en-US" altLang="ko-KR" sz="1400" dirty="0">
                <a:solidFill>
                  <a:schemeClr val="accent6"/>
                </a:solidFill>
                <a:latin typeface="한컴바탕"/>
                <a:ea typeface="한컴바탕"/>
              </a:rPr>
              <a:t>…</a:t>
            </a:r>
          </a:p>
          <a:p>
            <a:pPr marL="0" indent="0" fontAlgn="base">
              <a:lnSpc>
                <a:spcPct val="160000"/>
              </a:lnSpc>
              <a:buFont typeface="Fira Code"/>
              <a:buNone/>
            </a:pPr>
            <a:r>
              <a:rPr lang="en-US" altLang="ko-KR" sz="1400" dirty="0">
                <a:solidFill>
                  <a:schemeClr val="accent6"/>
                </a:solidFill>
                <a:latin typeface="한컴바탕"/>
                <a:ea typeface="한컴바탕"/>
              </a:rPr>
              <a:t>3. </a:t>
            </a:r>
            <a:r>
              <a:rPr lang="ko-KR" altLang="en-US" sz="1400" dirty="0">
                <a:solidFill>
                  <a:schemeClr val="accent6"/>
                </a:solidFill>
                <a:latin typeface="한컴바탕"/>
                <a:ea typeface="한컴바탕"/>
              </a:rPr>
              <a:t>상세 요구사항 </a:t>
            </a:r>
            <a:r>
              <a:rPr lang="en-US" altLang="ko-KR" sz="1400" dirty="0">
                <a:solidFill>
                  <a:schemeClr val="accent6"/>
                </a:solidFill>
                <a:latin typeface="한컴바탕"/>
                <a:ea typeface="한컴바탕"/>
              </a:rPr>
              <a:t>(Specific Requirements)</a:t>
            </a:r>
            <a:endParaRPr lang="en-US" altLang="ko-KR" sz="1400" dirty="0">
              <a:solidFill>
                <a:schemeClr val="accent6"/>
              </a:solidFill>
              <a:latin typeface="한컴바탕"/>
            </a:endParaRPr>
          </a:p>
          <a:p>
            <a:pPr marL="0" indent="0" fontAlgn="base">
              <a:lnSpc>
                <a:spcPct val="160000"/>
              </a:lnSpc>
              <a:buFont typeface="Fira Code"/>
              <a:buNone/>
            </a:pPr>
            <a:r>
              <a:rPr lang="en-US" altLang="ko-KR" sz="1400" dirty="0">
                <a:solidFill>
                  <a:schemeClr val="accent6"/>
                </a:solidFill>
                <a:latin typeface="한컴바탕"/>
                <a:ea typeface="한컴바탕"/>
              </a:rPr>
              <a:t>…</a:t>
            </a:r>
          </a:p>
          <a:p>
            <a:pPr marL="0" indent="0" fontAlgn="base">
              <a:lnSpc>
                <a:spcPct val="160000"/>
              </a:lnSpc>
              <a:buFont typeface="Fira Code"/>
              <a:buNone/>
            </a:pPr>
            <a:r>
              <a:rPr lang="en-US" altLang="ko-KR" sz="1400" dirty="0">
                <a:solidFill>
                  <a:schemeClr val="accent6"/>
                </a:solidFill>
                <a:latin typeface="한컴바탕"/>
                <a:ea typeface="한컴바탕"/>
              </a:rPr>
              <a:t>3.2 </a:t>
            </a:r>
            <a:r>
              <a:rPr lang="ko-KR" altLang="en-US" sz="1400" dirty="0">
                <a:solidFill>
                  <a:schemeClr val="accent6"/>
                </a:solidFill>
                <a:latin typeface="한컴바탕"/>
                <a:ea typeface="한컴바탕"/>
              </a:rPr>
              <a:t>외부 요구사항 </a:t>
            </a:r>
            <a:r>
              <a:rPr lang="en-US" altLang="ko-KR" sz="1400" dirty="0">
                <a:solidFill>
                  <a:schemeClr val="accent6"/>
                </a:solidFill>
                <a:latin typeface="한컴바탕"/>
                <a:ea typeface="한컴바탕"/>
              </a:rPr>
              <a:t>(External Requirements)</a:t>
            </a:r>
            <a:endParaRPr lang="en-US" altLang="ko-KR" sz="1400" dirty="0">
              <a:solidFill>
                <a:schemeClr val="accent6"/>
              </a:solidFill>
              <a:latin typeface="한컴바탕"/>
            </a:endParaRPr>
          </a:p>
          <a:p>
            <a:pPr marL="0" indent="0" fontAlgn="base">
              <a:lnSpc>
                <a:spcPct val="160000"/>
              </a:lnSpc>
              <a:buFont typeface="Fira Code"/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바탕"/>
                <a:ea typeface="한컴바탕"/>
              </a:rPr>
              <a:t>     3.2.1 UI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한컴바탕"/>
                <a:ea typeface="한컴바탕"/>
              </a:rPr>
              <a:t>요구사항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바탕"/>
                <a:ea typeface="한컴바탕"/>
              </a:rPr>
              <a:t>(User Interface) </a:t>
            </a:r>
          </a:p>
          <a:p>
            <a:pPr marL="0" indent="0" fontAlgn="base">
              <a:lnSpc>
                <a:spcPct val="160000"/>
              </a:lnSpc>
              <a:buFont typeface="Fira Code"/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바탕"/>
              </a:rPr>
              <a:t>…</a:t>
            </a:r>
          </a:p>
          <a:p>
            <a:pPr marL="0" indent="0" fontAlgn="base">
              <a:lnSpc>
                <a:spcPct val="160000"/>
              </a:lnSpc>
              <a:buFont typeface="Fira Code"/>
              <a:buNone/>
            </a:pPr>
            <a:r>
              <a:rPr lang="en-US" altLang="ko-KR" sz="1400" dirty="0">
                <a:solidFill>
                  <a:schemeClr val="accent6"/>
                </a:solidFill>
                <a:latin typeface="한컴바탕"/>
                <a:ea typeface="한컴바탕"/>
              </a:rPr>
              <a:t>4. </a:t>
            </a:r>
            <a:r>
              <a:rPr lang="ko-KR" altLang="en-US" sz="1400" dirty="0">
                <a:solidFill>
                  <a:schemeClr val="accent6"/>
                </a:solidFill>
                <a:latin typeface="한컴바탕"/>
                <a:ea typeface="한컴바탕"/>
              </a:rPr>
              <a:t>추가 이력 </a:t>
            </a:r>
            <a:r>
              <a:rPr lang="en-US" altLang="ko-KR" sz="1400" dirty="0">
                <a:solidFill>
                  <a:schemeClr val="accent6"/>
                </a:solidFill>
                <a:latin typeface="한컴바탕"/>
                <a:ea typeface="한컴바탕"/>
              </a:rPr>
              <a:t>(Supporting Information) </a:t>
            </a:r>
          </a:p>
          <a:p>
            <a:pPr marL="0" indent="0" fontAlgn="base">
              <a:lnSpc>
                <a:spcPct val="160000"/>
              </a:lnSpc>
              <a:buFont typeface="Fira Code"/>
              <a:buNone/>
            </a:pPr>
            <a:r>
              <a:rPr lang="en-US" altLang="ko-KR" sz="1400" dirty="0">
                <a:solidFill>
                  <a:schemeClr val="accent6"/>
                </a:solidFill>
                <a:latin typeface="한컴바탕"/>
              </a:rPr>
              <a:t>…</a:t>
            </a:r>
          </a:p>
        </p:txBody>
      </p:sp>
      <p:sp>
        <p:nvSpPr>
          <p:cNvPr id="8" name="Google Shape;460;p27">
            <a:extLst>
              <a:ext uri="{FF2B5EF4-FFF2-40B4-BE49-F238E27FC236}">
                <a16:creationId xmlns:a16="http://schemas.microsoft.com/office/drawing/2014/main" id="{4E7D230A-8395-D2AE-B60D-6E49DB9C6433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 dirty="0"/>
              <a:t>Team E - ‘E</a:t>
            </a:r>
            <a:r>
              <a:rPr lang="ko-KR" altLang="en-US" sz="1100" dirty="0" err="1"/>
              <a:t>세상텐션</a:t>
            </a:r>
            <a:r>
              <a:rPr lang="ko-KR" altLang="en-US" sz="1100" dirty="0"/>
              <a:t>’ </a:t>
            </a:r>
            <a:r>
              <a:rPr lang="en-US" altLang="ko-KR" sz="1100" dirty="0"/>
              <a:t>/ Midterm Announcement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1. </a:t>
            </a:r>
            <a:r>
              <a:rPr lang="ko-KR" altLang="en-US" sz="1400" dirty="0">
                <a:solidFill>
                  <a:schemeClr val="accent3"/>
                </a:solidFill>
              </a:rPr>
              <a:t>프로젝트 </a:t>
            </a:r>
            <a:r>
              <a:rPr lang="ko-KR" altLang="en-US" dirty="0">
                <a:solidFill>
                  <a:schemeClr val="accent3"/>
                </a:solidFill>
              </a:rPr>
              <a:t>준비</a:t>
            </a:r>
            <a:r>
              <a:rPr lang="ko-KR" altLang="en-US" sz="1400" dirty="0">
                <a:solidFill>
                  <a:schemeClr val="accent3"/>
                </a:solidFill>
              </a:rPr>
              <a:t>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</a:t>
            </a:r>
            <a:r>
              <a:rPr lang="en-US" sz="1400" dirty="0" err="1">
                <a:solidFill>
                  <a:schemeClr val="accent3"/>
                </a:solidFill>
              </a:rPr>
              <a:t>ystem_interface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2;p28">
            <a:extLst>
              <a:ext uri="{FF2B5EF4-FFF2-40B4-BE49-F238E27FC236}">
                <a16:creationId xmlns:a16="http://schemas.microsoft.com/office/drawing/2014/main" id="{2D06A8C1-CA4A-579A-82EE-C133027BC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4351" y="995893"/>
            <a:ext cx="3827078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2.1.1 </a:t>
            </a:r>
            <a:r>
              <a:rPr lang="ko-KR" altLang="en-US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시스템 인터페이스</a:t>
            </a: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(System Interface)</a:t>
            </a:r>
            <a:endParaRPr lang="en-US" altLang="ko-KR" sz="1400" kern="0" spc="0" dirty="0">
              <a:solidFill>
                <a:schemeClr val="accent1">
                  <a:lumMod val="75000"/>
                </a:schemeClr>
              </a:solidFill>
              <a:effectLst/>
              <a:latin typeface="한컴바탕"/>
            </a:endParaRPr>
          </a:p>
        </p:txBody>
      </p:sp>
      <p:sp>
        <p:nvSpPr>
          <p:cNvPr id="11" name="Google Shape;460;p27">
            <a:extLst>
              <a:ext uri="{FF2B5EF4-FFF2-40B4-BE49-F238E27FC236}">
                <a16:creationId xmlns:a16="http://schemas.microsoft.com/office/drawing/2014/main" id="{DD4977F7-53BA-177F-14FC-4B86EA4E11BE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 dirty="0"/>
              <a:t>Team E - ‘E</a:t>
            </a:r>
            <a:r>
              <a:rPr lang="ko-KR" altLang="en-US" sz="1100" dirty="0" err="1"/>
              <a:t>세상텐션</a:t>
            </a:r>
            <a:r>
              <a:rPr lang="ko-KR" altLang="en-US" sz="1100" dirty="0"/>
              <a:t>’ </a:t>
            </a:r>
            <a:r>
              <a:rPr lang="en-US" altLang="ko-KR" sz="1100" dirty="0"/>
              <a:t>/ Midterm Announcement</a:t>
            </a:r>
            <a:endParaRPr 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C4E146-14F0-BCA0-9E50-167CDA25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51" y="1900261"/>
            <a:ext cx="7537517" cy="138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7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1. </a:t>
            </a:r>
            <a:r>
              <a:rPr lang="ko-KR" altLang="en-US" sz="1400" dirty="0">
                <a:solidFill>
                  <a:schemeClr val="accent3"/>
                </a:solidFill>
              </a:rPr>
              <a:t>프로젝트 </a:t>
            </a:r>
            <a:r>
              <a:rPr lang="ko-KR" altLang="en-US" dirty="0">
                <a:solidFill>
                  <a:schemeClr val="accent3"/>
                </a:solidFill>
              </a:rPr>
              <a:t>준비</a:t>
            </a:r>
            <a:r>
              <a:rPr lang="ko-KR" altLang="en-US" sz="1400" dirty="0">
                <a:solidFill>
                  <a:schemeClr val="accent3"/>
                </a:solidFill>
              </a:rPr>
              <a:t>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EA62C0-F6C2-3110-4F79-4A723E53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32" y="1391817"/>
            <a:ext cx="5913786" cy="2946903"/>
          </a:xfrm>
          <a:prstGeom prst="rect">
            <a:avLst/>
          </a:prstGeom>
        </p:spPr>
      </p:pic>
      <p:sp>
        <p:nvSpPr>
          <p:cNvPr id="8" name="Google Shape;472;p28">
            <a:extLst>
              <a:ext uri="{FF2B5EF4-FFF2-40B4-BE49-F238E27FC236}">
                <a16:creationId xmlns:a16="http://schemas.microsoft.com/office/drawing/2014/main" id="{5FDE06BC-67CC-5FDB-9C16-21CCDF374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0649" y="804780"/>
            <a:ext cx="3827078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한컴바탕"/>
                <a:ea typeface="한컴바탕"/>
              </a:rPr>
              <a:t>1</a:t>
            </a: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.2 </a:t>
            </a:r>
            <a:r>
              <a:rPr lang="ko-KR" altLang="en-US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범위 </a:t>
            </a:r>
            <a:r>
              <a:rPr lang="en-US" altLang="ko-KR" sz="1400" kern="0" spc="0" dirty="0">
                <a:solidFill>
                  <a:schemeClr val="accent1">
                    <a:lumMod val="75000"/>
                  </a:schemeClr>
                </a:solidFill>
                <a:effectLst/>
                <a:latin typeface="한컴바탕"/>
                <a:ea typeface="한컴바탕"/>
              </a:rPr>
              <a:t>(Scope)</a:t>
            </a:r>
            <a:endParaRPr lang="en-US" altLang="ko-KR" sz="1400" kern="0" spc="0" dirty="0">
              <a:solidFill>
                <a:schemeClr val="accent1">
                  <a:lumMod val="75000"/>
                </a:schemeClr>
              </a:solidFill>
              <a:effectLst/>
              <a:latin typeface="한컴바탕"/>
            </a:endParaRPr>
          </a:p>
        </p:txBody>
      </p:sp>
      <p:sp>
        <p:nvSpPr>
          <p:cNvPr id="11" name="Google Shape;460;p27">
            <a:extLst>
              <a:ext uri="{FF2B5EF4-FFF2-40B4-BE49-F238E27FC236}">
                <a16:creationId xmlns:a16="http://schemas.microsoft.com/office/drawing/2014/main" id="{D86AD4D0-096A-CA77-9E94-6FF3FC7D64A1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 dirty="0"/>
              <a:t>Team E - ‘E</a:t>
            </a:r>
            <a:r>
              <a:rPr lang="ko-KR" altLang="en-US" sz="1100" dirty="0" err="1"/>
              <a:t>세상텐션</a:t>
            </a:r>
            <a:r>
              <a:rPr lang="ko-KR" altLang="en-US" sz="1100" dirty="0"/>
              <a:t>’ </a:t>
            </a:r>
            <a:r>
              <a:rPr lang="en-US" altLang="ko-KR" sz="1100" dirty="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720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2.4 Constraints / </a:t>
            </a:r>
            <a:r>
              <a:rPr lang="ko-KR" altLang="en-US" dirty="0"/>
              <a:t>제약사항</a:t>
            </a:r>
            <a:r>
              <a:rPr lang="en" dirty="0"/>
              <a:t>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5. </a:t>
            </a:r>
            <a:r>
              <a:rPr lang="ko-KR" altLang="en-US" dirty="0"/>
              <a:t>기본적으로 회의는 </a:t>
            </a:r>
            <a:r>
              <a:rPr lang="en-US" altLang="ko-KR" dirty="0"/>
              <a:t>Discord</a:t>
            </a:r>
            <a:r>
              <a:rPr lang="ko-KR" altLang="en-US" dirty="0"/>
              <a:t>서버에서 실시한다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6. </a:t>
            </a:r>
            <a:r>
              <a:rPr lang="ko-KR" altLang="en-US" dirty="0"/>
              <a:t>문자 커뮤니케이션은 카카오톡을 활용한다</a:t>
            </a:r>
            <a:r>
              <a:rPr lang="en-US" altLang="ko-KR" dirty="0"/>
              <a:t>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460436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3. GitHub Commit</a:t>
            </a:r>
            <a:r>
              <a:rPr lang="ko-KR" altLang="en-US" dirty="0"/>
              <a:t>은 하루에 최소 </a:t>
            </a:r>
            <a:r>
              <a:rPr lang="en-US" altLang="ko-KR" dirty="0"/>
              <a:t>1</a:t>
            </a:r>
            <a:r>
              <a:rPr lang="ko-KR" altLang="en-US" dirty="0"/>
              <a:t>회 실시한다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4. </a:t>
            </a:r>
            <a:r>
              <a:rPr lang="ko-KR" altLang="en-US" dirty="0"/>
              <a:t>스프린트 </a:t>
            </a:r>
            <a:r>
              <a:rPr lang="en-US" altLang="ko-KR" dirty="0"/>
              <a:t>1</a:t>
            </a:r>
            <a:r>
              <a:rPr lang="ko-KR" altLang="en-US" dirty="0"/>
              <a:t>회를 실시할 때 마다 </a:t>
            </a:r>
            <a:r>
              <a:rPr lang="en-US" altLang="ko-KR" dirty="0"/>
              <a:t>Branch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Version Control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4" y="1655450"/>
            <a:ext cx="6161763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1. </a:t>
            </a:r>
            <a:r>
              <a:rPr lang="ko-KR" altLang="en-US" dirty="0"/>
              <a:t>스프린트는</a:t>
            </a:r>
            <a:r>
              <a:rPr lang="en" altLang="ko-KR" dirty="0"/>
              <a:t> </a:t>
            </a:r>
            <a:r>
              <a:rPr lang="ko-KR" altLang="en-US" dirty="0"/>
              <a:t>매주 화요일에 시작하고</a:t>
            </a:r>
            <a:r>
              <a:rPr lang="en-US" altLang="ko-KR" dirty="0"/>
              <a:t>, </a:t>
            </a:r>
            <a:r>
              <a:rPr lang="ko-KR" altLang="en-US" dirty="0"/>
              <a:t>차주 월요일에 종료한다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2. </a:t>
            </a:r>
            <a:r>
              <a:rPr lang="ko-KR" altLang="en-US" dirty="0"/>
              <a:t>스프린트</a:t>
            </a:r>
            <a:r>
              <a:rPr lang="en-US" dirty="0"/>
              <a:t> </a:t>
            </a:r>
            <a:r>
              <a:rPr lang="ko-KR" altLang="en-US" dirty="0"/>
              <a:t>리뷰 회의는 매주 월요일</a:t>
            </a:r>
            <a:r>
              <a:rPr lang="en-US" altLang="ko-KR" dirty="0"/>
              <a:t>, 19:00</a:t>
            </a:r>
            <a:r>
              <a:rPr lang="ko-KR" altLang="en-US" dirty="0"/>
              <a:t>에 실시한다</a:t>
            </a:r>
            <a:r>
              <a:rPr lang="en-US" altLang="ko-KR" dirty="0"/>
              <a:t>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Sprints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Communication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1. </a:t>
            </a:r>
            <a:r>
              <a:rPr lang="ko-KR" altLang="en-US" sz="1400" dirty="0">
                <a:solidFill>
                  <a:schemeClr val="accent3"/>
                </a:solidFill>
              </a:rPr>
              <a:t>프로젝트 </a:t>
            </a:r>
            <a:r>
              <a:rPr lang="ko-KR" altLang="en-US" dirty="0">
                <a:solidFill>
                  <a:schemeClr val="accent3"/>
                </a:solidFill>
              </a:rPr>
              <a:t>준비</a:t>
            </a:r>
            <a:r>
              <a:rPr lang="ko-KR" altLang="en-US" sz="1400" dirty="0">
                <a:solidFill>
                  <a:schemeClr val="accent3"/>
                </a:solidFill>
              </a:rPr>
              <a:t> 리뷰</a:t>
            </a:r>
            <a:r>
              <a:rPr lang="en-US" altLang="ko-KR" sz="1400" dirty="0">
                <a:solidFill>
                  <a:schemeClr val="accent3"/>
                </a:solidFill>
              </a:rPr>
              <a:t>.html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constraints.css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1C481-2131-192B-626E-A0409D5E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075" y="3527114"/>
            <a:ext cx="503511" cy="4933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971BF4-E38F-B101-5CF8-07E492CCA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387" y="2508233"/>
            <a:ext cx="527109" cy="527109"/>
          </a:xfrm>
          <a:prstGeom prst="rect">
            <a:avLst/>
          </a:prstGeom>
        </p:spPr>
      </p:pic>
      <p:pic>
        <p:nvPicPr>
          <p:cNvPr id="11" name="그래픽 10" descr="새로 고침 단색으로 채워진">
            <a:extLst>
              <a:ext uri="{FF2B5EF4-FFF2-40B4-BE49-F238E27FC236}">
                <a16:creationId xmlns:a16="http://schemas.microsoft.com/office/drawing/2014/main" id="{A4002F0E-11B2-8E01-58A4-F8EE3C4E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1000" y="1568257"/>
            <a:ext cx="438294" cy="438294"/>
          </a:xfrm>
          <a:prstGeom prst="rect">
            <a:avLst/>
          </a:prstGeom>
        </p:spPr>
      </p:pic>
      <p:sp>
        <p:nvSpPr>
          <p:cNvPr id="63" name="Google Shape;460;p27">
            <a:extLst>
              <a:ext uri="{FF2B5EF4-FFF2-40B4-BE49-F238E27FC236}">
                <a16:creationId xmlns:a16="http://schemas.microsoft.com/office/drawing/2014/main" id="{75E0C70B-DC32-591B-A7AA-DC5A630CEC31}"/>
              </a:ext>
            </a:extLst>
          </p:cNvPr>
          <p:cNvSpPr txBox="1">
            <a:spLocks/>
          </p:cNvSpPr>
          <p:nvPr/>
        </p:nvSpPr>
        <p:spPr>
          <a:xfrm>
            <a:off x="710125" y="469467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100"/>
              <a:t>Team E - ‘E</a:t>
            </a:r>
            <a:r>
              <a:rPr lang="ko-KR" altLang="en-US" sz="1100"/>
              <a:t>세상텐션’ </a:t>
            </a:r>
            <a:r>
              <a:rPr lang="en-US" altLang="ko-KR" sz="1100"/>
              <a:t>/ Midterm Announcement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778786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1258</Words>
  <Application>Microsoft Office PowerPoint</Application>
  <PresentationFormat>화면 슬라이드 쇼(16:9)</PresentationFormat>
  <Paragraphs>320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한컴바탕</vt:lpstr>
      <vt:lpstr>Arial</vt:lpstr>
      <vt:lpstr>Fira Code</vt:lpstr>
      <vt:lpstr>Montserrat</vt:lpstr>
      <vt:lpstr>Programming Language Workshop for Beginners by Slidesgo</vt:lpstr>
      <vt:lpstr>SW Enginnering Team Project {</vt:lpstr>
      <vt:lpstr>01</vt:lpstr>
      <vt:lpstr>PowerPoint 프레젠테이션</vt:lpstr>
      <vt:lpstr>01 {</vt:lpstr>
      <vt:lpstr>PowerPoint 프레젠테이션</vt:lpstr>
      <vt:lpstr>Contents Of ‘This Template’;</vt:lpstr>
      <vt:lpstr>PowerPoint 프레젠테이션</vt:lpstr>
      <vt:lpstr>PowerPoint 프레젠테이션</vt:lpstr>
      <vt:lpstr>2.4 Constraints / 제약사항; {</vt:lpstr>
      <vt:lpstr>Planning of ‘Project’{</vt:lpstr>
      <vt:lpstr>Goals of ‘Sprints’ {</vt:lpstr>
      <vt:lpstr>02 {</vt:lpstr>
      <vt:lpstr>02 Teamwork {</vt:lpstr>
      <vt:lpstr>Goals of ‘Sprints’ {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Sprint 2 GUI {</vt:lpstr>
      <vt:lpstr>03 {</vt:lpstr>
      <vt:lpstr>Goals of ‘Sprints’ {</vt:lpstr>
      <vt:lpstr>Sprint &lt; #03 &gt; { </vt:lpstr>
      <vt:lpstr>Planning of ‘Project’{</vt:lpstr>
      <vt:lpstr>Thanks;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Enginnering Team Project {</dc:title>
  <cp:lastModifiedBy>손현태</cp:lastModifiedBy>
  <cp:revision>22</cp:revision>
  <dcterms:modified xsi:type="dcterms:W3CDTF">2022-05-04T05:52:36Z</dcterms:modified>
</cp:coreProperties>
</file>