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2" r:id="rId2"/>
    <p:sldId id="373" r:id="rId3"/>
    <p:sldId id="274" r:id="rId4"/>
    <p:sldId id="276" r:id="rId5"/>
    <p:sldId id="395" r:id="rId6"/>
    <p:sldId id="277" r:id="rId7"/>
    <p:sldId id="424" r:id="rId8"/>
    <p:sldId id="423" r:id="rId9"/>
    <p:sldId id="374" r:id="rId10"/>
    <p:sldId id="278" r:id="rId11"/>
    <p:sldId id="375" r:id="rId12"/>
    <p:sldId id="279" r:id="rId13"/>
    <p:sldId id="280" r:id="rId14"/>
    <p:sldId id="282" r:id="rId15"/>
    <p:sldId id="284" r:id="rId16"/>
    <p:sldId id="285" r:id="rId17"/>
    <p:sldId id="286" r:id="rId18"/>
    <p:sldId id="287" r:id="rId19"/>
    <p:sldId id="422" r:id="rId20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5" autoAdjust="0"/>
    <p:restoredTop sz="94660"/>
  </p:normalViewPr>
  <p:slideViewPr>
    <p:cSldViewPr snapToGrid="0">
      <p:cViewPr>
        <p:scale>
          <a:sx n="66" d="100"/>
          <a:sy n="66" d="100"/>
        </p:scale>
        <p:origin x="54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3662E-A632-44B0-9AEF-B72071F23CC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653CF-1BAA-4A9D-9FB0-2AC4E82CDF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5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F3DEF-93B0-46E7-9684-5974E8B6D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EF5BA5-05E4-4264-9C5D-A555076B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BB65B-8551-43F3-A062-B3DDF053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15B33-FD18-40A0-9563-6A849343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CE942-3093-4C01-88BE-6EA6E588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3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38D80-8D01-4069-84C2-8EE5CF01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3DBEE-2062-42BF-A050-F3CE6505F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2809E-B5C1-4616-B589-E75147AA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B4F6C-5DE2-4A1E-8B85-7D78D4FD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C0C26-0CD4-4AD6-87AE-D12A6AC0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94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29E852-8A71-4D01-BB6A-7B00C07E2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2E613-218E-4132-A50B-2E63F8DE9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9BA15-48CB-4C0E-A120-66052226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253FD-398F-4A52-80A7-09BDFF7A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AA98F-50EF-4EC2-B8D1-E6FD715E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8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4257C-8111-4378-9501-B01BE5CC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96B24-2871-44BF-9AF0-2977D71A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336AA-0337-43D5-9012-FBA4D65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1D9BD-2D16-4B34-82D7-4140AA7E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2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E2F22-7078-4262-8FDD-10A76A5B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E6355-CF65-4F99-9469-AB13D1E4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57989-EF21-4521-8227-97B12DE4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AAA94-22FF-4D3C-A4CE-D7B44560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6D6BB-6574-43ED-8D2F-FF55BBC6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CCCD8-27C9-472B-A3EA-F1A1D206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59DB4-83EF-4B7B-9120-A74C265D6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EB4F2-60CC-4AB1-806A-80B8AECC1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3911C-60C5-4E9E-8164-D6EB45FA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F1959-7438-44D0-B78E-9DEB39C8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07BE9-966A-4562-A593-AF272E77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0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8638A-3E29-48D8-A52A-65CB88B6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9E63F-EC87-458B-B8E6-065F0B46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62948-9CD9-40DD-A5AD-8E5032D1D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417FF7-68EF-4749-AE6F-5041B2867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F8BA88-D383-4771-AA95-28BD8EBE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DB740E-405E-409E-8024-9EDCA3E0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DA64CB-46A8-41C9-8F03-79F96252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8214FC-8416-4044-82E3-D6EE20CD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5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9F078-75C6-4A77-9A09-AEE50CD6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5B6195-8C93-44B3-9D90-F5BFB898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BA5733-4E32-4861-84F3-B78247A9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77680D-BD80-42B5-ACD7-631A0F16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383A84-0FA2-4D63-8A8C-D5C4F419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3B462-7D2B-4CD6-804C-A77F7421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9E8EC-F0FD-4BFC-B721-EC607BB6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3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866-2B9B-4981-B92E-7DC9511E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F2CC5-BB95-4D30-BBD7-8772DD9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8E448-C686-4533-8C7F-58F1E7F0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EA74B-FDEB-4252-984A-E18A9B00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F2F55-0326-4B4F-9A35-C597A9B2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8257-5087-4AC4-B372-2C4F5AF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0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9EBC9-AE5B-4E9F-8465-A3DEB719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350755-F0F1-4B39-B600-49A703710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187DD0-C029-4CF7-B121-9A256BFF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40D41-D166-4C9E-9DED-AD6297C8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8AEB-15EA-4447-B981-2FC4E009C7CA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5CB2C6-88C6-40DB-B5B8-BEF5D85E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4B85E-69C4-45A2-93D7-9F2E4D31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7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15339B-1072-419B-A76B-C9164CE3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94085-1884-4BD8-9FA5-C2E142104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1796E-1139-49BA-A0F7-A4AED6E97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8AEB-15EA-4447-B981-2FC4E009C7CA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5CAB7-B5B1-4B37-AEFB-C867F8BA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E7B1C-2594-43BE-B499-10FD4E8E7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F410-C05D-4FA3-9E35-1368723AC81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AFB2B-188D-42AA-B018-08256B413DC4}"/>
              </a:ext>
            </a:extLst>
          </p:cNvPr>
          <p:cNvSpPr txBox="1"/>
          <p:nvPr userDrawn="1"/>
        </p:nvSpPr>
        <p:spPr>
          <a:xfrm>
            <a:off x="0" y="6582975"/>
            <a:ext cx="657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Copyright 2020. </a:t>
            </a:r>
            <a:r>
              <a:rPr lang="en-US" altLang="ko-KR" sz="1200" i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Donghyung</a:t>
            </a:r>
            <a:r>
              <a:rPr lang="en-US" altLang="ko-KR" sz="1200" i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Kim, All rights reserved</a:t>
            </a:r>
            <a:endParaRPr lang="ko-KR" altLang="en-US" sz="1200" i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5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59517-0572-402A-B927-6625CD60D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자료형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C8824-17A6-44E9-9AC5-D5F5BC6A9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10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기본자료형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FC5B12-FD14-436B-91CA-F3F3471C16CA}"/>
              </a:ext>
            </a:extLst>
          </p:cNvPr>
          <p:cNvGrpSpPr/>
          <p:nvPr/>
        </p:nvGrpSpPr>
        <p:grpSpPr>
          <a:xfrm>
            <a:off x="1495275" y="2339546"/>
            <a:ext cx="8382151" cy="2090431"/>
            <a:chOff x="1495275" y="2339546"/>
            <a:chExt cx="8382151" cy="20904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0B8CED-0374-4E6C-9EF5-3C4744748F40}"/>
                </a:ext>
              </a:extLst>
            </p:cNvPr>
            <p:cNvSpPr txBox="1"/>
            <p:nvPr/>
          </p:nvSpPr>
          <p:spPr>
            <a:xfrm>
              <a:off x="1495275" y="3222327"/>
              <a:ext cx="72070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</a:rPr>
                <a:t>자바</a:t>
              </a:r>
              <a:endParaRPr lang="en-US" altLang="ko-KR" sz="1400" b="1" dirty="0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</a:rPr>
                <a:t>자료형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6E75D2-2C0F-4EA5-BD26-621DE6E66736}"/>
                </a:ext>
              </a:extLst>
            </p:cNvPr>
            <p:cNvSpPr txBox="1"/>
            <p:nvPr/>
          </p:nvSpPr>
          <p:spPr>
            <a:xfrm>
              <a:off x="2852975" y="2690941"/>
              <a:ext cx="148085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</a:rPr>
                <a:t>기본자료형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(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8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개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)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B8FCBD-8F4E-4661-A8F3-9B4B2C876600}"/>
                </a:ext>
              </a:extLst>
            </p:cNvPr>
            <p:cNvSpPr txBox="1"/>
            <p:nvPr/>
          </p:nvSpPr>
          <p:spPr>
            <a:xfrm>
              <a:off x="2852975" y="4122200"/>
              <a:ext cx="148085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</a:rPr>
                <a:t>참조자료형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5723E4-3EF9-49C3-96A3-4BEECB6DEF62}"/>
                </a:ext>
              </a:extLst>
            </p:cNvPr>
            <p:cNvSpPr txBox="1"/>
            <p:nvPr/>
          </p:nvSpPr>
          <p:spPr>
            <a:xfrm>
              <a:off x="4691677" y="2690941"/>
              <a:ext cx="49126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boolean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  </a:t>
              </a:r>
              <a:r>
                <a:rPr lang="en-US" altLang="ko-KR" sz="1400" dirty="0"/>
                <a:t>byte, short, int, long,   float, double,   char</a:t>
              </a:r>
              <a:endParaRPr lang="ko-KR" alt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42E880-68BC-4C94-BA86-613F1F78EC1F}"/>
                </a:ext>
              </a:extLst>
            </p:cNvPr>
            <p:cNvSpPr txBox="1"/>
            <p:nvPr/>
          </p:nvSpPr>
          <p:spPr>
            <a:xfrm>
              <a:off x="4686898" y="4116107"/>
              <a:ext cx="49126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배열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열거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클래스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인터페이스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8F7FD47-F5F9-4EB9-BAB6-8190406B3965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>
              <a:off x="4333830" y="2844830"/>
              <a:ext cx="357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269A88E-B67E-415E-B3E4-C96D055D9E18}"/>
                </a:ext>
              </a:extLst>
            </p:cNvPr>
            <p:cNvCxnSpPr>
              <a:stCxn id="24" idx="3"/>
              <a:endCxn id="34" idx="1"/>
            </p:cNvCxnSpPr>
            <p:nvPr/>
          </p:nvCxnSpPr>
          <p:spPr>
            <a:xfrm flipV="1">
              <a:off x="4333830" y="4269996"/>
              <a:ext cx="353068" cy="6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A866B3F-2480-4972-A5EE-8C564E523FBE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 flipV="1">
              <a:off x="2215978" y="2844830"/>
              <a:ext cx="636997" cy="639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5B939A6-099C-437D-9CBB-B982F655EDDF}"/>
                </a:ext>
              </a:extLst>
            </p:cNvPr>
            <p:cNvCxnSpPr>
              <a:stCxn id="22" idx="3"/>
              <a:endCxn id="24" idx="1"/>
            </p:cNvCxnSpPr>
            <p:nvPr/>
          </p:nvCxnSpPr>
          <p:spPr>
            <a:xfrm>
              <a:off x="2215978" y="3483937"/>
              <a:ext cx="636997" cy="792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33DCF95-CB42-46CD-9DA1-F333A86FF783}"/>
                </a:ext>
              </a:extLst>
            </p:cNvPr>
            <p:cNvSpPr/>
            <p:nvPr/>
          </p:nvSpPr>
          <p:spPr>
            <a:xfrm>
              <a:off x="2635756" y="2339546"/>
              <a:ext cx="7241670" cy="1015306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19050"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97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기본자료형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512EF3-D29E-4117-8FB1-15C102981C53}"/>
              </a:ext>
            </a:extLst>
          </p:cNvPr>
          <p:cNvSpPr txBox="1"/>
          <p:nvPr/>
        </p:nvSpPr>
        <p:spPr>
          <a:xfrm>
            <a:off x="838200" y="1259169"/>
            <a:ext cx="292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8</a:t>
            </a:r>
            <a:r>
              <a:rPr lang="ko-KR" altLang="en-US" dirty="0"/>
              <a:t>개의 기본자료형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061A6B7-D9C1-49F4-99A5-7ACE840FD6A1}"/>
              </a:ext>
            </a:extLst>
          </p:cNvPr>
          <p:cNvGraphicFramePr>
            <a:graphicFrameLocks noGrp="1"/>
          </p:cNvGraphicFramePr>
          <p:nvPr/>
        </p:nvGraphicFramePr>
        <p:xfrm>
          <a:off x="1387200" y="1728056"/>
          <a:ext cx="5882692" cy="2544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281">
                  <a:extLst>
                    <a:ext uri="{9D8B030D-6E8A-4147-A177-3AD203B41FA5}">
                      <a16:colId xmlns:a16="http://schemas.microsoft.com/office/drawing/2014/main" val="2200291135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4226347874"/>
                    </a:ext>
                  </a:extLst>
                </a:gridCol>
                <a:gridCol w="1586204">
                  <a:extLst>
                    <a:ext uri="{9D8B030D-6E8A-4147-A177-3AD203B41FA5}">
                      <a16:colId xmlns:a16="http://schemas.microsoft.com/office/drawing/2014/main" val="3568627168"/>
                    </a:ext>
                  </a:extLst>
                </a:gridCol>
                <a:gridCol w="2334815">
                  <a:extLst>
                    <a:ext uri="{9D8B030D-6E8A-4147-A177-3AD203B41FA5}">
                      <a16:colId xmlns:a16="http://schemas.microsoft.com/office/drawing/2014/main" val="2489042836"/>
                    </a:ext>
                  </a:extLst>
                </a:gridCol>
              </a:tblGrid>
              <a:tr h="22908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자료형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자료크기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043823"/>
                  </a:ext>
                </a:extLst>
              </a:tr>
              <a:tr h="229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부울대수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rgbClr val="C00000"/>
                          </a:solidFill>
                        </a:rPr>
                        <a:t>boolean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 byte = 8 bit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true, 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557418"/>
                  </a:ext>
                </a:extLst>
              </a:tr>
              <a:tr h="2290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 byte = 8 bit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-2</a:t>
                      </a:r>
                      <a:r>
                        <a:rPr lang="en-US" altLang="ko-KR" sz="1200" baseline="30000" dirty="0"/>
                        <a:t>7 </a:t>
                      </a:r>
                      <a:r>
                        <a:rPr lang="en-US" altLang="ko-KR" sz="1200" dirty="0"/>
                        <a:t>~ 2</a:t>
                      </a:r>
                      <a:r>
                        <a:rPr lang="en-US" altLang="ko-KR" sz="1200" baseline="30000" dirty="0"/>
                        <a:t>7</a:t>
                      </a:r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438974"/>
                  </a:ext>
                </a:extLst>
              </a:tr>
              <a:tr h="22908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short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 byte = 16 bit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-2</a:t>
                      </a:r>
                      <a:r>
                        <a:rPr lang="en-US" altLang="ko-KR" sz="1200" baseline="30000" dirty="0"/>
                        <a:t>15 </a:t>
                      </a:r>
                      <a:r>
                        <a:rPr lang="en-US" altLang="ko-KR" sz="1200" dirty="0"/>
                        <a:t>~ 2</a:t>
                      </a:r>
                      <a:r>
                        <a:rPr lang="en-US" altLang="ko-KR" sz="1200" baseline="30000" dirty="0"/>
                        <a:t>15</a:t>
                      </a:r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320278"/>
                  </a:ext>
                </a:extLst>
              </a:tr>
              <a:tr h="22908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 byte = 32 bit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-2</a:t>
                      </a:r>
                      <a:r>
                        <a:rPr lang="en-US" altLang="ko-KR" sz="1200" baseline="30000" dirty="0"/>
                        <a:t>31 </a:t>
                      </a:r>
                      <a:r>
                        <a:rPr lang="en-US" altLang="ko-KR" sz="1200" dirty="0"/>
                        <a:t>~ 2</a:t>
                      </a:r>
                      <a:r>
                        <a:rPr lang="en-US" altLang="ko-KR" sz="1200" baseline="30000" dirty="0"/>
                        <a:t>31</a:t>
                      </a:r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1354"/>
                  </a:ext>
                </a:extLst>
              </a:tr>
              <a:tr h="22908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long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 byte = 64 bit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-2</a:t>
                      </a:r>
                      <a:r>
                        <a:rPr lang="en-US" altLang="ko-KR" sz="1200" baseline="30000" dirty="0"/>
                        <a:t>63 </a:t>
                      </a:r>
                      <a:r>
                        <a:rPr lang="en-US" altLang="ko-KR" sz="1200" dirty="0"/>
                        <a:t>~ 2</a:t>
                      </a:r>
                      <a:r>
                        <a:rPr lang="en-US" altLang="ko-KR" sz="1200" baseline="30000" dirty="0"/>
                        <a:t>63</a:t>
                      </a:r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404155"/>
                  </a:ext>
                </a:extLst>
              </a:tr>
              <a:tr h="2290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실수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float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 byte = 32 bit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±(1.40ⅹ10</a:t>
                      </a:r>
                      <a:r>
                        <a:rPr lang="en-US" altLang="ko-KR" sz="1200" baseline="30000" dirty="0"/>
                        <a:t>-45 </a:t>
                      </a:r>
                      <a:r>
                        <a:rPr lang="en-US" altLang="ko-KR" sz="1200" dirty="0"/>
                        <a:t>~ 3.40ⅹ10</a:t>
                      </a:r>
                      <a:r>
                        <a:rPr lang="en-US" altLang="ko-KR" sz="1200" baseline="30000" dirty="0"/>
                        <a:t>38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826137"/>
                  </a:ext>
                </a:extLst>
              </a:tr>
              <a:tr h="229083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double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8 byte = 64 bit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±(4.94ⅹ10</a:t>
                      </a:r>
                      <a:r>
                        <a:rPr lang="en-US" altLang="ko-KR" sz="1200" baseline="30000" dirty="0"/>
                        <a:t>-324 </a:t>
                      </a:r>
                      <a:r>
                        <a:rPr lang="en-US" altLang="ko-KR" sz="1200" dirty="0"/>
                        <a:t>~ 1.79ⅹ10</a:t>
                      </a:r>
                      <a:r>
                        <a:rPr lang="en-US" altLang="ko-KR" sz="1200" baseline="30000" dirty="0"/>
                        <a:t>308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576829"/>
                  </a:ext>
                </a:extLst>
              </a:tr>
              <a:tr h="319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문자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정수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char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 byte = 16 bit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유니코드문자</a:t>
                      </a:r>
                      <a:r>
                        <a:rPr lang="en-US" altLang="ko-KR" sz="1200" dirty="0"/>
                        <a:t>(0 ~ 2</a:t>
                      </a:r>
                      <a:r>
                        <a:rPr lang="en-US" altLang="ko-KR" sz="1200" baseline="30000" dirty="0"/>
                        <a:t>16</a:t>
                      </a:r>
                      <a:r>
                        <a:rPr lang="en-US" altLang="ko-KR" sz="1200" dirty="0"/>
                        <a:t>-1)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931482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20F63D-7004-4110-BFFE-FF14CC5019AF}"/>
              </a:ext>
            </a:extLst>
          </p:cNvPr>
          <p:cNvGrpSpPr/>
          <p:nvPr/>
        </p:nvGrpSpPr>
        <p:grpSpPr>
          <a:xfrm>
            <a:off x="7570012" y="1827560"/>
            <a:ext cx="4064332" cy="1846659"/>
            <a:chOff x="7289468" y="3656354"/>
            <a:chExt cx="4064332" cy="184665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CC16AC-6AA9-4B6B-B9AA-90B98DED02A5}"/>
                </a:ext>
              </a:extLst>
            </p:cNvPr>
            <p:cNvGrpSpPr/>
            <p:nvPr/>
          </p:nvGrpSpPr>
          <p:grpSpPr>
            <a:xfrm>
              <a:off x="7289468" y="3656354"/>
              <a:ext cx="4064332" cy="1846659"/>
              <a:chOff x="6979294" y="-267536"/>
              <a:chExt cx="4064332" cy="1846659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E0DCF0E-C0D4-42BC-AABB-5E821ECC942B}"/>
                  </a:ext>
                </a:extLst>
              </p:cNvPr>
              <p:cNvSpPr txBox="1"/>
              <p:nvPr/>
            </p:nvSpPr>
            <p:spPr>
              <a:xfrm>
                <a:off x="6979294" y="-21315"/>
                <a:ext cx="4064332" cy="160043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n bit</a:t>
                </a:r>
                <a:r>
                  <a:rPr lang="ko-KR" altLang="en-US" sz="1400" dirty="0"/>
                  <a:t>로 표현할 수 있는 정수의 개수 </a:t>
                </a:r>
                <a:r>
                  <a:rPr lang="en-US" altLang="ko-KR" sz="1400" dirty="0"/>
                  <a:t>= 2</a:t>
                </a:r>
                <a:r>
                  <a:rPr lang="en-US" altLang="ko-KR" sz="1400" baseline="30000" dirty="0"/>
                  <a:t>n</a:t>
                </a:r>
                <a:r>
                  <a:rPr lang="en-US" altLang="ko-KR" sz="1400" dirty="0"/>
                  <a:t> </a:t>
                </a:r>
                <a:r>
                  <a:rPr lang="ko-KR" altLang="en-US" sz="1400" dirty="0" err="1"/>
                  <a:t>가지수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- 2 bit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2</a:t>
                </a:r>
                <a:r>
                  <a:rPr lang="en-US" altLang="ko-KR" sz="1400" baseline="30000" dirty="0">
                    <a:sym typeface="Wingdings" panose="05000000000000000000" pitchFamily="2" charset="2"/>
                  </a:rPr>
                  <a:t>2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=4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개</a:t>
                </a:r>
                <a:endParaRPr lang="en-US" altLang="ko-KR" sz="1400" dirty="0"/>
              </a:p>
              <a:p>
                <a:r>
                  <a:rPr lang="en-US" altLang="ko-KR" sz="1400" dirty="0"/>
                  <a:t>  00, 01, 10, 11</a:t>
                </a:r>
              </a:p>
              <a:p>
                <a:r>
                  <a:rPr lang="en-US" altLang="ko-KR" sz="1400" dirty="0"/>
                  <a:t>- 3 bit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2</a:t>
                </a:r>
                <a:r>
                  <a:rPr lang="en-US" altLang="ko-KR" sz="1400" baseline="30000" dirty="0">
                    <a:sym typeface="Wingdings" panose="05000000000000000000" pitchFamily="2" charset="2"/>
                  </a:rPr>
                  <a:t>3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=8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개</a:t>
                </a: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r>
                  <a:rPr lang="en-US" altLang="ko-KR" sz="1400" dirty="0"/>
                  <a:t>  000, 001, 010, 011, 100, 101, 110, 111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C5709B-1259-41CD-9EA7-E8FE184D7B17}"/>
                  </a:ext>
                </a:extLst>
              </p:cNvPr>
              <p:cNvSpPr txBox="1"/>
              <p:nvPr/>
            </p:nvSpPr>
            <p:spPr>
              <a:xfrm>
                <a:off x="6979294" y="-267536"/>
                <a:ext cx="328336" cy="246221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TIP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F5DAFD4-E8AF-4CFC-8FF4-607CA6649773}"/>
                </a:ext>
              </a:extLst>
            </p:cNvPr>
            <p:cNvSpPr txBox="1"/>
            <p:nvPr/>
          </p:nvSpPr>
          <p:spPr>
            <a:xfrm>
              <a:off x="7359658" y="4344170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16F5F89-E37D-4961-8F6E-357D629B48D9}"/>
              </a:ext>
            </a:extLst>
          </p:cNvPr>
          <p:cNvGrpSpPr/>
          <p:nvPr/>
        </p:nvGrpSpPr>
        <p:grpSpPr>
          <a:xfrm>
            <a:off x="1387202" y="5568850"/>
            <a:ext cx="3903258" cy="984885"/>
            <a:chOff x="6979294" y="-267536"/>
            <a:chExt cx="2209192" cy="98488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D1C0F38-C364-4444-886D-77108D891754}"/>
                </a:ext>
              </a:extLst>
            </p:cNvPr>
            <p:cNvSpPr txBox="1"/>
            <p:nvPr/>
          </p:nvSpPr>
          <p:spPr>
            <a:xfrm>
              <a:off x="6979294" y="-21315"/>
              <a:ext cx="2209192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실수의 정밀도 </a:t>
              </a:r>
              <a:r>
                <a:rPr lang="en-US" altLang="ko-KR" sz="1400" dirty="0"/>
                <a:t>(IEEE-754 </a:t>
              </a:r>
              <a:r>
                <a:rPr lang="ko-KR" altLang="en-US" sz="1400" dirty="0"/>
                <a:t>표준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- float</a:t>
              </a:r>
              <a:r>
                <a:rPr lang="ko-KR" altLang="en-US" sz="1400" dirty="0"/>
                <a:t>은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소수점 </a:t>
              </a:r>
              <a:r>
                <a:rPr lang="ko-KR" altLang="en-US" sz="1400" dirty="0">
                  <a:solidFill>
                    <a:srgbClr val="C00000"/>
                  </a:solidFill>
                </a:rPr>
                <a:t>대략 </a:t>
              </a:r>
              <a:r>
                <a:rPr lang="en-US" altLang="ko-KR" sz="1400" dirty="0">
                  <a:solidFill>
                    <a:srgbClr val="C00000"/>
                  </a:solidFill>
                </a:rPr>
                <a:t>7</a:t>
              </a:r>
              <a:r>
                <a:rPr lang="ko-KR" altLang="en-US" sz="1400" dirty="0">
                  <a:solidFill>
                    <a:srgbClr val="C00000"/>
                  </a:solidFill>
                </a:rPr>
                <a:t>자리</a:t>
              </a:r>
              <a:r>
                <a:rPr lang="ko-KR" altLang="en-US" sz="1400" dirty="0"/>
                <a:t> 정도의 정밀도</a:t>
              </a:r>
              <a:endParaRPr lang="en-US" altLang="ko-KR" sz="1400" dirty="0"/>
            </a:p>
            <a:p>
              <a:r>
                <a:rPr lang="en-US" altLang="ko-KR" sz="1400" dirty="0"/>
                <a:t>- double</a:t>
              </a:r>
              <a:r>
                <a:rPr lang="ko-KR" altLang="en-US" sz="1400" dirty="0"/>
                <a:t>은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소수점 </a:t>
              </a:r>
              <a:r>
                <a:rPr lang="ko-KR" altLang="en-US" sz="1400" dirty="0">
                  <a:solidFill>
                    <a:srgbClr val="C00000"/>
                  </a:solidFill>
                </a:rPr>
                <a:t>대략 </a:t>
              </a:r>
              <a:r>
                <a:rPr lang="en-US" altLang="ko-KR" sz="1400" dirty="0">
                  <a:solidFill>
                    <a:srgbClr val="C00000"/>
                  </a:solidFill>
                </a:rPr>
                <a:t>15</a:t>
              </a:r>
              <a:r>
                <a:rPr lang="ko-KR" altLang="en-US" sz="1400" dirty="0">
                  <a:solidFill>
                    <a:srgbClr val="C00000"/>
                  </a:solidFill>
                </a:rPr>
                <a:t>자리</a:t>
              </a:r>
              <a:r>
                <a:rPr lang="ko-KR" altLang="en-US" sz="1400" dirty="0"/>
                <a:t> 정도의 정밀도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EEAACF6-84E6-455B-8E11-93CA9284EA57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FA003E3-B91D-4AF2-8458-6F4CB60338E3}"/>
              </a:ext>
            </a:extLst>
          </p:cNvPr>
          <p:cNvGrpSpPr/>
          <p:nvPr/>
        </p:nvGrpSpPr>
        <p:grpSpPr>
          <a:xfrm>
            <a:off x="6934601" y="4371744"/>
            <a:ext cx="4699743" cy="2243844"/>
            <a:chOff x="7013932" y="4236440"/>
            <a:chExt cx="4699743" cy="224384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18FC72-36E9-4FFC-BC80-A842B32F557A}"/>
                </a:ext>
              </a:extLst>
            </p:cNvPr>
            <p:cNvSpPr txBox="1"/>
            <p:nvPr/>
          </p:nvSpPr>
          <p:spPr>
            <a:xfrm>
              <a:off x="7013932" y="4236440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51C6AB-8C1B-40B9-9474-52CFD35E39A2}"/>
                </a:ext>
              </a:extLst>
            </p:cNvPr>
            <p:cNvSpPr txBox="1"/>
            <p:nvPr/>
          </p:nvSpPr>
          <p:spPr>
            <a:xfrm>
              <a:off x="7019019" y="4448959"/>
              <a:ext cx="4694656" cy="2031325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float f = 1.0000001f;</a:t>
              </a:r>
            </a:p>
            <a:p>
              <a:r>
                <a:rPr lang="en-US" altLang="ko-KR" b="0" dirty="0" err="1"/>
                <a:t>System.</a:t>
              </a:r>
              <a:r>
                <a:rPr lang="en-US" altLang="ko-KR" b="0" i="1" dirty="0" err="1"/>
                <a:t>out.println</a:t>
              </a:r>
              <a:r>
                <a:rPr lang="en-US" altLang="ko-KR" b="0" i="1" dirty="0"/>
                <a:t>(f); //</a:t>
              </a:r>
              <a:r>
                <a:rPr lang="en-US" altLang="ko-KR" i="1" dirty="0">
                  <a:solidFill>
                    <a:srgbClr val="7030A0"/>
                  </a:solidFill>
                  <a:sym typeface="Wingdings" panose="05000000000000000000" pitchFamily="2" charset="2"/>
                </a:rPr>
                <a:t> 1.0000001</a:t>
              </a:r>
              <a:endParaRPr lang="en-US" altLang="ko-KR" i="1" dirty="0">
                <a:solidFill>
                  <a:srgbClr val="7030A0"/>
                </a:solidFill>
              </a:endParaRPr>
            </a:p>
            <a:p>
              <a:r>
                <a:rPr lang="en-US" altLang="ko-KR" b="0" dirty="0"/>
                <a:t>float f = 1.00000001f;</a:t>
              </a:r>
            </a:p>
            <a:p>
              <a:r>
                <a:rPr lang="en-US" altLang="ko-KR" b="0" dirty="0" err="1"/>
                <a:t>System.</a:t>
              </a:r>
              <a:r>
                <a:rPr lang="en-US" altLang="ko-KR" b="0" i="1" dirty="0" err="1"/>
                <a:t>out.println</a:t>
              </a:r>
              <a:r>
                <a:rPr lang="en-US" altLang="ko-KR" b="0" i="1" dirty="0"/>
                <a:t>(f); //</a:t>
              </a:r>
              <a:r>
                <a:rPr lang="en-US" altLang="ko-KR" i="1" dirty="0">
                  <a:solidFill>
                    <a:srgbClr val="7030A0"/>
                  </a:solidFill>
                  <a:sym typeface="Wingdings" panose="05000000000000000000" pitchFamily="2" charset="2"/>
                </a:rPr>
                <a:t> 1.0</a:t>
              </a:r>
              <a:endParaRPr lang="en-US" altLang="ko-KR" i="1" dirty="0">
                <a:solidFill>
                  <a:srgbClr val="7030A0"/>
                </a:solidFill>
              </a:endParaRPr>
            </a:p>
            <a:p>
              <a:endParaRPr lang="en-US" altLang="ko-KR" b="0" dirty="0"/>
            </a:p>
            <a:p>
              <a:r>
                <a:rPr lang="en-US" altLang="ko-KR" b="0" dirty="0"/>
                <a:t>double d1 = 1.000000000000001;</a:t>
              </a:r>
            </a:p>
            <a:p>
              <a:r>
                <a:rPr lang="en-US" altLang="ko-KR" b="0" dirty="0" err="1"/>
                <a:t>System.</a:t>
              </a:r>
              <a:r>
                <a:rPr lang="en-US" altLang="ko-KR" b="0" i="1" dirty="0" err="1"/>
                <a:t>out.println</a:t>
              </a:r>
              <a:r>
                <a:rPr lang="en-US" altLang="ko-KR" b="0" i="1" dirty="0"/>
                <a:t>(d1); </a:t>
              </a:r>
              <a:r>
                <a:rPr lang="en-US" altLang="ko-KR" i="1" dirty="0">
                  <a:solidFill>
                    <a:srgbClr val="7030A0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rgbClr val="7030A0"/>
                  </a:solidFill>
                </a:rPr>
                <a:t>1.000000000000001</a:t>
              </a:r>
              <a:endParaRPr lang="en-US" altLang="ko-KR" i="1" dirty="0">
                <a:solidFill>
                  <a:srgbClr val="7030A0"/>
                </a:solidFill>
              </a:endParaRPr>
            </a:p>
            <a:p>
              <a:r>
                <a:rPr lang="en-US" altLang="ko-KR" b="0" dirty="0"/>
                <a:t>double d2 = 1.0000000000000001;</a:t>
              </a:r>
            </a:p>
            <a:p>
              <a:r>
                <a:rPr lang="en-US" altLang="ko-KR" b="0" dirty="0" err="1"/>
                <a:t>System.</a:t>
              </a:r>
              <a:r>
                <a:rPr lang="en-US" altLang="ko-KR" b="0" i="1" dirty="0" err="1"/>
                <a:t>out.println</a:t>
              </a:r>
              <a:r>
                <a:rPr lang="en-US" altLang="ko-KR" b="0" i="1" dirty="0"/>
                <a:t>(d2); </a:t>
              </a:r>
              <a:r>
                <a:rPr lang="en-US" altLang="ko-KR" i="1" dirty="0">
                  <a:solidFill>
                    <a:srgbClr val="7030A0"/>
                  </a:solidFill>
                  <a:sym typeface="Wingdings" panose="05000000000000000000" pitchFamily="2" charset="2"/>
                </a:rPr>
                <a:t> 1.0</a:t>
              </a:r>
              <a:endParaRPr lang="en-US" altLang="ko-KR" dirty="0">
                <a:solidFill>
                  <a:srgbClr val="7030A0"/>
                </a:solidFill>
              </a:endParaRPr>
            </a:p>
          </p:txBody>
        </p:sp>
      </p:grp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C711A32-AEAE-42AC-8E4A-6A4133C461B1}"/>
              </a:ext>
            </a:extLst>
          </p:cNvPr>
          <p:cNvSpPr/>
          <p:nvPr/>
        </p:nvSpPr>
        <p:spPr>
          <a:xfrm>
            <a:off x="5691673" y="5439747"/>
            <a:ext cx="933062" cy="21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D72312B-CBAC-4B87-903A-0CFCD4F498ED}"/>
              </a:ext>
            </a:extLst>
          </p:cNvPr>
          <p:cNvGrpSpPr/>
          <p:nvPr/>
        </p:nvGrpSpPr>
        <p:grpSpPr>
          <a:xfrm>
            <a:off x="1387200" y="4497202"/>
            <a:ext cx="3903260" cy="797434"/>
            <a:chOff x="6979294" y="-295529"/>
            <a:chExt cx="2209193" cy="79743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793235-7C79-4210-9A7F-42464E85DD3F}"/>
                </a:ext>
              </a:extLst>
            </p:cNvPr>
            <p:cNvSpPr txBox="1"/>
            <p:nvPr/>
          </p:nvSpPr>
          <p:spPr>
            <a:xfrm>
              <a:off x="6979295" y="-21315"/>
              <a:ext cx="2209192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어떻게 실수는 같은 크기로 넓은 범위를 저장할 수 있을까</a:t>
              </a:r>
              <a:r>
                <a:rPr lang="en-US" altLang="ko-KR" sz="1400" dirty="0"/>
                <a:t>?</a:t>
              </a:r>
              <a:endParaRPr lang="ko-KR" altLang="en-US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52FE92-290D-4ECC-AAE4-5014605CFEE3}"/>
                </a:ext>
              </a:extLst>
            </p:cNvPr>
            <p:cNvSpPr txBox="1"/>
            <p:nvPr/>
          </p:nvSpPr>
          <p:spPr>
            <a:xfrm>
              <a:off x="6979294" y="-295529"/>
              <a:ext cx="328336" cy="27699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Quiz.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41A63E86-66BB-4381-B187-EEB88C5AB369}"/>
              </a:ext>
            </a:extLst>
          </p:cNvPr>
          <p:cNvSpPr/>
          <p:nvPr/>
        </p:nvSpPr>
        <p:spPr>
          <a:xfrm>
            <a:off x="838200" y="293682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48DDB10-7E82-4F67-B277-81F6FBF9D79A}"/>
              </a:ext>
            </a:extLst>
          </p:cNvPr>
          <p:cNvSpPr/>
          <p:nvPr/>
        </p:nvSpPr>
        <p:spPr>
          <a:xfrm>
            <a:off x="9468859" y="168839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B9BB60E-6BA2-43BD-8FFE-09D322422631}"/>
              </a:ext>
            </a:extLst>
          </p:cNvPr>
          <p:cNvSpPr/>
          <p:nvPr/>
        </p:nvSpPr>
        <p:spPr>
          <a:xfrm>
            <a:off x="838200" y="540284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5686A13-FBEF-4477-A2E2-44AB88524D6B}"/>
              </a:ext>
            </a:extLst>
          </p:cNvPr>
          <p:cNvSpPr/>
          <p:nvPr/>
        </p:nvSpPr>
        <p:spPr>
          <a:xfrm>
            <a:off x="6491416" y="463570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6127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기본자료형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512EF3-D29E-4117-8FB1-15C102981C53}"/>
              </a:ext>
            </a:extLst>
          </p:cNvPr>
          <p:cNvSpPr txBox="1"/>
          <p:nvPr/>
        </p:nvSpPr>
        <p:spPr>
          <a:xfrm>
            <a:off x="838200" y="1259169"/>
            <a:ext cx="292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8</a:t>
            </a:r>
            <a:r>
              <a:rPr lang="ko-KR" altLang="en-US" dirty="0"/>
              <a:t>개의 기본자료형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0DCF0E-C0D4-42BC-AABB-5E821ECC942B}"/>
              </a:ext>
            </a:extLst>
          </p:cNvPr>
          <p:cNvSpPr txBox="1"/>
          <p:nvPr/>
        </p:nvSpPr>
        <p:spPr>
          <a:xfrm>
            <a:off x="1626065" y="2069540"/>
            <a:ext cx="4064332" cy="16004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</a:t>
            </a:r>
            <a:r>
              <a:rPr lang="en-US" altLang="ko-KR" sz="1400" dirty="0"/>
              <a:t>(true), </a:t>
            </a:r>
            <a:r>
              <a:rPr lang="ko-KR" altLang="en-US" sz="1400" dirty="0"/>
              <a:t>거짓</a:t>
            </a:r>
            <a:r>
              <a:rPr lang="en-US" altLang="ko-KR" sz="1400" dirty="0"/>
              <a:t>(false)</a:t>
            </a:r>
            <a:r>
              <a:rPr lang="ko-KR" altLang="en-US" sz="1400" dirty="0"/>
              <a:t> 값만 저장하는 자료형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boolean</a:t>
            </a:r>
            <a:r>
              <a:rPr lang="en-US" altLang="ko-KR" sz="1400" dirty="0">
                <a:latin typeface="Consolas" panose="020B0609020204030204" pitchFamily="49" charset="0"/>
              </a:rPr>
              <a:t> a = true;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boolean</a:t>
            </a:r>
            <a:r>
              <a:rPr lang="en-US" altLang="ko-KR" sz="1400" dirty="0">
                <a:latin typeface="Consolas" panose="020B0609020204030204" pitchFamily="49" charset="0"/>
              </a:rPr>
              <a:t> b = false;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(a); // true</a:t>
            </a: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400" dirty="0">
                <a:latin typeface="Consolas" panose="020B0609020204030204" pitchFamily="49" charset="0"/>
              </a:rPr>
              <a:t>(b); // false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5DAFD4-E8AF-4CFC-8FF4-607CA6649773}"/>
              </a:ext>
            </a:extLst>
          </p:cNvPr>
          <p:cNvSpPr txBox="1"/>
          <p:nvPr/>
        </p:nvSpPr>
        <p:spPr>
          <a:xfrm>
            <a:off x="1696255" y="2548457"/>
            <a:ext cx="258146" cy="21544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ex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16F5F89-E37D-4961-8F6E-357D629B48D9}"/>
              </a:ext>
            </a:extLst>
          </p:cNvPr>
          <p:cNvGrpSpPr/>
          <p:nvPr/>
        </p:nvGrpSpPr>
        <p:grpSpPr>
          <a:xfrm>
            <a:off x="7253427" y="2099006"/>
            <a:ext cx="4136414" cy="1200328"/>
            <a:chOff x="6979294" y="-267536"/>
            <a:chExt cx="2341155" cy="120032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D1C0F38-C364-4444-886D-77108D891754}"/>
                </a:ext>
              </a:extLst>
            </p:cNvPr>
            <p:cNvSpPr txBox="1"/>
            <p:nvPr/>
          </p:nvSpPr>
          <p:spPr>
            <a:xfrm>
              <a:off x="6979294" y="-21315"/>
              <a:ext cx="2341155" cy="95410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en-US" altLang="ko-KR" sz="1400" dirty="0" err="1"/>
                <a:t>boolean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자료형은 참</a:t>
              </a:r>
              <a:r>
                <a:rPr lang="en-US" altLang="ko-KR" sz="1400" dirty="0"/>
                <a:t>(true)</a:t>
              </a:r>
              <a:r>
                <a:rPr lang="ko-KR" altLang="en-US" sz="1400" dirty="0"/>
                <a:t>과 거짓</a:t>
              </a:r>
              <a:r>
                <a:rPr lang="en-US" altLang="ko-KR" sz="1400" dirty="0"/>
                <a:t>(false)</a:t>
              </a:r>
              <a:r>
                <a:rPr lang="ko-KR" altLang="en-US" sz="1400" dirty="0"/>
                <a:t>만 </a:t>
              </a:r>
              <a:br>
                <a:rPr lang="en-US" altLang="ko-KR" sz="1400" dirty="0"/>
              </a:br>
              <a:r>
                <a:rPr lang="en-US" altLang="ko-KR" sz="1400" dirty="0"/>
                <a:t>  </a:t>
              </a:r>
              <a:r>
                <a:rPr lang="ko-KR" altLang="en-US" sz="1400" dirty="0"/>
                <a:t>저장하여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실제로는 </a:t>
              </a:r>
              <a:r>
                <a:rPr lang="en-US" altLang="ko-KR" sz="1400" dirty="0"/>
                <a:t>1bit</a:t>
              </a:r>
              <a:r>
                <a:rPr lang="ko-KR" altLang="en-US" sz="1400" dirty="0"/>
                <a:t>로 가능</a:t>
              </a:r>
              <a:endParaRPr lang="en-US" altLang="ko-KR" sz="1400" dirty="0"/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하지만 자료처리의 최소단위가 </a:t>
              </a:r>
              <a:r>
                <a:rPr lang="en-US" altLang="ko-KR" sz="1400" dirty="0"/>
                <a:t>byte</a:t>
              </a:r>
              <a:r>
                <a:rPr lang="ko-KR" altLang="en-US" sz="1400" dirty="0"/>
                <a:t>이기 </a:t>
              </a:r>
              <a:br>
                <a:rPr lang="en-US" altLang="ko-KR" sz="1400" dirty="0"/>
              </a:br>
              <a:r>
                <a:rPr lang="en-US" altLang="ko-KR" sz="1400" dirty="0"/>
                <a:t>  </a:t>
              </a:r>
              <a:r>
                <a:rPr lang="ko-KR" altLang="en-US" sz="1400" dirty="0"/>
                <a:t>때문에 </a:t>
              </a:r>
              <a:r>
                <a:rPr lang="en-US" altLang="ko-KR" sz="1400" dirty="0"/>
                <a:t>1byte</a:t>
              </a:r>
              <a:r>
                <a:rPr lang="ko-KR" altLang="en-US" sz="1400" dirty="0"/>
                <a:t>를 할당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상위 </a:t>
              </a:r>
              <a:r>
                <a:rPr lang="en-US" altLang="ko-KR" sz="1400" dirty="0"/>
                <a:t>7bit</a:t>
              </a:r>
              <a:r>
                <a:rPr lang="ko-KR" altLang="en-US" sz="1400" dirty="0"/>
                <a:t>는 사용하지 않음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EEAACF6-84E6-455B-8E11-93CA9284EA57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012399-9429-4928-A58C-E42C15419CD4}"/>
              </a:ext>
            </a:extLst>
          </p:cNvPr>
          <p:cNvSpPr/>
          <p:nvPr/>
        </p:nvSpPr>
        <p:spPr>
          <a:xfrm>
            <a:off x="1292404" y="1698302"/>
            <a:ext cx="20714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err="1"/>
              <a:t>부울대수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boolean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DE7EF5E-5C1F-4A98-B3D8-B1FA1B34ACF2}"/>
              </a:ext>
            </a:extLst>
          </p:cNvPr>
          <p:cNvGrpSpPr/>
          <p:nvPr/>
        </p:nvGrpSpPr>
        <p:grpSpPr>
          <a:xfrm>
            <a:off x="1287878" y="3786938"/>
            <a:ext cx="10405757" cy="2844435"/>
            <a:chOff x="1287878" y="3786938"/>
            <a:chExt cx="10405757" cy="284443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E2060F0-DD09-4B10-B997-3F6F97EBCC88}"/>
                </a:ext>
              </a:extLst>
            </p:cNvPr>
            <p:cNvGrpSpPr/>
            <p:nvPr/>
          </p:nvGrpSpPr>
          <p:grpSpPr>
            <a:xfrm>
              <a:off x="1287878" y="3786938"/>
              <a:ext cx="10065922" cy="2807134"/>
              <a:chOff x="1287878" y="3786938"/>
              <a:chExt cx="10065922" cy="2807134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A19339F-8BDD-48E7-8BCF-51AE89E627CF}"/>
                  </a:ext>
                </a:extLst>
              </p:cNvPr>
              <p:cNvSpPr/>
              <p:nvPr/>
            </p:nvSpPr>
            <p:spPr>
              <a:xfrm>
                <a:off x="1287878" y="3786938"/>
                <a:ext cx="278339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sz="1400" b="1" dirty="0"/>
                  <a:t>정수 </a:t>
                </a:r>
                <a:r>
                  <a:rPr lang="en-US" altLang="ko-KR" sz="1400" b="1" dirty="0"/>
                  <a:t>(byte, short, int, long)</a:t>
                </a:r>
                <a:endParaRPr lang="ko-KR" altLang="en-US" sz="1400" b="1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3FD480-5A70-4B89-BEE3-81E1B62422A4}"/>
                  </a:ext>
                </a:extLst>
              </p:cNvPr>
              <p:cNvSpPr txBox="1"/>
              <p:nvPr/>
            </p:nvSpPr>
            <p:spPr>
              <a:xfrm>
                <a:off x="1624798" y="4131859"/>
                <a:ext cx="4064332" cy="246221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음의 정수</a:t>
                </a:r>
                <a:r>
                  <a:rPr lang="en-US" altLang="ko-KR" sz="1400" dirty="0"/>
                  <a:t>, 0, </a:t>
                </a:r>
                <a:r>
                  <a:rPr lang="ko-KR" altLang="en-US" sz="1400" dirty="0"/>
                  <a:t>양의 정수를 저장하는 자료형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>
                    <a:latin typeface="Consolas" panose="020B0609020204030204" pitchFamily="49" charset="0"/>
                  </a:rPr>
                  <a:t>byte</a:t>
                </a:r>
                <a:r>
                  <a:rPr lang="ko-KR" altLang="en-US" sz="1400" dirty="0">
                    <a:latin typeface="Consolas" panose="020B0609020204030204" pitchFamily="49" charset="0"/>
                  </a:rPr>
                  <a:t> 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a = 10;</a:t>
                </a:r>
              </a:p>
              <a:p>
                <a:r>
                  <a:rPr lang="en-US" altLang="ko-KR" sz="1400" dirty="0">
                    <a:latin typeface="Consolas" panose="020B0609020204030204" pitchFamily="49" charset="0"/>
                  </a:rPr>
                  <a:t>short b = -10;</a:t>
                </a:r>
              </a:p>
              <a:p>
                <a:r>
                  <a:rPr lang="en-US" altLang="ko-KR" sz="1400" dirty="0">
                    <a:latin typeface="Consolas" panose="020B0609020204030204" pitchFamily="49" charset="0"/>
                  </a:rPr>
                  <a:t>int c = 100;</a:t>
                </a:r>
              </a:p>
              <a:p>
                <a:r>
                  <a:rPr lang="en-US" altLang="ko-KR" sz="1400" dirty="0">
                    <a:latin typeface="Consolas" panose="020B0609020204030204" pitchFamily="49" charset="0"/>
                  </a:rPr>
                  <a:t>long d = -100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L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(a); //10</a:t>
                </a: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(b); //-10</a:t>
                </a: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(c); //100</a:t>
                </a: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(d); //-100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2D0EF3E-2620-408E-8B1C-B14CB095DE39}"/>
                  </a:ext>
                </a:extLst>
              </p:cNvPr>
              <p:cNvSpPr txBox="1"/>
              <p:nvPr/>
            </p:nvSpPr>
            <p:spPr>
              <a:xfrm>
                <a:off x="1696255" y="4616370"/>
                <a:ext cx="258146" cy="21544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ex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2AF3A36-52E9-4B46-8F4F-8E9F97A33704}"/>
                  </a:ext>
                </a:extLst>
              </p:cNvPr>
              <p:cNvSpPr txBox="1"/>
              <p:nvPr/>
            </p:nvSpPr>
            <p:spPr>
              <a:xfrm>
                <a:off x="7289468" y="4158176"/>
                <a:ext cx="4064332" cy="203132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소수를 포함하는 실수를 저장하는 자료형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>
                  <a:latin typeface="Consolas" panose="020B0609020204030204" pitchFamily="49" charset="0"/>
                </a:endParaRPr>
              </a:p>
              <a:p>
                <a:r>
                  <a:rPr lang="en-US" altLang="ko-KR" sz="1400" dirty="0">
                    <a:latin typeface="Consolas" panose="020B0609020204030204" pitchFamily="49" charset="0"/>
                  </a:rPr>
                  <a:t>float a = 1.2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F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altLang="ko-KR" sz="1400" dirty="0">
                    <a:latin typeface="Consolas" panose="020B0609020204030204" pitchFamily="49" charset="0"/>
                  </a:rPr>
                  <a:t>double b = -1.5;</a:t>
                </a:r>
              </a:p>
              <a:p>
                <a:r>
                  <a:rPr lang="en-US" altLang="ko-KR" sz="1400" dirty="0">
                    <a:latin typeface="Consolas" panose="020B0609020204030204" pitchFamily="49" charset="0"/>
                  </a:rPr>
                  <a:t>double c =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(a); // 1.2</a:t>
                </a: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(b); // -1.5</a:t>
                </a:r>
              </a:p>
              <a:p>
                <a:r>
                  <a:rPr lang="en-US" altLang="ko-KR" sz="1400" dirty="0" err="1">
                    <a:latin typeface="Consolas" panose="020B0609020204030204" pitchFamily="49" charset="0"/>
                  </a:rPr>
                  <a:t>System.out.println</a:t>
                </a:r>
                <a:r>
                  <a:rPr lang="en-US" altLang="ko-KR" sz="1400" dirty="0">
                    <a:latin typeface="Consolas" panose="020B0609020204030204" pitchFamily="49" charset="0"/>
                  </a:rPr>
                  <a:t>(c); //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5.0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607EA8-A361-469D-9AFF-F4D451D0ED78}"/>
                  </a:ext>
                </a:extLst>
              </p:cNvPr>
              <p:cNvSpPr txBox="1"/>
              <p:nvPr/>
            </p:nvSpPr>
            <p:spPr>
              <a:xfrm>
                <a:off x="7359658" y="4637093"/>
                <a:ext cx="258146" cy="21544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ex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81D5933-E967-4094-9310-6BDED50E8E1D}"/>
                  </a:ext>
                </a:extLst>
              </p:cNvPr>
              <p:cNvSpPr/>
              <p:nvPr/>
            </p:nvSpPr>
            <p:spPr>
              <a:xfrm>
                <a:off x="6955807" y="3786938"/>
                <a:ext cx="205562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sz="1400" b="1" dirty="0"/>
                  <a:t>실수</a:t>
                </a:r>
                <a:r>
                  <a:rPr lang="en-US" altLang="ko-KR" sz="1400" b="1" dirty="0"/>
                  <a:t>(float, double)</a:t>
                </a:r>
                <a:endParaRPr lang="ko-KR" altLang="en-US" sz="1400" b="1" dirty="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149DFC28-C81B-4928-A3B9-245C919B734A}"/>
                  </a:ext>
                </a:extLst>
              </p:cNvPr>
              <p:cNvSpPr/>
              <p:nvPr/>
            </p:nvSpPr>
            <p:spPr>
              <a:xfrm>
                <a:off x="5902215" y="4943005"/>
                <a:ext cx="1132783" cy="461665"/>
              </a:xfrm>
              <a:prstGeom prst="rect">
                <a:avLst/>
              </a:prstGeom>
              <a:ln w="1587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/>
                  <a:t>타입변환</a:t>
                </a:r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(Type Casting)</a:t>
                </a:r>
                <a:endParaRPr lang="ko-KR" altLang="en-US" sz="1200" dirty="0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3A495D1F-E25D-4B9C-8E1E-E40C1E695686}"/>
                  </a:ext>
                </a:extLst>
              </p:cNvPr>
              <p:cNvSpPr/>
              <p:nvPr/>
            </p:nvSpPr>
            <p:spPr>
              <a:xfrm>
                <a:off x="3172408" y="4943005"/>
                <a:ext cx="2729807" cy="580717"/>
              </a:xfrm>
              <a:custGeom>
                <a:avLst/>
                <a:gdLst>
                  <a:gd name="connsiteX0" fmla="*/ 0 w 2771192"/>
                  <a:gd name="connsiteY0" fmla="*/ 690465 h 690465"/>
                  <a:gd name="connsiteX1" fmla="*/ 821094 w 2771192"/>
                  <a:gd name="connsiteY1" fmla="*/ 0 h 690465"/>
                  <a:gd name="connsiteX2" fmla="*/ 2771192 w 2771192"/>
                  <a:gd name="connsiteY2" fmla="*/ 279919 h 690465"/>
                  <a:gd name="connsiteX3" fmla="*/ 2771192 w 2771192"/>
                  <a:gd name="connsiteY3" fmla="*/ 279919 h 69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1192" h="690465">
                    <a:moveTo>
                      <a:pt x="0" y="690465"/>
                    </a:moveTo>
                    <a:cubicBezTo>
                      <a:pt x="179614" y="379444"/>
                      <a:pt x="359229" y="68424"/>
                      <a:pt x="821094" y="0"/>
                    </a:cubicBezTo>
                    <a:lnTo>
                      <a:pt x="2771192" y="279919"/>
                    </a:lnTo>
                    <a:lnTo>
                      <a:pt x="2771192" y="279919"/>
                    </a:ln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A66FF44-F7F5-4AAC-93D5-62CAA57B6F07}"/>
                  </a:ext>
                </a:extLst>
              </p:cNvPr>
              <p:cNvSpPr/>
              <p:nvPr/>
            </p:nvSpPr>
            <p:spPr>
              <a:xfrm>
                <a:off x="6995288" y="4402305"/>
                <a:ext cx="1710173" cy="580718"/>
              </a:xfrm>
              <a:custGeom>
                <a:avLst/>
                <a:gdLst>
                  <a:gd name="connsiteX0" fmla="*/ 1710173 w 1710173"/>
                  <a:gd name="connsiteY0" fmla="*/ 494773 h 597984"/>
                  <a:gd name="connsiteX1" fmla="*/ 422549 w 1710173"/>
                  <a:gd name="connsiteY1" fmla="*/ 251 h 597984"/>
                  <a:gd name="connsiteX2" fmla="*/ 39994 w 1710173"/>
                  <a:gd name="connsiteY2" fmla="*/ 550757 h 597984"/>
                  <a:gd name="connsiteX3" fmla="*/ 30663 w 1710173"/>
                  <a:gd name="connsiteY3" fmla="*/ 532096 h 597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0173" h="597984">
                    <a:moveTo>
                      <a:pt x="1710173" y="494773"/>
                    </a:moveTo>
                    <a:cubicBezTo>
                      <a:pt x="1205542" y="242846"/>
                      <a:pt x="700912" y="-9080"/>
                      <a:pt x="422549" y="251"/>
                    </a:cubicBezTo>
                    <a:cubicBezTo>
                      <a:pt x="144186" y="9582"/>
                      <a:pt x="105308" y="462116"/>
                      <a:pt x="39994" y="550757"/>
                    </a:cubicBezTo>
                    <a:cubicBezTo>
                      <a:pt x="-25320" y="639398"/>
                      <a:pt x="2671" y="585747"/>
                      <a:pt x="30663" y="532096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D6ADA70-C39B-4ACC-A536-565B0C648393}"/>
                </a:ext>
              </a:extLst>
            </p:cNvPr>
            <p:cNvSpPr/>
            <p:nvPr/>
          </p:nvSpPr>
          <p:spPr>
            <a:xfrm>
              <a:off x="8883250" y="6354374"/>
              <a:ext cx="2810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7030A0"/>
                  </a:solidFill>
                </a:rPr>
                <a:t>출력시에는 자료형을 기준으로 출력됨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9327E3A-C28E-4BA9-8E05-3C071294255E}"/>
                </a:ext>
              </a:extLst>
            </p:cNvPr>
            <p:cNvCxnSpPr/>
            <p:nvPr/>
          </p:nvCxnSpPr>
          <p:spPr>
            <a:xfrm flipV="1">
              <a:off x="10067731" y="6074229"/>
              <a:ext cx="0" cy="280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DDABBF43-8664-4DC0-9BB3-C80F21F26BAA}"/>
              </a:ext>
            </a:extLst>
          </p:cNvPr>
          <p:cNvSpPr/>
          <p:nvPr/>
        </p:nvSpPr>
        <p:spPr>
          <a:xfrm>
            <a:off x="944104" y="264836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892D15D-DC5E-43A8-901E-1B0640B99AF0}"/>
              </a:ext>
            </a:extLst>
          </p:cNvPr>
          <p:cNvSpPr/>
          <p:nvPr/>
        </p:nvSpPr>
        <p:spPr>
          <a:xfrm>
            <a:off x="944104" y="523721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6313C3-F825-469B-A8D7-98449A5EF148}"/>
              </a:ext>
            </a:extLst>
          </p:cNvPr>
          <p:cNvSpPr/>
          <p:nvPr/>
        </p:nvSpPr>
        <p:spPr>
          <a:xfrm>
            <a:off x="6822488" y="427655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3239B7-F9EB-48F5-A3FC-B7878D3943C6}"/>
              </a:ext>
            </a:extLst>
          </p:cNvPr>
          <p:cNvSpPr/>
          <p:nvPr/>
        </p:nvSpPr>
        <p:spPr>
          <a:xfrm>
            <a:off x="8286572" y="195501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4332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58" y="38251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기본자료형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512EF3-D29E-4117-8FB1-15C102981C53}"/>
              </a:ext>
            </a:extLst>
          </p:cNvPr>
          <p:cNvSpPr txBox="1"/>
          <p:nvPr/>
        </p:nvSpPr>
        <p:spPr>
          <a:xfrm>
            <a:off x="838200" y="1259169"/>
            <a:ext cx="292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8</a:t>
            </a:r>
            <a:r>
              <a:rPr lang="ko-KR" altLang="en-US" dirty="0"/>
              <a:t>개의 기본자료형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0DCF0E-C0D4-42BC-AABB-5E821ECC942B}"/>
              </a:ext>
            </a:extLst>
          </p:cNvPr>
          <p:cNvSpPr txBox="1"/>
          <p:nvPr/>
        </p:nvSpPr>
        <p:spPr>
          <a:xfrm>
            <a:off x="1651644" y="2160221"/>
            <a:ext cx="5361898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문자</a:t>
            </a:r>
            <a:r>
              <a:rPr lang="en-US" altLang="ko-KR" sz="1400" dirty="0"/>
              <a:t>(</a:t>
            </a:r>
            <a:r>
              <a:rPr lang="ko-KR" altLang="en-US" sz="1400" dirty="0"/>
              <a:t>정수</a:t>
            </a:r>
            <a:r>
              <a:rPr lang="en-US" altLang="ko-KR" sz="1400" dirty="0"/>
              <a:t>)</a:t>
            </a:r>
            <a:r>
              <a:rPr lang="ko-KR" altLang="en-US" sz="1400" dirty="0"/>
              <a:t>를 저장하는 자료형</a:t>
            </a:r>
            <a:endParaRPr lang="en-US" altLang="ko-KR" sz="1400" dirty="0"/>
          </a:p>
          <a:p>
            <a:r>
              <a:rPr lang="ko-KR" altLang="en-US" sz="1400" dirty="0"/>
              <a:t>문자를 저장하기 위해서는 </a:t>
            </a:r>
            <a:r>
              <a:rPr lang="ko-KR" altLang="en-US" sz="1400" u="sng" dirty="0">
                <a:solidFill>
                  <a:srgbClr val="C00000"/>
                </a:solidFill>
              </a:rPr>
              <a:t>작은따옴표 </a:t>
            </a:r>
            <a:r>
              <a:rPr lang="en-US" altLang="ko-KR" sz="1400" u="sng" dirty="0">
                <a:solidFill>
                  <a:srgbClr val="C00000"/>
                </a:solidFill>
              </a:rPr>
              <a:t>(‘ ’)</a:t>
            </a:r>
            <a:r>
              <a:rPr lang="en-US" altLang="ko-KR" sz="1400" dirty="0"/>
              <a:t>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r>
              <a:rPr lang="ko-KR" altLang="en-US" sz="1400" dirty="0"/>
              <a:t>유니코드 값을 그대로 입력 가능 </a:t>
            </a:r>
            <a:r>
              <a:rPr lang="en-US" altLang="ko-KR" sz="1400" u="sng" dirty="0">
                <a:solidFill>
                  <a:srgbClr val="C00000"/>
                </a:solidFill>
              </a:rPr>
              <a:t>(‘\u+16</a:t>
            </a:r>
            <a:r>
              <a:rPr lang="ko-KR" altLang="en-US" sz="1400" u="sng" dirty="0">
                <a:solidFill>
                  <a:srgbClr val="C00000"/>
                </a:solidFill>
              </a:rPr>
              <a:t>진수코드</a:t>
            </a:r>
            <a:r>
              <a:rPr lang="en-US" altLang="ko-KR" sz="1400" u="sng" dirty="0">
                <a:solidFill>
                  <a:srgbClr val="C00000"/>
                </a:solidFill>
              </a:rPr>
              <a:t>’)</a:t>
            </a:r>
          </a:p>
          <a:p>
            <a:r>
              <a:rPr lang="ko-KR" altLang="en-US" sz="1400" dirty="0" err="1"/>
              <a:t>정수값</a:t>
            </a:r>
            <a:r>
              <a:rPr lang="en-US" altLang="ko-KR" sz="1400" dirty="0"/>
              <a:t>(</a:t>
            </a:r>
            <a:r>
              <a:rPr lang="en-US" altLang="ko-KR" sz="1400" u="sng" dirty="0">
                <a:solidFill>
                  <a:srgbClr val="C00000"/>
                </a:solidFill>
              </a:rPr>
              <a:t>10</a:t>
            </a:r>
            <a:r>
              <a:rPr lang="ko-KR" altLang="en-US" sz="1400" u="sng" dirty="0">
                <a:solidFill>
                  <a:srgbClr val="C00000"/>
                </a:solidFill>
              </a:rPr>
              <a:t>진수 또는 </a:t>
            </a:r>
            <a:r>
              <a:rPr lang="en-US" altLang="ko-KR" sz="1400" u="sng" dirty="0">
                <a:solidFill>
                  <a:srgbClr val="C00000"/>
                </a:solidFill>
              </a:rPr>
              <a:t>16</a:t>
            </a:r>
            <a:r>
              <a:rPr lang="ko-KR" altLang="en-US" sz="1400" u="sng" dirty="0">
                <a:solidFill>
                  <a:srgbClr val="C00000"/>
                </a:solidFill>
              </a:rPr>
              <a:t>진수 등 다양한 진법</a:t>
            </a:r>
            <a:r>
              <a:rPr lang="en-US" altLang="ko-KR" sz="1400" dirty="0"/>
              <a:t>)</a:t>
            </a:r>
            <a:r>
              <a:rPr lang="ko-KR" altLang="en-US" sz="1400" dirty="0"/>
              <a:t>의 직접 입력 가능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012399-9429-4928-A58C-E42C15419CD4}"/>
              </a:ext>
            </a:extLst>
          </p:cNvPr>
          <p:cNvSpPr/>
          <p:nvPr/>
        </p:nvSpPr>
        <p:spPr>
          <a:xfrm>
            <a:off x="1292404" y="1698302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/>
              <a:t>문자</a:t>
            </a:r>
            <a:r>
              <a:rPr lang="en-US" altLang="ko-KR" sz="1400" b="1" dirty="0"/>
              <a:t> (char)</a:t>
            </a:r>
            <a:endParaRPr lang="ko-KR" altLang="en-US" sz="1400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3E1D38F-937E-4546-B0FF-FFDA447F95DC}"/>
              </a:ext>
            </a:extLst>
          </p:cNvPr>
          <p:cNvGrpSpPr/>
          <p:nvPr/>
        </p:nvGrpSpPr>
        <p:grpSpPr>
          <a:xfrm>
            <a:off x="1555016" y="3346519"/>
            <a:ext cx="9277824" cy="1200328"/>
            <a:chOff x="1555016" y="2269331"/>
            <a:chExt cx="9277824" cy="12003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5558D67-7C63-4880-B81D-B5AC4B40BBC4}"/>
                </a:ext>
              </a:extLst>
            </p:cNvPr>
            <p:cNvSpPr txBox="1"/>
            <p:nvPr/>
          </p:nvSpPr>
          <p:spPr>
            <a:xfrm>
              <a:off x="1555016" y="2515552"/>
              <a:ext cx="9277824" cy="95410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9F241-5FF4-4810-B613-C33721C8ED51}"/>
                </a:ext>
              </a:extLst>
            </p:cNvPr>
            <p:cNvSpPr txBox="1"/>
            <p:nvPr/>
          </p:nvSpPr>
          <p:spPr>
            <a:xfrm>
              <a:off x="1555018" y="2269331"/>
              <a:ext cx="1721383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문자의 저장 방식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72BA38B-41D7-4F96-BECA-A144BB68268E}"/>
                </a:ext>
              </a:extLst>
            </p:cNvPr>
            <p:cNvGrpSpPr/>
            <p:nvPr/>
          </p:nvGrpSpPr>
          <p:grpSpPr>
            <a:xfrm>
              <a:off x="2662264" y="2602570"/>
              <a:ext cx="7088007" cy="847656"/>
              <a:chOff x="3238354" y="3045195"/>
              <a:chExt cx="7088007" cy="79208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FC84B4-FFA1-47BC-8C1D-5A0F078DDB8F}"/>
                  </a:ext>
                </a:extLst>
              </p:cNvPr>
              <p:cNvSpPr txBox="1"/>
              <p:nvPr/>
            </p:nvSpPr>
            <p:spPr>
              <a:xfrm>
                <a:off x="3238354" y="3162764"/>
                <a:ext cx="1421448" cy="52322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err="1"/>
                  <a:t>문자값</a:t>
                </a:r>
                <a:r>
                  <a:rPr lang="ko-KR" altLang="en-US" sz="1400" b="1" dirty="0"/>
                  <a:t> 또는 </a:t>
                </a:r>
                <a:endParaRPr lang="en-US" altLang="ko-KR" sz="1400" b="1" dirty="0"/>
              </a:p>
              <a:p>
                <a:pPr algn="ctr"/>
                <a:r>
                  <a:rPr lang="ko-KR" altLang="en-US" sz="1400" b="1" dirty="0" err="1"/>
                  <a:t>정수값</a:t>
                </a:r>
                <a:r>
                  <a:rPr lang="ko-KR" altLang="en-US" sz="1400" b="1" dirty="0"/>
                  <a:t> 입력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16A3DC-4A5C-4DEB-A1EA-B4F3514781D6}"/>
                  </a:ext>
                </a:extLst>
              </p:cNvPr>
              <p:cNvSpPr txBox="1"/>
              <p:nvPr/>
            </p:nvSpPr>
            <p:spPr>
              <a:xfrm>
                <a:off x="6136322" y="3168306"/>
                <a:ext cx="1181129" cy="307777"/>
              </a:xfrm>
              <a:prstGeom prst="rect">
                <a:avLst/>
              </a:prstGeom>
              <a:solidFill>
                <a:srgbClr val="7030A0"/>
              </a:solidFill>
              <a:ln w="158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유니코드표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B8CEF8D-8812-4B6C-9BE9-18AA12F12A89}"/>
                  </a:ext>
                </a:extLst>
              </p:cNvPr>
              <p:cNvSpPr txBox="1"/>
              <p:nvPr/>
            </p:nvSpPr>
            <p:spPr>
              <a:xfrm>
                <a:off x="9145232" y="3162763"/>
                <a:ext cx="1181129" cy="52322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메모리에 </a:t>
                </a:r>
                <a:endParaRPr lang="en-US" altLang="ko-KR" sz="1400" b="1" dirty="0"/>
              </a:p>
              <a:p>
                <a:pPr algn="ctr"/>
                <a:r>
                  <a:rPr lang="ko-KR" altLang="en-US" sz="1400" b="1" dirty="0" err="1"/>
                  <a:t>정수값</a:t>
                </a:r>
                <a:r>
                  <a:rPr lang="ko-KR" altLang="en-US" sz="1400" b="1" dirty="0"/>
                  <a:t> 저장</a:t>
                </a: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5C4C2DAB-DE63-4769-9EBD-6AC3F55012C1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4659802" y="3322194"/>
                <a:ext cx="147652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E3C005F-DD7A-4D5D-9E14-434A8E99B54E}"/>
                  </a:ext>
                </a:extLst>
              </p:cNvPr>
              <p:cNvSpPr/>
              <p:nvPr/>
            </p:nvSpPr>
            <p:spPr>
              <a:xfrm>
                <a:off x="4607682" y="3060494"/>
                <a:ext cx="152477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C00000"/>
                    </a:solidFill>
                  </a:rPr>
                  <a:t>문자로 입력된 경우</a:t>
                </a: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AB2861B8-22A3-4A7C-8180-D013E14E50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5936" y="3578353"/>
                <a:ext cx="4489296" cy="11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F8B5046-1FBB-420D-90BE-A83F217E6922}"/>
                  </a:ext>
                </a:extLst>
              </p:cNvPr>
              <p:cNvSpPr/>
              <p:nvPr/>
            </p:nvSpPr>
            <p:spPr>
              <a:xfrm>
                <a:off x="5319837" y="3578443"/>
                <a:ext cx="2864887" cy="258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C00000"/>
                    </a:solidFill>
                  </a:rPr>
                  <a:t>정수 또는 </a:t>
                </a:r>
                <a:r>
                  <a:rPr lang="ko-KR" altLang="en-US" sz="1200" b="1" dirty="0" err="1">
                    <a:solidFill>
                      <a:srgbClr val="C00000"/>
                    </a:solidFill>
                  </a:rPr>
                  <a:t>유니코드값으로</a:t>
                </a:r>
                <a:r>
                  <a:rPr lang="ko-KR" altLang="en-US" sz="1200" b="1" dirty="0">
                    <a:solidFill>
                      <a:srgbClr val="C00000"/>
                    </a:solidFill>
                  </a:rPr>
                  <a:t> 입력된 경우</a:t>
                </a:r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457D8CEB-A087-481A-8E8B-F585097E47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28990" y="3291597"/>
                <a:ext cx="1816242" cy="15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5AC5590-1B1A-4568-BB7E-C9F9A1B7FE59}"/>
                  </a:ext>
                </a:extLst>
              </p:cNvPr>
              <p:cNvSpPr/>
              <p:nvPr/>
            </p:nvSpPr>
            <p:spPr>
              <a:xfrm>
                <a:off x="7276870" y="3045195"/>
                <a:ext cx="18325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C00000"/>
                    </a:solidFill>
                  </a:rPr>
                  <a:t>문자에 해당하는 </a:t>
                </a:r>
                <a:r>
                  <a:rPr lang="ko-KR" altLang="en-US" sz="1200" b="1" dirty="0" err="1">
                    <a:solidFill>
                      <a:srgbClr val="C00000"/>
                    </a:solidFill>
                  </a:rPr>
                  <a:t>정수값</a:t>
                </a:r>
                <a:endParaRPr lang="ko-KR" altLang="en-US" sz="1200" b="1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8F30E41-F062-491A-B17D-56F8AC72F598}"/>
              </a:ext>
            </a:extLst>
          </p:cNvPr>
          <p:cNvGrpSpPr/>
          <p:nvPr/>
        </p:nvGrpSpPr>
        <p:grpSpPr>
          <a:xfrm>
            <a:off x="1555016" y="4984971"/>
            <a:ext cx="9277824" cy="1200328"/>
            <a:chOff x="1555016" y="4387810"/>
            <a:chExt cx="9277824" cy="120032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1D8281-A55A-4475-BE13-7EF0588BC2BC}"/>
                </a:ext>
              </a:extLst>
            </p:cNvPr>
            <p:cNvSpPr txBox="1"/>
            <p:nvPr/>
          </p:nvSpPr>
          <p:spPr>
            <a:xfrm>
              <a:off x="1555016" y="4634031"/>
              <a:ext cx="9277824" cy="95410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endParaRPr lang="ko-KR" alt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676E7DD-824F-453C-8277-41B1C8AF3A7A}"/>
                </a:ext>
              </a:extLst>
            </p:cNvPr>
            <p:cNvSpPr txBox="1"/>
            <p:nvPr/>
          </p:nvSpPr>
          <p:spPr>
            <a:xfrm>
              <a:off x="1555018" y="4387810"/>
              <a:ext cx="1721383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문자의 출력 방식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DFB9C2D-69AB-4A2A-9976-AE3BD59FB6C7}"/>
                </a:ext>
              </a:extLst>
            </p:cNvPr>
            <p:cNvGrpSpPr/>
            <p:nvPr/>
          </p:nvGrpSpPr>
          <p:grpSpPr>
            <a:xfrm>
              <a:off x="2649924" y="4847884"/>
              <a:ext cx="7088007" cy="555878"/>
              <a:chOff x="3238354" y="4684530"/>
              <a:chExt cx="7088007" cy="55587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D31F6B2-57F4-4956-B6F9-B2DB2EA5294E}"/>
                  </a:ext>
                </a:extLst>
              </p:cNvPr>
              <p:cNvSpPr txBox="1"/>
              <p:nvPr/>
            </p:nvSpPr>
            <p:spPr>
              <a:xfrm>
                <a:off x="3238354" y="4711646"/>
                <a:ext cx="1421448" cy="52322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메모리에 </a:t>
                </a:r>
                <a:endParaRPr lang="en-US" altLang="ko-KR" sz="1400" b="1" dirty="0"/>
              </a:p>
              <a:p>
                <a:pPr algn="ctr"/>
                <a:r>
                  <a:rPr lang="ko-KR" altLang="en-US" sz="1400" b="1" dirty="0" err="1"/>
                  <a:t>정수값</a:t>
                </a:r>
                <a:r>
                  <a:rPr lang="ko-KR" altLang="en-US" sz="1400" b="1" dirty="0"/>
                  <a:t> 저장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C767B11-5015-4052-82F0-C7BD8FEAB882}"/>
                  </a:ext>
                </a:extLst>
              </p:cNvPr>
              <p:cNvSpPr txBox="1"/>
              <p:nvPr/>
            </p:nvSpPr>
            <p:spPr>
              <a:xfrm>
                <a:off x="6136322" y="4717188"/>
                <a:ext cx="1181129" cy="523220"/>
              </a:xfrm>
              <a:prstGeom prst="rect">
                <a:avLst/>
              </a:prstGeom>
              <a:solidFill>
                <a:srgbClr val="7030A0"/>
              </a:solidFill>
              <a:ln w="158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 err="1">
                    <a:solidFill>
                      <a:schemeClr val="bg1"/>
                    </a:solidFill>
                  </a:rPr>
                  <a:t>유니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b="1" dirty="0" err="1">
                    <a:solidFill>
                      <a:schemeClr val="bg1"/>
                    </a:solidFill>
                  </a:rPr>
                  <a:t>코드표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A0AFAE6-5638-4354-A9A8-BBC6592E192E}"/>
                  </a:ext>
                </a:extLst>
              </p:cNvPr>
              <p:cNvSpPr txBox="1"/>
              <p:nvPr/>
            </p:nvSpPr>
            <p:spPr>
              <a:xfrm>
                <a:off x="9145232" y="4711645"/>
                <a:ext cx="1181129" cy="52322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문자 </a:t>
                </a:r>
                <a:endParaRPr lang="en-US" altLang="ko-KR" sz="1400" b="1" dirty="0"/>
              </a:p>
              <a:p>
                <a:pPr algn="ctr"/>
                <a:r>
                  <a:rPr lang="ko-KR" altLang="en-US" sz="1400" b="1" dirty="0"/>
                  <a:t>출력</a:t>
                </a:r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92632C47-C057-4E3B-B6AC-048A3891B79A}"/>
                  </a:ext>
                </a:extLst>
              </p:cNvPr>
              <p:cNvCxnSpPr>
                <a:cxnSpLocks/>
                <a:stCxn id="79" idx="3"/>
                <a:endCxn id="80" idx="1"/>
              </p:cNvCxnSpPr>
              <p:nvPr/>
            </p:nvCxnSpPr>
            <p:spPr>
              <a:xfrm>
                <a:off x="4659802" y="4973256"/>
                <a:ext cx="1476520" cy="5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1462DDDD-C6EA-4858-908D-E73E5715CE7A}"/>
                  </a:ext>
                </a:extLst>
              </p:cNvPr>
              <p:cNvCxnSpPr>
                <a:cxnSpLocks/>
                <a:stCxn id="80" idx="3"/>
                <a:endCxn id="81" idx="1"/>
              </p:cNvCxnSpPr>
              <p:nvPr/>
            </p:nvCxnSpPr>
            <p:spPr>
              <a:xfrm flipV="1">
                <a:off x="7317451" y="4973255"/>
                <a:ext cx="1827781" cy="55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A688549-27DB-4799-A88B-983E56A474CA}"/>
                  </a:ext>
                </a:extLst>
              </p:cNvPr>
              <p:cNvSpPr/>
              <p:nvPr/>
            </p:nvSpPr>
            <p:spPr>
              <a:xfrm>
                <a:off x="7312679" y="4684530"/>
                <a:ext cx="18325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C00000"/>
                    </a:solidFill>
                  </a:rPr>
                  <a:t>정수에 해당하는 </a:t>
                </a:r>
                <a:r>
                  <a:rPr lang="ko-KR" altLang="en-US" sz="1200" b="1" dirty="0" err="1">
                    <a:solidFill>
                      <a:srgbClr val="C00000"/>
                    </a:solidFill>
                  </a:rPr>
                  <a:t>문자값</a:t>
                </a:r>
                <a:endParaRPr lang="ko-KR" altLang="en-US" sz="1200" b="1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6046816-238B-49DD-AC76-AB41FC7448DF}"/>
              </a:ext>
            </a:extLst>
          </p:cNvPr>
          <p:cNvGrpSpPr/>
          <p:nvPr/>
        </p:nvGrpSpPr>
        <p:grpSpPr>
          <a:xfrm>
            <a:off x="8324979" y="1852190"/>
            <a:ext cx="2507861" cy="1384995"/>
            <a:chOff x="6533503" y="894604"/>
            <a:chExt cx="2507861" cy="138499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38DF301-FFDA-453B-951D-F4D7F7B1BE74}"/>
                </a:ext>
              </a:extLst>
            </p:cNvPr>
            <p:cNvSpPr txBox="1"/>
            <p:nvPr/>
          </p:nvSpPr>
          <p:spPr>
            <a:xfrm>
              <a:off x="6533503" y="894604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E793675-5699-49AD-BE4A-20466360A86B}"/>
                </a:ext>
              </a:extLst>
            </p:cNvPr>
            <p:cNvSpPr txBox="1"/>
            <p:nvPr/>
          </p:nvSpPr>
          <p:spPr>
            <a:xfrm>
              <a:off x="6533504" y="1110048"/>
              <a:ext cx="2507860" cy="1169551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char a = 'A';</a:t>
              </a:r>
            </a:p>
            <a:p>
              <a:r>
                <a:rPr lang="en-US" altLang="ko-KR" b="0" dirty="0"/>
                <a:t>char b = '\u0042';</a:t>
              </a:r>
            </a:p>
            <a:p>
              <a:r>
                <a:rPr lang="en-US" altLang="ko-KR" b="0" dirty="0"/>
                <a:t>char c = '1';</a:t>
              </a:r>
            </a:p>
            <a:p>
              <a:r>
                <a:rPr lang="en-US" altLang="ko-KR" b="0" dirty="0"/>
                <a:t>char d = 97;</a:t>
              </a:r>
            </a:p>
            <a:p>
              <a:r>
                <a:rPr lang="en-US" altLang="ko-KR" b="0" dirty="0"/>
                <a:t>char e = 0xac00;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2E0E519-68E8-42D6-9038-C6E2C3A6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46" y="-3327"/>
            <a:ext cx="3471695" cy="187608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C91AC7C-ED00-4F6C-921A-DE81811E82AA}"/>
              </a:ext>
            </a:extLst>
          </p:cNvPr>
          <p:cNvSpPr/>
          <p:nvPr/>
        </p:nvSpPr>
        <p:spPr>
          <a:xfrm>
            <a:off x="1025767" y="251152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B775252-0CFE-40B6-ABD3-BD17079D1D5F}"/>
              </a:ext>
            </a:extLst>
          </p:cNvPr>
          <p:cNvSpPr/>
          <p:nvPr/>
        </p:nvSpPr>
        <p:spPr>
          <a:xfrm>
            <a:off x="7608634" y="84561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1851F89-562B-40E9-B50D-AD6280AD257C}"/>
              </a:ext>
            </a:extLst>
          </p:cNvPr>
          <p:cNvSpPr/>
          <p:nvPr/>
        </p:nvSpPr>
        <p:spPr>
          <a:xfrm>
            <a:off x="9347444" y="169301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D47C980-A2B4-4577-96DC-18CD184F2BF4}"/>
              </a:ext>
            </a:extLst>
          </p:cNvPr>
          <p:cNvSpPr/>
          <p:nvPr/>
        </p:nvSpPr>
        <p:spPr>
          <a:xfrm>
            <a:off x="1024021" y="382587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5308282-59B9-480A-A56D-1A4C7A723548}"/>
              </a:ext>
            </a:extLst>
          </p:cNvPr>
          <p:cNvSpPr/>
          <p:nvPr/>
        </p:nvSpPr>
        <p:spPr>
          <a:xfrm>
            <a:off x="1024021" y="551345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2402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58" y="38251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기본자료형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512EF3-D29E-4117-8FB1-15C102981C53}"/>
              </a:ext>
            </a:extLst>
          </p:cNvPr>
          <p:cNvSpPr txBox="1"/>
          <p:nvPr/>
        </p:nvSpPr>
        <p:spPr>
          <a:xfrm>
            <a:off x="838200" y="1259169"/>
            <a:ext cx="292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8</a:t>
            </a:r>
            <a:r>
              <a:rPr lang="ko-KR" altLang="en-US" dirty="0"/>
              <a:t>개의 기본자료형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012399-9429-4928-A58C-E42C15419CD4}"/>
              </a:ext>
            </a:extLst>
          </p:cNvPr>
          <p:cNvSpPr/>
          <p:nvPr/>
        </p:nvSpPr>
        <p:spPr>
          <a:xfrm>
            <a:off x="1292404" y="1698302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/>
              <a:t>문자</a:t>
            </a:r>
            <a:r>
              <a:rPr lang="en-US" altLang="ko-KR" sz="1400" b="1" dirty="0"/>
              <a:t> (char)</a:t>
            </a:r>
            <a:endParaRPr lang="ko-KR" altLang="en-US" sz="1400" b="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9498FD0-8993-4F05-9B08-435C56FEAEF5}"/>
              </a:ext>
            </a:extLst>
          </p:cNvPr>
          <p:cNvGrpSpPr/>
          <p:nvPr/>
        </p:nvGrpSpPr>
        <p:grpSpPr>
          <a:xfrm>
            <a:off x="1683706" y="2619414"/>
            <a:ext cx="1863433" cy="954108"/>
            <a:chOff x="1683706" y="2619414"/>
            <a:chExt cx="1863433" cy="95410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38DF301-FFDA-453B-951D-F4D7F7B1BE74}"/>
                </a:ext>
              </a:extLst>
            </p:cNvPr>
            <p:cNvSpPr txBox="1"/>
            <p:nvPr/>
          </p:nvSpPr>
          <p:spPr>
            <a:xfrm>
              <a:off x="1683706" y="2619414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E793675-5699-49AD-BE4A-20466360A86B}"/>
                </a:ext>
              </a:extLst>
            </p:cNvPr>
            <p:cNvSpPr txBox="1"/>
            <p:nvPr/>
          </p:nvSpPr>
          <p:spPr>
            <a:xfrm>
              <a:off x="1683707" y="2834858"/>
              <a:ext cx="1863432" cy="738664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char a = 'A';</a:t>
              </a:r>
            </a:p>
            <a:p>
              <a:r>
                <a:rPr lang="en-US" altLang="ko-KR" b="0" dirty="0"/>
                <a:t>char b = '\u0042';</a:t>
              </a:r>
            </a:p>
            <a:p>
              <a:r>
                <a:rPr lang="en-US" altLang="ko-KR" b="0" dirty="0"/>
                <a:t>char c = '1';</a:t>
              </a:r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9A29908-4B94-424B-BE4D-B12E03B97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28897"/>
              </p:ext>
            </p:extLst>
          </p:nvPr>
        </p:nvGraphicFramePr>
        <p:xfrm>
          <a:off x="5578212" y="2235849"/>
          <a:ext cx="204406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582399462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3692433957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93248507"/>
                    </a:ext>
                  </a:extLst>
                </a:gridCol>
              </a:tblGrid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7030A0"/>
                          </a:solidFill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rgbClr val="7030A0"/>
                          </a:solidFill>
                        </a:rPr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7030A0"/>
                          </a:solidFill>
                        </a:rPr>
                        <a:t>16</a:t>
                      </a:r>
                      <a:r>
                        <a:rPr lang="ko-KR" altLang="en-US" sz="1200" dirty="0">
                          <a:solidFill>
                            <a:srgbClr val="7030A0"/>
                          </a:solidFill>
                        </a:rPr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7030A0"/>
                          </a:solidFill>
                        </a:rPr>
                        <a:t>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534470"/>
                  </a:ext>
                </a:extLst>
              </a:tr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NULL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360326"/>
                  </a:ext>
                </a:extLst>
              </a:tr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326642"/>
                  </a:ext>
                </a:extLst>
              </a:tr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0x0030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0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42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0x0031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765149"/>
                  </a:ext>
                </a:extLst>
              </a:tr>
              <a:tr h="2635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0x0032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10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51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0x0033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608197"/>
                  </a:ext>
                </a:extLst>
              </a:tr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095491"/>
                  </a:ext>
                </a:extLst>
              </a:tr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65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0x0041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478924"/>
                  </a:ext>
                </a:extLst>
              </a:tr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0x0042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484057"/>
                  </a:ext>
                </a:extLst>
              </a:tr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45838"/>
                  </a:ext>
                </a:extLst>
              </a:tr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0x0061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a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357165"/>
                  </a:ext>
                </a:extLst>
              </a:tr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0x0062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/>
                        <a:t>b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013788"/>
                  </a:ext>
                </a:extLst>
              </a:tr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547224"/>
                  </a:ext>
                </a:extLst>
              </a:tr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44032</a:t>
                      </a:r>
                      <a:endParaRPr lang="ko-KR" altLang="en-US" sz="12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0xac00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170037"/>
                  </a:ext>
                </a:extLst>
              </a:tr>
              <a:tr h="145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69589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D144E58-4B84-4882-98F3-2D281C1FEF22}"/>
              </a:ext>
            </a:extLst>
          </p:cNvPr>
          <p:cNvSpPr txBox="1"/>
          <p:nvPr/>
        </p:nvSpPr>
        <p:spPr>
          <a:xfrm>
            <a:off x="5578211" y="1924062"/>
            <a:ext cx="2044065" cy="307777"/>
          </a:xfrm>
          <a:prstGeom prst="rect">
            <a:avLst/>
          </a:prstGeom>
          <a:solidFill>
            <a:srgbClr val="7030A0"/>
          </a:solidFill>
          <a:ln w="158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유니코드표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758578B-83A2-4251-AED8-DA8FF4717075}"/>
              </a:ext>
            </a:extLst>
          </p:cNvPr>
          <p:cNvGrpSpPr/>
          <p:nvPr/>
        </p:nvGrpSpPr>
        <p:grpSpPr>
          <a:xfrm>
            <a:off x="1683706" y="4696456"/>
            <a:ext cx="2864745" cy="1384995"/>
            <a:chOff x="1683706" y="4696456"/>
            <a:chExt cx="2864745" cy="138499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6C2E23-2F48-4D31-8F6D-81175D813BF1}"/>
                </a:ext>
              </a:extLst>
            </p:cNvPr>
            <p:cNvSpPr txBox="1"/>
            <p:nvPr/>
          </p:nvSpPr>
          <p:spPr>
            <a:xfrm>
              <a:off x="1683706" y="4696456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2ECFCA2-04B6-416C-BD5B-50AFD80996D2}"/>
                </a:ext>
              </a:extLst>
            </p:cNvPr>
            <p:cNvSpPr txBox="1"/>
            <p:nvPr/>
          </p:nvSpPr>
          <p:spPr>
            <a:xfrm>
              <a:off x="1683706" y="4911900"/>
              <a:ext cx="2864745" cy="1169551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(a);// A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(b);// B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(c);// 1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(d);// a</a:t>
              </a:r>
            </a:p>
            <a:p>
              <a:r>
                <a:rPr lang="en-US" altLang="ko-KR" b="0" dirty="0" err="1"/>
                <a:t>System.out.println</a:t>
              </a:r>
              <a:r>
                <a:rPr lang="en-US" altLang="ko-KR" b="0" dirty="0"/>
                <a:t>(e);// </a:t>
              </a:r>
              <a:r>
                <a:rPr lang="ko-KR" altLang="en-US" b="0" dirty="0"/>
                <a:t>가</a:t>
              </a:r>
              <a:endParaRPr lang="en-US" altLang="ko-KR" b="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E1E2047-AA9C-4F2C-B8B8-0960D7A94966}"/>
              </a:ext>
            </a:extLst>
          </p:cNvPr>
          <p:cNvGrpSpPr/>
          <p:nvPr/>
        </p:nvGrpSpPr>
        <p:grpSpPr>
          <a:xfrm>
            <a:off x="8515983" y="2542087"/>
            <a:ext cx="1863433" cy="738664"/>
            <a:chOff x="8515983" y="2542087"/>
            <a:chExt cx="1863433" cy="73866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219914B-5AFD-4BC8-A011-49FFB0347A91}"/>
                </a:ext>
              </a:extLst>
            </p:cNvPr>
            <p:cNvSpPr txBox="1"/>
            <p:nvPr/>
          </p:nvSpPr>
          <p:spPr>
            <a:xfrm>
              <a:off x="8515983" y="2542087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63EB627-0705-4648-877D-C53867387EEA}"/>
                </a:ext>
              </a:extLst>
            </p:cNvPr>
            <p:cNvSpPr txBox="1"/>
            <p:nvPr/>
          </p:nvSpPr>
          <p:spPr>
            <a:xfrm>
              <a:off x="8515984" y="2757531"/>
              <a:ext cx="1863432" cy="523220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char d = 97;</a:t>
              </a:r>
            </a:p>
            <a:p>
              <a:r>
                <a:rPr lang="en-US" altLang="ko-KR" b="0" dirty="0"/>
                <a:t>char e = 0xac00;</a:t>
              </a: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FA85CF1-6BCA-45B3-8745-ACECBC0A8FA8}"/>
              </a:ext>
            </a:extLst>
          </p:cNvPr>
          <p:cNvCxnSpPr>
            <a:endCxn id="70" idx="0"/>
          </p:cNvCxnSpPr>
          <p:nvPr/>
        </p:nvCxnSpPr>
        <p:spPr>
          <a:xfrm>
            <a:off x="8816337" y="3339849"/>
            <a:ext cx="0" cy="28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2CE8A6-6567-432F-BA8F-F33E40DFAB6E}"/>
              </a:ext>
            </a:extLst>
          </p:cNvPr>
          <p:cNvCxnSpPr>
            <a:endCxn id="68" idx="0"/>
          </p:cNvCxnSpPr>
          <p:nvPr/>
        </p:nvCxnSpPr>
        <p:spPr>
          <a:xfrm>
            <a:off x="9411173" y="3339849"/>
            <a:ext cx="8504" cy="28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4663274-D598-4DD7-822B-B7F7CD092084}"/>
              </a:ext>
            </a:extLst>
          </p:cNvPr>
          <p:cNvGrpSpPr/>
          <p:nvPr/>
        </p:nvGrpSpPr>
        <p:grpSpPr>
          <a:xfrm>
            <a:off x="8426240" y="3620146"/>
            <a:ext cx="3276232" cy="924920"/>
            <a:chOff x="8426240" y="3620146"/>
            <a:chExt cx="3276232" cy="92492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949C48C-FD20-4C5A-9D96-EE3A9685ADB0}"/>
                </a:ext>
              </a:extLst>
            </p:cNvPr>
            <p:cNvSpPr/>
            <p:nvPr/>
          </p:nvSpPr>
          <p:spPr>
            <a:xfrm>
              <a:off x="8426240" y="3865602"/>
              <a:ext cx="3177309" cy="3545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05608C0-9605-4C68-A470-885050102858}"/>
                </a:ext>
              </a:extLst>
            </p:cNvPr>
            <p:cNvSpPr/>
            <p:nvPr/>
          </p:nvSpPr>
          <p:spPr>
            <a:xfrm>
              <a:off x="10957004" y="3918095"/>
              <a:ext cx="588657" cy="251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8091BB5-9BEC-42A5-A2DC-E23CAFEBCF43}"/>
                </a:ext>
              </a:extLst>
            </p:cNvPr>
            <p:cNvSpPr/>
            <p:nvPr/>
          </p:nvSpPr>
          <p:spPr>
            <a:xfrm>
              <a:off x="11100871" y="3620146"/>
              <a:ext cx="2824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</a:rPr>
                <a:t>a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C60BE04-E145-49E0-9E83-C351FD2FBE4B}"/>
                </a:ext>
              </a:extLst>
            </p:cNvPr>
            <p:cNvSpPr/>
            <p:nvPr/>
          </p:nvSpPr>
          <p:spPr>
            <a:xfrm>
              <a:off x="10342837" y="3918095"/>
              <a:ext cx="588657" cy="251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56A1A5-5D78-45A7-B661-6560E668C024}"/>
                </a:ext>
              </a:extLst>
            </p:cNvPr>
            <p:cNvSpPr/>
            <p:nvPr/>
          </p:nvSpPr>
          <p:spPr>
            <a:xfrm>
              <a:off x="10488726" y="3620146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</a:rPr>
                <a:t>b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EEAA6FC-2428-423F-B783-6BC11274ED53}"/>
                </a:ext>
              </a:extLst>
            </p:cNvPr>
            <p:cNvSpPr/>
            <p:nvPr/>
          </p:nvSpPr>
          <p:spPr>
            <a:xfrm>
              <a:off x="9734679" y="3918095"/>
              <a:ext cx="588657" cy="251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81DA6CE-B965-4829-8BE5-4A05F1FAFBEE}"/>
                </a:ext>
              </a:extLst>
            </p:cNvPr>
            <p:cNvSpPr/>
            <p:nvPr/>
          </p:nvSpPr>
          <p:spPr>
            <a:xfrm>
              <a:off x="9892590" y="3620146"/>
              <a:ext cx="2728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</a:rPr>
                <a:t>c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D6DC706-0706-43FE-B687-77852D6D8DFA}"/>
                </a:ext>
              </a:extLst>
            </p:cNvPr>
            <p:cNvSpPr/>
            <p:nvPr/>
          </p:nvSpPr>
          <p:spPr>
            <a:xfrm>
              <a:off x="9125350" y="3918095"/>
              <a:ext cx="588657" cy="251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5DD473E-344B-4431-858E-8F17710E0F27}"/>
                </a:ext>
              </a:extLst>
            </p:cNvPr>
            <p:cNvSpPr/>
            <p:nvPr/>
          </p:nvSpPr>
          <p:spPr>
            <a:xfrm>
              <a:off x="9271239" y="3620146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</a:rPr>
                <a:t>d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48B06DB-71B3-432D-9BDE-AC8EF7AE93AD}"/>
                </a:ext>
              </a:extLst>
            </p:cNvPr>
            <p:cNvSpPr/>
            <p:nvPr/>
          </p:nvSpPr>
          <p:spPr>
            <a:xfrm>
              <a:off x="8522010" y="3920442"/>
              <a:ext cx="588657" cy="251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7F7BBAE-AD8E-48ED-A7B8-10DFE263680C}"/>
                </a:ext>
              </a:extLst>
            </p:cNvPr>
            <p:cNvSpPr/>
            <p:nvPr/>
          </p:nvSpPr>
          <p:spPr>
            <a:xfrm>
              <a:off x="8674311" y="36224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</a:rPr>
                <a:t>e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057C5D2-A5FA-4EB9-837A-D9A0A5DA4ACA}"/>
                </a:ext>
              </a:extLst>
            </p:cNvPr>
            <p:cNvSpPr/>
            <p:nvPr/>
          </p:nvSpPr>
          <p:spPr>
            <a:xfrm>
              <a:off x="11057452" y="3904382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</a:rPr>
                <a:t>65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470C4FE-98FD-4271-9EA9-352635F56255}"/>
                </a:ext>
              </a:extLst>
            </p:cNvPr>
            <p:cNvSpPr/>
            <p:nvPr/>
          </p:nvSpPr>
          <p:spPr>
            <a:xfrm>
              <a:off x="10458260" y="3918095"/>
              <a:ext cx="3642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</a:rPr>
                <a:t>66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DC6ED4F-1750-4201-9E23-8163E5664C5D}"/>
                </a:ext>
              </a:extLst>
            </p:cNvPr>
            <p:cNvSpPr/>
            <p:nvPr/>
          </p:nvSpPr>
          <p:spPr>
            <a:xfrm>
              <a:off x="9834239" y="3919884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</a:rPr>
                <a:t>49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998983C-41C1-4E84-A009-50B317CC7998}"/>
                </a:ext>
              </a:extLst>
            </p:cNvPr>
            <p:cNvSpPr/>
            <p:nvPr/>
          </p:nvSpPr>
          <p:spPr>
            <a:xfrm>
              <a:off x="9233881" y="3919884"/>
              <a:ext cx="354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</a:rPr>
                <a:t>97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05C7EF-448A-4935-AB06-13AD5E9255A0}"/>
                </a:ext>
              </a:extLst>
            </p:cNvPr>
            <p:cNvSpPr/>
            <p:nvPr/>
          </p:nvSpPr>
          <p:spPr>
            <a:xfrm>
              <a:off x="8516282" y="3919884"/>
              <a:ext cx="6094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C00000"/>
                  </a:solidFill>
                </a:rPr>
                <a:t>44032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C65431-4634-436A-923E-791F6EB349D7}"/>
                </a:ext>
              </a:extLst>
            </p:cNvPr>
            <p:cNvSpPr txBox="1"/>
            <p:nvPr/>
          </p:nvSpPr>
          <p:spPr>
            <a:xfrm>
              <a:off x="10957004" y="4237289"/>
              <a:ext cx="74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메모리</a:t>
              </a: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909B694-802C-43FD-A759-22A8228353FC}"/>
              </a:ext>
            </a:extLst>
          </p:cNvPr>
          <p:cNvSpPr/>
          <p:nvPr/>
        </p:nvSpPr>
        <p:spPr>
          <a:xfrm>
            <a:off x="4202545" y="3145167"/>
            <a:ext cx="701963" cy="198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1AFABD7-445E-4077-808B-2056B0A0E6DA}"/>
              </a:ext>
            </a:extLst>
          </p:cNvPr>
          <p:cNvSpPr/>
          <p:nvPr/>
        </p:nvSpPr>
        <p:spPr>
          <a:xfrm rot="8719185">
            <a:off x="8402215" y="4986024"/>
            <a:ext cx="1724420" cy="195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A8A7447-F0EC-48F4-9B54-F6B12C686690}"/>
              </a:ext>
            </a:extLst>
          </p:cNvPr>
          <p:cNvSpPr/>
          <p:nvPr/>
        </p:nvSpPr>
        <p:spPr>
          <a:xfrm rot="10800000">
            <a:off x="4723391" y="5428577"/>
            <a:ext cx="600364" cy="198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A8591B9-D91D-4B57-9852-75F0D2329146}"/>
              </a:ext>
            </a:extLst>
          </p:cNvPr>
          <p:cNvSpPr/>
          <p:nvPr/>
        </p:nvSpPr>
        <p:spPr>
          <a:xfrm>
            <a:off x="1213537" y="305056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56228DC-BABF-4942-8075-C06F07820A86}"/>
              </a:ext>
            </a:extLst>
          </p:cNvPr>
          <p:cNvSpPr/>
          <p:nvPr/>
        </p:nvSpPr>
        <p:spPr>
          <a:xfrm>
            <a:off x="9271239" y="236439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1C03CE-1E21-4190-BB1C-71369D4EC42E}"/>
              </a:ext>
            </a:extLst>
          </p:cNvPr>
          <p:cNvSpPr/>
          <p:nvPr/>
        </p:nvSpPr>
        <p:spPr>
          <a:xfrm>
            <a:off x="2956742" y="444495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5286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58" y="38251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기본자료형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512EF3-D29E-4117-8FB1-15C102981C53}"/>
              </a:ext>
            </a:extLst>
          </p:cNvPr>
          <p:cNvSpPr txBox="1"/>
          <p:nvPr/>
        </p:nvSpPr>
        <p:spPr>
          <a:xfrm>
            <a:off x="838199" y="1259169"/>
            <a:ext cx="322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기본자료형 간의 타입변환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012399-9429-4928-A58C-E42C15419CD4}"/>
              </a:ext>
            </a:extLst>
          </p:cNvPr>
          <p:cNvSpPr/>
          <p:nvPr/>
        </p:nvSpPr>
        <p:spPr>
          <a:xfrm>
            <a:off x="1292404" y="4444285"/>
            <a:ext cx="24216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/>
              <a:t>타입변환</a:t>
            </a:r>
            <a:r>
              <a:rPr lang="en-US" altLang="ko-KR" sz="1400" b="1" dirty="0"/>
              <a:t>(Type Casting)</a:t>
            </a:r>
            <a:endParaRPr lang="ko-KR" altLang="en-US" sz="14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88F514D-6CED-4870-8252-081B72334350}"/>
              </a:ext>
            </a:extLst>
          </p:cNvPr>
          <p:cNvGrpSpPr/>
          <p:nvPr/>
        </p:nvGrpSpPr>
        <p:grpSpPr>
          <a:xfrm>
            <a:off x="6219550" y="4509329"/>
            <a:ext cx="5416520" cy="1259123"/>
            <a:chOff x="5946518" y="1222629"/>
            <a:chExt cx="5416520" cy="125912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6B6EB0-9EBD-474A-896F-042669643B35}"/>
                </a:ext>
              </a:extLst>
            </p:cNvPr>
            <p:cNvSpPr txBox="1"/>
            <p:nvPr/>
          </p:nvSpPr>
          <p:spPr>
            <a:xfrm>
              <a:off x="5946518" y="1822172"/>
              <a:ext cx="893547" cy="307777"/>
            </a:xfrm>
            <a:prstGeom prst="rect">
              <a:avLst/>
            </a:prstGeom>
            <a:solidFill>
              <a:srgbClr val="7030A0"/>
            </a:solidFill>
            <a:ln w="158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</a:rPr>
                <a:t>boolean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809698-6A26-4CD8-9835-F94BEB8A3A11}"/>
                </a:ext>
              </a:extLst>
            </p:cNvPr>
            <p:cNvSpPr txBox="1"/>
            <p:nvPr/>
          </p:nvSpPr>
          <p:spPr>
            <a:xfrm>
              <a:off x="7523672" y="1652708"/>
              <a:ext cx="800020" cy="307777"/>
            </a:xfrm>
            <a:prstGeom prst="rect">
              <a:avLst/>
            </a:prstGeom>
            <a:solidFill>
              <a:srgbClr val="7030A0"/>
            </a:solidFill>
            <a:ln w="158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byte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42DC57-4461-407F-99B4-752254280685}"/>
                </a:ext>
              </a:extLst>
            </p:cNvPr>
            <p:cNvSpPr txBox="1"/>
            <p:nvPr/>
          </p:nvSpPr>
          <p:spPr>
            <a:xfrm>
              <a:off x="8488872" y="1638264"/>
              <a:ext cx="800020" cy="307777"/>
            </a:xfrm>
            <a:prstGeom prst="rect">
              <a:avLst/>
            </a:prstGeom>
            <a:solidFill>
              <a:srgbClr val="7030A0"/>
            </a:solidFill>
            <a:ln w="158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short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DA0991-7AA4-4885-BF39-72B0F56F4298}"/>
                </a:ext>
              </a:extLst>
            </p:cNvPr>
            <p:cNvSpPr txBox="1"/>
            <p:nvPr/>
          </p:nvSpPr>
          <p:spPr>
            <a:xfrm>
              <a:off x="9454072" y="1638263"/>
              <a:ext cx="800020" cy="307777"/>
            </a:xfrm>
            <a:prstGeom prst="rect">
              <a:avLst/>
            </a:prstGeom>
            <a:solidFill>
              <a:srgbClr val="7030A0"/>
            </a:solidFill>
            <a:ln w="158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int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50EEB2-24D1-4591-9B6D-F434F1ED1A58}"/>
                </a:ext>
              </a:extLst>
            </p:cNvPr>
            <p:cNvSpPr txBox="1"/>
            <p:nvPr/>
          </p:nvSpPr>
          <p:spPr>
            <a:xfrm>
              <a:off x="10419272" y="1638262"/>
              <a:ext cx="800020" cy="307777"/>
            </a:xfrm>
            <a:prstGeom prst="rect">
              <a:avLst/>
            </a:prstGeom>
            <a:solidFill>
              <a:srgbClr val="7030A0"/>
            </a:solidFill>
            <a:ln w="158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long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1ED28D-320A-4D11-AC53-79F428FF3EDD}"/>
                </a:ext>
              </a:extLst>
            </p:cNvPr>
            <p:cNvSpPr txBox="1"/>
            <p:nvPr/>
          </p:nvSpPr>
          <p:spPr>
            <a:xfrm>
              <a:off x="7523672" y="2059858"/>
              <a:ext cx="800020" cy="307777"/>
            </a:xfrm>
            <a:prstGeom prst="rect">
              <a:avLst/>
            </a:prstGeom>
            <a:solidFill>
              <a:srgbClr val="7030A0"/>
            </a:solidFill>
            <a:ln w="158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float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0D4601-B6D1-4DA2-9E4D-91BC0481F759}"/>
                </a:ext>
              </a:extLst>
            </p:cNvPr>
            <p:cNvSpPr txBox="1"/>
            <p:nvPr/>
          </p:nvSpPr>
          <p:spPr>
            <a:xfrm>
              <a:off x="8488872" y="2051674"/>
              <a:ext cx="800020" cy="307777"/>
            </a:xfrm>
            <a:prstGeom prst="rect">
              <a:avLst/>
            </a:prstGeom>
            <a:solidFill>
              <a:srgbClr val="7030A0"/>
            </a:solidFill>
            <a:ln w="158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double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276B6E-1DFD-47B7-9479-5F23FD1306A5}"/>
                </a:ext>
              </a:extLst>
            </p:cNvPr>
            <p:cNvSpPr txBox="1"/>
            <p:nvPr/>
          </p:nvSpPr>
          <p:spPr>
            <a:xfrm>
              <a:off x="10419272" y="2051674"/>
              <a:ext cx="800020" cy="307777"/>
            </a:xfrm>
            <a:prstGeom prst="rect">
              <a:avLst/>
            </a:prstGeom>
            <a:solidFill>
              <a:srgbClr val="7030A0"/>
            </a:solidFill>
            <a:ln w="158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char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5EDE75F-30F0-42CC-ACB5-22050E53C809}"/>
                </a:ext>
              </a:extLst>
            </p:cNvPr>
            <p:cNvSpPr/>
            <p:nvPr/>
          </p:nvSpPr>
          <p:spPr>
            <a:xfrm>
              <a:off x="7363692" y="1530406"/>
              <a:ext cx="3990109" cy="95134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27C513-6233-4A83-9003-81ABEEAF6AE0}"/>
                </a:ext>
              </a:extLst>
            </p:cNvPr>
            <p:cNvSpPr txBox="1"/>
            <p:nvPr/>
          </p:nvSpPr>
          <p:spPr>
            <a:xfrm>
              <a:off x="8323692" y="1222629"/>
              <a:ext cx="3039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</a:rPr>
                <a:t>숫자 저장 </a:t>
              </a:r>
              <a:r>
                <a:rPr lang="ko-KR" altLang="en-US" sz="1400" b="1" dirty="0" err="1">
                  <a:solidFill>
                    <a:srgbClr val="C00000"/>
                  </a:solidFill>
                </a:rPr>
                <a:t>기본자료형간의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 타입변환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196AFD5-C1F2-4048-9BB8-77CA0AD7CEA9}"/>
              </a:ext>
            </a:extLst>
          </p:cNvPr>
          <p:cNvSpPr txBox="1"/>
          <p:nvPr/>
        </p:nvSpPr>
        <p:spPr>
          <a:xfrm>
            <a:off x="1651645" y="4860024"/>
            <a:ext cx="4064332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숫자를 저장하는 </a:t>
            </a:r>
            <a:r>
              <a:rPr lang="en-US" altLang="ko-KR" sz="1400" dirty="0"/>
              <a:t>7</a:t>
            </a:r>
            <a:r>
              <a:rPr lang="ko-KR" altLang="en-US" sz="1400" dirty="0"/>
              <a:t>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</a:t>
            </a:r>
            <a:r>
              <a:rPr lang="ko-KR" altLang="en-US" sz="1400" dirty="0"/>
              <a:t>제외</a:t>
            </a:r>
            <a:r>
              <a:rPr lang="en-US" altLang="ko-KR" sz="1400" dirty="0"/>
              <a:t>)</a:t>
            </a:r>
            <a:r>
              <a:rPr lang="ko-KR" altLang="en-US" sz="1400" dirty="0"/>
              <a:t>의 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기본자료형 사이에 타입변환 가능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b="1" u="sng" dirty="0">
                <a:solidFill>
                  <a:srgbClr val="C00000"/>
                </a:solidFill>
              </a:rPr>
              <a:t>자동타입변환</a:t>
            </a:r>
            <a:r>
              <a:rPr lang="ko-KR" altLang="en-US" sz="1400" dirty="0"/>
              <a:t> 및 </a:t>
            </a:r>
            <a:r>
              <a:rPr lang="ko-KR" altLang="en-US" sz="1400" b="1" u="sng" dirty="0">
                <a:solidFill>
                  <a:srgbClr val="C00000"/>
                </a:solidFill>
              </a:rPr>
              <a:t>수동타입변환</a:t>
            </a:r>
            <a:endParaRPr lang="en-US" altLang="ko-KR" sz="1400" b="1" u="sng" dirty="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BA8796E-4519-4FAD-8888-FBD6BFE09BC3}"/>
              </a:ext>
            </a:extLst>
          </p:cNvPr>
          <p:cNvSpPr/>
          <p:nvPr/>
        </p:nvSpPr>
        <p:spPr>
          <a:xfrm>
            <a:off x="1292404" y="1897785"/>
            <a:ext cx="2046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err="1"/>
              <a:t>리터럴</a:t>
            </a:r>
            <a:r>
              <a:rPr lang="en-US" altLang="ko-KR" sz="1400" b="1" dirty="0"/>
              <a:t>(literal) </a:t>
            </a:r>
            <a:r>
              <a:rPr lang="ko-KR" altLang="en-US" sz="1400" b="1" dirty="0"/>
              <a:t>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C144E8-6E0C-46B1-9151-03EA970941D9}"/>
              </a:ext>
            </a:extLst>
          </p:cNvPr>
          <p:cNvSpPr txBox="1"/>
          <p:nvPr/>
        </p:nvSpPr>
        <p:spPr>
          <a:xfrm>
            <a:off x="1651645" y="2291486"/>
            <a:ext cx="4064332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자료형 없이 값으로 입력하는 경우 값의</a:t>
            </a:r>
            <a:r>
              <a:rPr lang="en-US" altLang="ko-KR" sz="1400" dirty="0"/>
              <a:t> </a:t>
            </a:r>
            <a:r>
              <a:rPr lang="ko-KR" altLang="en-US" sz="1400" dirty="0"/>
              <a:t>형태에 따라 대표 자료형으로 자동 변환됨</a:t>
            </a:r>
            <a:endParaRPr lang="en-US" altLang="ko-KR" sz="1400" dirty="0"/>
          </a:p>
          <a:p>
            <a:r>
              <a:rPr lang="ko-KR" altLang="en-US" sz="1400" dirty="0" err="1"/>
              <a:t>정수값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int</a:t>
            </a:r>
            <a:r>
              <a:rPr lang="ko-KR" altLang="en-US" sz="1400" dirty="0">
                <a:sym typeface="Wingdings" panose="05000000000000000000" pitchFamily="2" charset="2"/>
              </a:rPr>
              <a:t>로 저장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 err="1">
                <a:sym typeface="Wingdings" panose="05000000000000000000" pitchFamily="2" charset="2"/>
              </a:rPr>
              <a:t>실수값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b="1" dirty="0">
                <a:solidFill>
                  <a:srgbClr val="C00000"/>
                </a:solidFill>
                <a:sym typeface="Wingdings" panose="05000000000000000000" pitchFamily="2" charset="2"/>
              </a:rPr>
              <a:t>double</a:t>
            </a:r>
            <a:r>
              <a:rPr lang="ko-KR" altLang="en-US" sz="1400" dirty="0">
                <a:sym typeface="Wingdings" panose="05000000000000000000" pitchFamily="2" charset="2"/>
              </a:rPr>
              <a:t>로 저장</a:t>
            </a:r>
            <a:endParaRPr lang="en-US" altLang="ko-KR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D8C3DA1-341E-47E0-B33C-EE9071E06805}"/>
              </a:ext>
            </a:extLst>
          </p:cNvPr>
          <p:cNvGrpSpPr/>
          <p:nvPr/>
        </p:nvGrpSpPr>
        <p:grpSpPr>
          <a:xfrm>
            <a:off x="6549111" y="1984617"/>
            <a:ext cx="4894744" cy="1815882"/>
            <a:chOff x="6549111" y="2067741"/>
            <a:chExt cx="4894744" cy="181588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216C77-3AD3-4FD1-81D2-3EB9BDBA085C}"/>
                </a:ext>
              </a:extLst>
            </p:cNvPr>
            <p:cNvSpPr txBox="1"/>
            <p:nvPr/>
          </p:nvSpPr>
          <p:spPr>
            <a:xfrm>
              <a:off x="6549111" y="2067741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FC40123-3422-49D4-B75C-A5C4A6B5D953}"/>
                </a:ext>
              </a:extLst>
            </p:cNvPr>
            <p:cNvSpPr txBox="1"/>
            <p:nvPr/>
          </p:nvSpPr>
          <p:spPr>
            <a:xfrm>
              <a:off x="6549111" y="2283185"/>
              <a:ext cx="4894744" cy="1600438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int a = 3; // int </a:t>
              </a:r>
              <a:r>
                <a:rPr lang="ko-KR" altLang="en-US" b="0" dirty="0"/>
                <a:t>자료형 </a:t>
              </a:r>
              <a:r>
                <a:rPr lang="en-US" altLang="ko-KR" b="0" dirty="0"/>
                <a:t>= int </a:t>
              </a:r>
              <a:r>
                <a:rPr lang="ko-KR" altLang="en-US" b="0" dirty="0"/>
                <a:t>자료형</a:t>
              </a:r>
              <a:endParaRPr lang="en-US" altLang="ko-KR" b="0" dirty="0"/>
            </a:p>
            <a:p>
              <a:r>
                <a:rPr lang="en-US" altLang="ko-KR" b="0" dirty="0"/>
                <a:t>double b = 5.8; // double </a:t>
              </a:r>
              <a:r>
                <a:rPr lang="ko-KR" altLang="en-US" b="0" dirty="0"/>
                <a:t>자료형 </a:t>
              </a:r>
              <a:r>
                <a:rPr lang="en-US" altLang="ko-KR" b="0" dirty="0"/>
                <a:t>= double </a:t>
              </a:r>
              <a:r>
                <a:rPr lang="ko-KR" altLang="en-US" b="0" dirty="0"/>
                <a:t>자료형</a:t>
              </a:r>
              <a:endParaRPr lang="en-US" altLang="ko-KR" b="0" dirty="0"/>
            </a:p>
            <a:p>
              <a:r>
                <a:rPr lang="en-US" altLang="ko-KR" b="0" dirty="0">
                  <a:solidFill>
                    <a:srgbClr val="C00000"/>
                  </a:solidFill>
                </a:rPr>
                <a:t>float c = 3.2; //(X) float </a:t>
              </a:r>
              <a:r>
                <a:rPr lang="ko-KR" altLang="en-US" b="0" dirty="0">
                  <a:solidFill>
                    <a:srgbClr val="C00000"/>
                  </a:solidFill>
                </a:rPr>
                <a:t>자료형 </a:t>
              </a:r>
              <a:r>
                <a:rPr lang="en-US" altLang="ko-KR" b="0" dirty="0">
                  <a:solidFill>
                    <a:srgbClr val="C00000"/>
                  </a:solidFill>
                </a:rPr>
                <a:t>= double</a:t>
              </a:r>
              <a:r>
                <a:rPr lang="ko-KR" altLang="en-US" b="0" dirty="0">
                  <a:solidFill>
                    <a:srgbClr val="C00000"/>
                  </a:solidFill>
                </a:rPr>
                <a:t> 자료형</a:t>
              </a:r>
              <a:endParaRPr lang="en-US" altLang="ko-KR" b="0" dirty="0">
                <a:solidFill>
                  <a:srgbClr val="C00000"/>
                </a:solidFill>
              </a:endParaRPr>
            </a:p>
            <a:p>
              <a:r>
                <a:rPr lang="en-US" altLang="ko-KR" b="0" dirty="0">
                  <a:solidFill>
                    <a:srgbClr val="7030A0"/>
                  </a:solidFill>
                </a:rPr>
                <a:t>long d = 3; //(O) long </a:t>
              </a:r>
              <a:r>
                <a:rPr lang="ko-KR" altLang="en-US" b="0" dirty="0">
                  <a:solidFill>
                    <a:srgbClr val="7030A0"/>
                  </a:solidFill>
                </a:rPr>
                <a:t>자료형 </a:t>
              </a:r>
              <a:r>
                <a:rPr lang="en-US" altLang="ko-KR" b="0" dirty="0">
                  <a:solidFill>
                    <a:srgbClr val="7030A0"/>
                  </a:solidFill>
                </a:rPr>
                <a:t>= long(int)</a:t>
              </a:r>
              <a:r>
                <a:rPr lang="ko-KR" altLang="en-US" b="0" dirty="0">
                  <a:solidFill>
                    <a:srgbClr val="7030A0"/>
                  </a:solidFill>
                </a:rPr>
                <a:t> 자료형</a:t>
              </a:r>
              <a:endParaRPr lang="en-US" altLang="ko-KR" b="0" dirty="0">
                <a:solidFill>
                  <a:srgbClr val="7030A0"/>
                </a:solidFill>
              </a:endParaRPr>
            </a:p>
            <a:p>
              <a:endParaRPr lang="en-US" altLang="ko-KR" b="0" dirty="0">
                <a:solidFill>
                  <a:srgbClr val="C00000"/>
                </a:solidFill>
              </a:endParaRPr>
            </a:p>
            <a:p>
              <a:r>
                <a:rPr lang="en-US" altLang="ko-KR" b="0" dirty="0">
                  <a:solidFill>
                    <a:srgbClr val="7030A0"/>
                  </a:solidFill>
                </a:rPr>
                <a:t>byte e = 5; //(O) byte </a:t>
              </a:r>
              <a:r>
                <a:rPr lang="ko-KR" altLang="en-US" b="0" dirty="0">
                  <a:solidFill>
                    <a:srgbClr val="7030A0"/>
                  </a:solidFill>
                </a:rPr>
                <a:t>자료형 </a:t>
              </a:r>
              <a:r>
                <a:rPr lang="en-US" altLang="ko-KR" b="0" dirty="0">
                  <a:solidFill>
                    <a:srgbClr val="7030A0"/>
                  </a:solidFill>
                </a:rPr>
                <a:t>= byte </a:t>
              </a:r>
              <a:r>
                <a:rPr lang="ko-KR" altLang="en-US" b="0" dirty="0">
                  <a:solidFill>
                    <a:srgbClr val="7030A0"/>
                  </a:solidFill>
                </a:rPr>
                <a:t>자료형</a:t>
              </a:r>
              <a:endParaRPr lang="en-US" altLang="ko-KR" b="0" dirty="0">
                <a:solidFill>
                  <a:srgbClr val="7030A0"/>
                </a:solidFill>
              </a:endParaRPr>
            </a:p>
            <a:p>
              <a:r>
                <a:rPr lang="en-US" altLang="ko-KR" b="0" dirty="0">
                  <a:solidFill>
                    <a:srgbClr val="7030A0"/>
                  </a:solidFill>
                </a:rPr>
                <a:t>short f = 8; //(O) short </a:t>
              </a:r>
              <a:r>
                <a:rPr lang="ko-KR" altLang="en-US" b="0" dirty="0">
                  <a:solidFill>
                    <a:srgbClr val="7030A0"/>
                  </a:solidFill>
                </a:rPr>
                <a:t>자료형 </a:t>
              </a:r>
              <a:r>
                <a:rPr lang="en-US" altLang="ko-KR" b="0" dirty="0">
                  <a:solidFill>
                    <a:srgbClr val="7030A0"/>
                  </a:solidFill>
                </a:rPr>
                <a:t>= short </a:t>
              </a:r>
              <a:r>
                <a:rPr lang="ko-KR" altLang="en-US" b="0" dirty="0">
                  <a:solidFill>
                    <a:srgbClr val="7030A0"/>
                  </a:solidFill>
                </a:rPr>
                <a:t>자료형</a:t>
              </a:r>
              <a:endParaRPr lang="en-US" altLang="ko-KR" b="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1BFA98-5FFE-4530-B1C2-A4481B19EDCC}"/>
              </a:ext>
            </a:extLst>
          </p:cNvPr>
          <p:cNvGrpSpPr/>
          <p:nvPr/>
        </p:nvGrpSpPr>
        <p:grpSpPr>
          <a:xfrm>
            <a:off x="8176235" y="991971"/>
            <a:ext cx="2635305" cy="769441"/>
            <a:chOff x="4802236" y="136295"/>
            <a:chExt cx="2635305" cy="76944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C11C85-3E0C-47E6-96B2-011145165FCB}"/>
                </a:ext>
              </a:extLst>
            </p:cNvPr>
            <p:cNvSpPr txBox="1"/>
            <p:nvPr/>
          </p:nvSpPr>
          <p:spPr>
            <a:xfrm>
              <a:off x="4802236" y="382516"/>
              <a:ext cx="2635305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JAVA</a:t>
              </a:r>
              <a:r>
                <a:rPr lang="ko-KR" altLang="en-US" sz="1400" dirty="0"/>
                <a:t>는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등호</a:t>
              </a:r>
              <a:r>
                <a:rPr lang="en-US" altLang="ko-KR" sz="1400" dirty="0"/>
                <a:t>(=)</a:t>
              </a:r>
              <a:r>
                <a:rPr lang="ko-KR" altLang="en-US" sz="1400" dirty="0"/>
                <a:t>를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중심으로 </a:t>
              </a:r>
              <a:endParaRPr lang="en-US" altLang="ko-KR" sz="1400" dirty="0"/>
            </a:p>
            <a:p>
              <a:r>
                <a:rPr lang="ko-KR" altLang="en-US" sz="1400" dirty="0"/>
                <a:t>좌우의 타입이 동일하여야 함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B3FBF8-0FD5-41FD-BFDF-9E656C5EA81B}"/>
                </a:ext>
              </a:extLst>
            </p:cNvPr>
            <p:cNvSpPr txBox="1"/>
            <p:nvPr/>
          </p:nvSpPr>
          <p:spPr>
            <a:xfrm>
              <a:off x="4802236" y="136295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D3D492C3-16AA-4E12-8C99-06E50598B174}"/>
              </a:ext>
            </a:extLst>
          </p:cNvPr>
          <p:cNvSpPr/>
          <p:nvPr/>
        </p:nvSpPr>
        <p:spPr>
          <a:xfrm>
            <a:off x="9229606" y="1870077"/>
            <a:ext cx="487799" cy="17140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77BC685-2BBB-4A93-989D-15EE607D958B}"/>
              </a:ext>
            </a:extLst>
          </p:cNvPr>
          <p:cNvCxnSpPr>
            <a:cxnSpLocks/>
            <a:stCxn id="58" idx="2"/>
            <a:endCxn id="21" idx="0"/>
          </p:cNvCxnSpPr>
          <p:nvPr/>
        </p:nvCxnSpPr>
        <p:spPr>
          <a:xfrm rot="5400000">
            <a:off x="5427957" y="875759"/>
            <a:ext cx="643786" cy="6493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09F754-B82C-4F45-8431-017181F42E85}"/>
              </a:ext>
            </a:extLst>
          </p:cNvPr>
          <p:cNvSpPr/>
          <p:nvPr/>
        </p:nvSpPr>
        <p:spPr>
          <a:xfrm>
            <a:off x="5579402" y="359917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</a:rPr>
              <a:t>해결책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BF34CE-03AD-4AE2-8FB5-20838136464A}"/>
              </a:ext>
            </a:extLst>
          </p:cNvPr>
          <p:cNvSpPr/>
          <p:nvPr/>
        </p:nvSpPr>
        <p:spPr>
          <a:xfrm>
            <a:off x="6614984" y="3246279"/>
            <a:ext cx="4743274" cy="5212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4AFE220-121D-488B-8ADB-0C9B2C3BD0A1}"/>
              </a:ext>
            </a:extLst>
          </p:cNvPr>
          <p:cNvCxnSpPr>
            <a:cxnSpLocks/>
            <a:stCxn id="4" idx="1"/>
            <a:endCxn id="13" idx="2"/>
          </p:cNvCxnSpPr>
          <p:nvPr/>
        </p:nvCxnSpPr>
        <p:spPr>
          <a:xfrm flipH="1" flipV="1">
            <a:off x="5953417" y="1918665"/>
            <a:ext cx="661567" cy="158824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299BB3-63E2-40C8-A4B2-DF25095533A7}"/>
              </a:ext>
            </a:extLst>
          </p:cNvPr>
          <p:cNvSpPr/>
          <p:nvPr/>
        </p:nvSpPr>
        <p:spPr>
          <a:xfrm>
            <a:off x="4101097" y="1087668"/>
            <a:ext cx="3704639" cy="830997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</a:rPr>
              <a:t>예외</a:t>
            </a:r>
            <a:r>
              <a:rPr lang="en-US" altLang="ko-KR" sz="1200" b="1" dirty="0">
                <a:solidFill>
                  <a:srgbClr val="C00000"/>
                </a:solidFill>
              </a:rPr>
              <a:t> case</a:t>
            </a:r>
          </a:p>
          <a:p>
            <a:r>
              <a:rPr lang="en-US" altLang="ko-KR" sz="1200" b="1" dirty="0">
                <a:solidFill>
                  <a:srgbClr val="7030A0"/>
                </a:solidFill>
              </a:rPr>
              <a:t>int</a:t>
            </a:r>
            <a:r>
              <a:rPr lang="ko-KR" altLang="en-US" sz="1200" b="1" dirty="0">
                <a:solidFill>
                  <a:srgbClr val="7030A0"/>
                </a:solidFill>
              </a:rPr>
              <a:t> 보다 작은 </a:t>
            </a:r>
            <a:r>
              <a:rPr lang="ko-KR" altLang="en-US" sz="1200" b="1" dirty="0" err="1">
                <a:solidFill>
                  <a:srgbClr val="7030A0"/>
                </a:solidFill>
              </a:rPr>
              <a:t>자료형인</a:t>
            </a:r>
            <a:r>
              <a:rPr lang="ko-KR" altLang="en-US" sz="1200" b="1" dirty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byte/short</a:t>
            </a:r>
            <a:r>
              <a:rPr lang="ko-KR" altLang="en-US" sz="1200" b="1" dirty="0">
                <a:solidFill>
                  <a:srgbClr val="7030A0"/>
                </a:solidFill>
              </a:rPr>
              <a:t>에 대입되는 </a:t>
            </a:r>
            <a:br>
              <a:rPr lang="en-US" altLang="ko-KR" sz="1200" b="1" dirty="0">
                <a:solidFill>
                  <a:srgbClr val="7030A0"/>
                </a:solidFill>
              </a:rPr>
            </a:br>
            <a:r>
              <a:rPr lang="en-US" altLang="ko-KR" sz="1200" b="1" dirty="0">
                <a:solidFill>
                  <a:srgbClr val="7030A0"/>
                </a:solidFill>
              </a:rPr>
              <a:t>int </a:t>
            </a:r>
            <a:r>
              <a:rPr lang="ko-KR" altLang="en-US" sz="1200" b="1" dirty="0">
                <a:solidFill>
                  <a:srgbClr val="7030A0"/>
                </a:solidFill>
              </a:rPr>
              <a:t>값은 각각 </a:t>
            </a:r>
            <a:r>
              <a:rPr lang="en-US" altLang="ko-KR" sz="1200" b="1" dirty="0">
                <a:solidFill>
                  <a:srgbClr val="7030A0"/>
                </a:solidFill>
              </a:rPr>
              <a:t>byte</a:t>
            </a:r>
            <a:r>
              <a:rPr lang="ko-KR" altLang="en-US" sz="1200" b="1" dirty="0">
                <a:solidFill>
                  <a:srgbClr val="7030A0"/>
                </a:solidFill>
              </a:rPr>
              <a:t>와 </a:t>
            </a:r>
            <a:r>
              <a:rPr lang="en-US" altLang="ko-KR" sz="1200" b="1" dirty="0">
                <a:solidFill>
                  <a:srgbClr val="7030A0"/>
                </a:solidFill>
              </a:rPr>
              <a:t>short </a:t>
            </a:r>
            <a:r>
              <a:rPr lang="ko-KR" altLang="en-US" sz="1200" b="1" dirty="0">
                <a:solidFill>
                  <a:srgbClr val="7030A0"/>
                </a:solidFill>
              </a:rPr>
              <a:t>로</a:t>
            </a:r>
            <a:r>
              <a:rPr lang="en-US" altLang="ko-KR" sz="1200" b="1" dirty="0">
                <a:solidFill>
                  <a:srgbClr val="7030A0"/>
                </a:solidFill>
              </a:rPr>
              <a:t> </a:t>
            </a:r>
            <a:r>
              <a:rPr lang="ko-KR" altLang="en-US" sz="1200" b="1" dirty="0">
                <a:solidFill>
                  <a:srgbClr val="7030A0"/>
                </a:solidFill>
              </a:rPr>
              <a:t>인식됨 </a:t>
            </a:r>
            <a:br>
              <a:rPr lang="en-US" altLang="ko-KR" sz="1200" b="1" dirty="0">
                <a:solidFill>
                  <a:srgbClr val="7030A0"/>
                </a:solidFill>
              </a:rPr>
            </a:br>
            <a:r>
              <a:rPr lang="en-US" altLang="ko-KR" sz="1200" b="1" dirty="0">
                <a:solidFill>
                  <a:srgbClr val="7030A0"/>
                </a:solidFill>
              </a:rPr>
              <a:t>(</a:t>
            </a:r>
            <a:r>
              <a:rPr lang="ko-KR" altLang="en-US" sz="1200" b="1" dirty="0">
                <a:solidFill>
                  <a:srgbClr val="7030A0"/>
                </a:solidFill>
              </a:rPr>
              <a:t>단</a:t>
            </a:r>
            <a:r>
              <a:rPr lang="en-US" altLang="ko-KR" sz="1200" b="1" dirty="0">
                <a:solidFill>
                  <a:srgbClr val="7030A0"/>
                </a:solidFill>
              </a:rPr>
              <a:t>, </a:t>
            </a:r>
            <a:r>
              <a:rPr lang="ko-KR" altLang="en-US" sz="1200" b="1" dirty="0">
                <a:solidFill>
                  <a:srgbClr val="7030A0"/>
                </a:solidFill>
              </a:rPr>
              <a:t>해당 타입이</a:t>
            </a:r>
            <a:r>
              <a:rPr lang="en-US" altLang="ko-KR" sz="1200" b="1" dirty="0">
                <a:solidFill>
                  <a:srgbClr val="7030A0"/>
                </a:solidFill>
              </a:rPr>
              <a:t> </a:t>
            </a:r>
            <a:r>
              <a:rPr lang="ko-KR" altLang="en-US" sz="1200" b="1" u="sng" dirty="0">
                <a:solidFill>
                  <a:srgbClr val="C00000"/>
                </a:solidFill>
              </a:rPr>
              <a:t>저장할 수 있는 범위 내 값</a:t>
            </a:r>
            <a:r>
              <a:rPr lang="ko-KR" altLang="en-US" sz="1200" b="1" dirty="0">
                <a:solidFill>
                  <a:srgbClr val="7030A0"/>
                </a:solidFill>
              </a:rPr>
              <a:t>인 경우</a:t>
            </a:r>
            <a:r>
              <a:rPr lang="en-US" altLang="ko-KR" sz="1200" b="1" dirty="0">
                <a:solidFill>
                  <a:srgbClr val="7030A0"/>
                </a:solidFill>
              </a:rPr>
              <a:t>)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CBCACE-9E3E-4B02-ADA1-5F67AEB10B26}"/>
              </a:ext>
            </a:extLst>
          </p:cNvPr>
          <p:cNvCxnSpPr>
            <a:endCxn id="13" idx="2"/>
          </p:cNvCxnSpPr>
          <p:nvPr/>
        </p:nvCxnSpPr>
        <p:spPr>
          <a:xfrm flipV="1">
            <a:off x="3451654" y="1918665"/>
            <a:ext cx="2501763" cy="97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8F1124E-2EE7-400E-BD5E-CB699339119B}"/>
              </a:ext>
            </a:extLst>
          </p:cNvPr>
          <p:cNvGrpSpPr/>
          <p:nvPr/>
        </p:nvGrpSpPr>
        <p:grpSpPr>
          <a:xfrm>
            <a:off x="4199960" y="5866029"/>
            <a:ext cx="4140443" cy="769441"/>
            <a:chOff x="4802236" y="136295"/>
            <a:chExt cx="4140443" cy="76944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7BAD09-BC96-4CCC-9615-91BC663B8C57}"/>
                </a:ext>
              </a:extLst>
            </p:cNvPr>
            <p:cNvSpPr txBox="1"/>
            <p:nvPr/>
          </p:nvSpPr>
          <p:spPr>
            <a:xfrm>
              <a:off x="4802236" y="382516"/>
              <a:ext cx="4140443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자료형의 크기</a:t>
              </a:r>
              <a:r>
                <a:rPr lang="en-US" altLang="ko-KR" sz="1400" b="1" dirty="0"/>
                <a:t>(</a:t>
              </a:r>
              <a:r>
                <a:rPr lang="ko-KR" altLang="en-US" sz="1400" b="1" dirty="0"/>
                <a:t>값의 범위</a:t>
              </a:r>
              <a:r>
                <a:rPr lang="en-US" altLang="ko-KR" sz="1400" b="1" dirty="0"/>
                <a:t>)</a:t>
              </a:r>
              <a:r>
                <a:rPr lang="ko-KR" altLang="en-US" sz="1400" b="1" dirty="0"/>
                <a:t> 순서</a:t>
              </a:r>
              <a:endParaRPr lang="en-US" altLang="ko-KR" sz="1400" b="1" dirty="0"/>
            </a:p>
            <a:p>
              <a:pPr algn="ctr"/>
              <a:r>
                <a:rPr lang="en-US" altLang="ko-KR" sz="1400" dirty="0"/>
                <a:t>byte &lt; short/char &lt; int &lt; long &lt; float &lt; double</a:t>
              </a:r>
              <a:endParaRPr lang="ko-KR" altLang="en-US" sz="1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CDECB6-4EF7-4D81-BFA8-3D19DCDF9797}"/>
                </a:ext>
              </a:extLst>
            </p:cNvPr>
            <p:cNvSpPr txBox="1"/>
            <p:nvPr/>
          </p:nvSpPr>
          <p:spPr>
            <a:xfrm>
              <a:off x="4802236" y="136295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A92DEAEB-F2E9-4B37-BCF7-E61AB0EC0547}"/>
              </a:ext>
            </a:extLst>
          </p:cNvPr>
          <p:cNvSpPr/>
          <p:nvPr/>
        </p:nvSpPr>
        <p:spPr>
          <a:xfrm>
            <a:off x="1159085" y="260493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A96DD04-BFB9-4729-8D9F-C0B39D3C596E}"/>
              </a:ext>
            </a:extLst>
          </p:cNvPr>
          <p:cNvSpPr/>
          <p:nvPr/>
        </p:nvSpPr>
        <p:spPr>
          <a:xfrm>
            <a:off x="9295287" y="90228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7FA1D8-562A-48F4-BDFB-CF643DA2E8EC}"/>
              </a:ext>
            </a:extLst>
          </p:cNvPr>
          <p:cNvSpPr/>
          <p:nvPr/>
        </p:nvSpPr>
        <p:spPr>
          <a:xfrm>
            <a:off x="11161612" y="187007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0A0E881-566A-4516-8218-A3A10223DE74}"/>
              </a:ext>
            </a:extLst>
          </p:cNvPr>
          <p:cNvSpPr/>
          <p:nvPr/>
        </p:nvSpPr>
        <p:spPr>
          <a:xfrm>
            <a:off x="5873724" y="76553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92CD1F9-D94C-42A3-BB36-714A59BA0AD3}"/>
              </a:ext>
            </a:extLst>
          </p:cNvPr>
          <p:cNvSpPr/>
          <p:nvPr/>
        </p:nvSpPr>
        <p:spPr>
          <a:xfrm>
            <a:off x="1159085" y="509329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51534E4-B674-49C7-9A3A-977F573E6FD4}"/>
              </a:ext>
            </a:extLst>
          </p:cNvPr>
          <p:cNvSpPr/>
          <p:nvPr/>
        </p:nvSpPr>
        <p:spPr>
          <a:xfrm>
            <a:off x="7636724" y="448324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7C64B1C-8F8E-4A0C-B5D1-1723DF9DDF58}"/>
              </a:ext>
            </a:extLst>
          </p:cNvPr>
          <p:cNvSpPr/>
          <p:nvPr/>
        </p:nvSpPr>
        <p:spPr>
          <a:xfrm>
            <a:off x="6096000" y="576845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486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58" y="38251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기본자료형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512EF3-D29E-4117-8FB1-15C102981C53}"/>
              </a:ext>
            </a:extLst>
          </p:cNvPr>
          <p:cNvSpPr txBox="1"/>
          <p:nvPr/>
        </p:nvSpPr>
        <p:spPr>
          <a:xfrm>
            <a:off x="838199" y="1259169"/>
            <a:ext cx="322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기본자료형 간의 타입변환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BA8796E-4519-4FAD-8888-FBD6BFE09BC3}"/>
              </a:ext>
            </a:extLst>
          </p:cNvPr>
          <p:cNvSpPr/>
          <p:nvPr/>
        </p:nvSpPr>
        <p:spPr>
          <a:xfrm>
            <a:off x="1292404" y="1897785"/>
            <a:ext cx="28432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/>
              <a:t>타입변환</a:t>
            </a:r>
            <a:r>
              <a:rPr lang="en-US" altLang="ko-KR" sz="1400" b="1" dirty="0"/>
              <a:t>(Type Casting) </a:t>
            </a:r>
            <a:r>
              <a:rPr lang="ko-KR" altLang="en-US" sz="1400" b="1" u="sng" dirty="0">
                <a:solidFill>
                  <a:srgbClr val="C00000"/>
                </a:solidFill>
              </a:rPr>
              <a:t>방법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D8C3DA1-341E-47E0-B33C-EE9071E06805}"/>
              </a:ext>
            </a:extLst>
          </p:cNvPr>
          <p:cNvGrpSpPr/>
          <p:nvPr/>
        </p:nvGrpSpPr>
        <p:grpSpPr>
          <a:xfrm>
            <a:off x="6549111" y="2520320"/>
            <a:ext cx="4894744" cy="1169551"/>
            <a:chOff x="6549111" y="2067741"/>
            <a:chExt cx="4894744" cy="116955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216C77-3AD3-4FD1-81D2-3EB9BDBA085C}"/>
                </a:ext>
              </a:extLst>
            </p:cNvPr>
            <p:cNvSpPr txBox="1"/>
            <p:nvPr/>
          </p:nvSpPr>
          <p:spPr>
            <a:xfrm>
              <a:off x="6549111" y="2067741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FC40123-3422-49D4-B75C-A5C4A6B5D953}"/>
                </a:ext>
              </a:extLst>
            </p:cNvPr>
            <p:cNvSpPr txBox="1"/>
            <p:nvPr/>
          </p:nvSpPr>
          <p:spPr>
            <a:xfrm>
              <a:off x="6549111" y="2283185"/>
              <a:ext cx="4894744" cy="954107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int a = (int)3.2;       //3</a:t>
              </a:r>
            </a:p>
            <a:p>
              <a:r>
                <a:rPr lang="en-US" altLang="ko-KR" b="0" dirty="0"/>
                <a:t>double</a:t>
              </a:r>
              <a:r>
                <a:rPr lang="ko-KR" altLang="en-US" b="0" dirty="0"/>
                <a:t> </a:t>
              </a:r>
              <a:r>
                <a:rPr lang="en-US" altLang="ko-KR" b="0" dirty="0"/>
                <a:t>b</a:t>
              </a:r>
              <a:r>
                <a:rPr lang="ko-KR" altLang="en-US" b="0" dirty="0"/>
                <a:t> </a:t>
              </a:r>
              <a:r>
                <a:rPr lang="en-US" altLang="ko-KR" b="0" dirty="0"/>
                <a:t>=</a:t>
              </a:r>
              <a:r>
                <a:rPr lang="ko-KR" altLang="en-US" b="0" dirty="0"/>
                <a:t> </a:t>
              </a:r>
              <a:r>
                <a:rPr lang="en-US" altLang="ko-KR" b="0" dirty="0"/>
                <a:t>(double)a;   //3.0</a:t>
              </a:r>
            </a:p>
            <a:p>
              <a:r>
                <a:rPr lang="en-US" altLang="ko-KR" b="0" dirty="0"/>
                <a:t>byte c = (byte)5.3;     //5</a:t>
              </a:r>
            </a:p>
            <a:p>
              <a:r>
                <a:rPr lang="en-US" altLang="ko-KR" b="0" dirty="0"/>
                <a:t>short d = (short)10;    //10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8FA51DF-9579-46FC-B86A-BC7A0AE0A957}"/>
              </a:ext>
            </a:extLst>
          </p:cNvPr>
          <p:cNvSpPr txBox="1"/>
          <p:nvPr/>
        </p:nvSpPr>
        <p:spPr>
          <a:xfrm>
            <a:off x="1875584" y="2852688"/>
            <a:ext cx="327830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타입변환 대상 앞에 </a:t>
            </a:r>
            <a:r>
              <a:rPr lang="en-US" altLang="ko-KR" sz="1400" dirty="0"/>
              <a:t>(</a:t>
            </a:r>
            <a:r>
              <a:rPr lang="ko-KR" altLang="en-US" sz="1400" dirty="0"/>
              <a:t>자료형</a:t>
            </a:r>
            <a:r>
              <a:rPr lang="en-US" altLang="ko-KR" sz="1400" dirty="0"/>
              <a:t>) </a:t>
            </a:r>
            <a:r>
              <a:rPr lang="ko-KR" altLang="en-US" sz="1400" dirty="0"/>
              <a:t>표기</a:t>
            </a:r>
            <a:endParaRPr lang="en-US" altLang="ko-KR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13067-15D3-4631-B69E-CC3B315042DC}"/>
              </a:ext>
            </a:extLst>
          </p:cNvPr>
          <p:cNvSpPr txBox="1"/>
          <p:nvPr/>
        </p:nvSpPr>
        <p:spPr>
          <a:xfrm>
            <a:off x="1875583" y="4481096"/>
            <a:ext cx="327830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long </a:t>
            </a:r>
            <a:r>
              <a:rPr lang="ko-KR" altLang="en-US" sz="1400" dirty="0"/>
              <a:t>형의 경우 </a:t>
            </a:r>
            <a:r>
              <a:rPr lang="ko-KR" altLang="en-US" sz="1400" b="1" u="sng" dirty="0">
                <a:solidFill>
                  <a:srgbClr val="C00000"/>
                </a:solidFill>
              </a:rPr>
              <a:t>숫자</a:t>
            </a:r>
            <a:r>
              <a:rPr lang="ko-KR" altLang="en-US" sz="1400" dirty="0"/>
              <a:t> 뒤에 </a:t>
            </a:r>
            <a:r>
              <a:rPr lang="en-US" altLang="ko-KR" sz="1400" dirty="0"/>
              <a:t>L(l) </a:t>
            </a:r>
            <a:r>
              <a:rPr lang="ko-KR" altLang="en-US" sz="1400" dirty="0"/>
              <a:t>표기</a:t>
            </a:r>
            <a:endParaRPr lang="en-US" altLang="ko-KR" sz="1400" dirty="0"/>
          </a:p>
          <a:p>
            <a:r>
              <a:rPr lang="en-US" altLang="ko-KR" sz="1400" dirty="0"/>
              <a:t>float </a:t>
            </a:r>
            <a:r>
              <a:rPr lang="ko-KR" altLang="en-US" sz="1400" dirty="0"/>
              <a:t>형의 경우 </a:t>
            </a:r>
            <a:r>
              <a:rPr lang="ko-KR" altLang="en-US" sz="1400" b="1" u="sng" dirty="0">
                <a:solidFill>
                  <a:srgbClr val="C00000"/>
                </a:solidFill>
              </a:rPr>
              <a:t>숫자</a:t>
            </a:r>
            <a:r>
              <a:rPr lang="en-US" altLang="ko-KR" sz="1400" dirty="0"/>
              <a:t> </a:t>
            </a:r>
            <a:r>
              <a:rPr lang="ko-KR" altLang="en-US" sz="1400" dirty="0"/>
              <a:t>뒤에 </a:t>
            </a:r>
            <a:r>
              <a:rPr lang="en-US" altLang="ko-KR" sz="1400" dirty="0"/>
              <a:t>F(f) </a:t>
            </a:r>
            <a:r>
              <a:rPr lang="ko-KR" altLang="en-US" sz="1400" dirty="0"/>
              <a:t>표기</a:t>
            </a:r>
            <a:endParaRPr lang="en-US" altLang="ko-KR" sz="14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8338B07-B2AA-4C72-814C-37A84107B7C4}"/>
              </a:ext>
            </a:extLst>
          </p:cNvPr>
          <p:cNvSpPr/>
          <p:nvPr/>
        </p:nvSpPr>
        <p:spPr>
          <a:xfrm>
            <a:off x="5532582" y="2917677"/>
            <a:ext cx="748145" cy="13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BBFBFDA-7AF5-46DC-955F-06B607C0DD86}"/>
              </a:ext>
            </a:extLst>
          </p:cNvPr>
          <p:cNvGrpSpPr/>
          <p:nvPr/>
        </p:nvGrpSpPr>
        <p:grpSpPr>
          <a:xfrm>
            <a:off x="6549111" y="4131983"/>
            <a:ext cx="4894744" cy="1169551"/>
            <a:chOff x="6549111" y="2067741"/>
            <a:chExt cx="4894744" cy="116955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A3485C-EC95-4698-8B81-ED2414594204}"/>
                </a:ext>
              </a:extLst>
            </p:cNvPr>
            <p:cNvSpPr txBox="1"/>
            <p:nvPr/>
          </p:nvSpPr>
          <p:spPr>
            <a:xfrm>
              <a:off x="6549111" y="2067741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FAFDFA-A993-4E10-BDB4-85C74935CA75}"/>
                </a:ext>
              </a:extLst>
            </p:cNvPr>
            <p:cNvSpPr txBox="1"/>
            <p:nvPr/>
          </p:nvSpPr>
          <p:spPr>
            <a:xfrm>
              <a:off x="6549111" y="2283185"/>
              <a:ext cx="4894744" cy="954107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long a = (long)10;      //10</a:t>
              </a:r>
            </a:p>
            <a:p>
              <a:r>
                <a:rPr lang="en-US" altLang="ko-KR" b="0" dirty="0"/>
                <a:t>long</a:t>
              </a:r>
              <a:r>
                <a:rPr lang="ko-KR" altLang="en-US" b="0" dirty="0"/>
                <a:t> </a:t>
              </a:r>
              <a:r>
                <a:rPr lang="en-US" altLang="ko-KR" b="0" dirty="0"/>
                <a:t>b</a:t>
              </a:r>
              <a:r>
                <a:rPr lang="ko-KR" altLang="en-US" b="0" dirty="0"/>
                <a:t> </a:t>
              </a:r>
              <a:r>
                <a:rPr lang="en-US" altLang="ko-KR" b="0" dirty="0"/>
                <a:t>=</a:t>
              </a:r>
              <a:r>
                <a:rPr lang="ko-KR" altLang="en-US" b="0" dirty="0"/>
                <a:t> </a:t>
              </a:r>
              <a:r>
                <a:rPr lang="en-US" altLang="ko-KR" b="0" dirty="0"/>
                <a:t>10</a:t>
              </a:r>
              <a:r>
                <a:rPr lang="en-US" altLang="ko-KR" dirty="0">
                  <a:solidFill>
                    <a:srgbClr val="C00000"/>
                  </a:solidFill>
                </a:rPr>
                <a:t>L</a:t>
              </a:r>
              <a:r>
                <a:rPr lang="en-US" altLang="ko-KR" b="0" dirty="0"/>
                <a:t>;           //10</a:t>
              </a:r>
            </a:p>
            <a:p>
              <a:r>
                <a:rPr lang="en-US" altLang="ko-KR" b="0" dirty="0"/>
                <a:t>float c = (float)5.8;   //5.8</a:t>
              </a:r>
            </a:p>
            <a:p>
              <a:r>
                <a:rPr lang="en-US" altLang="ko-KR" b="0" dirty="0"/>
                <a:t>float d = 5.8</a:t>
              </a:r>
              <a:r>
                <a:rPr lang="en-US" altLang="ko-KR" dirty="0">
                  <a:solidFill>
                    <a:srgbClr val="C00000"/>
                  </a:solidFill>
                </a:rPr>
                <a:t>F</a:t>
              </a:r>
              <a:r>
                <a:rPr lang="en-US" altLang="ko-KR" b="0" dirty="0"/>
                <a:t>;         //5.8</a:t>
              </a:r>
            </a:p>
          </p:txBody>
        </p:sp>
      </p:grp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8BC69A58-B908-4070-AE77-998363BB97CC}"/>
              </a:ext>
            </a:extLst>
          </p:cNvPr>
          <p:cNvSpPr/>
          <p:nvPr/>
        </p:nvSpPr>
        <p:spPr>
          <a:xfrm>
            <a:off x="5532581" y="4671111"/>
            <a:ext cx="748145" cy="13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0B0175-0A0A-4292-A0D6-8D6DB52CE227}"/>
              </a:ext>
            </a:extLst>
          </p:cNvPr>
          <p:cNvGrpSpPr/>
          <p:nvPr/>
        </p:nvGrpSpPr>
        <p:grpSpPr>
          <a:xfrm>
            <a:off x="7649012" y="991971"/>
            <a:ext cx="2635305" cy="769441"/>
            <a:chOff x="4802236" y="136295"/>
            <a:chExt cx="2635305" cy="76944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7AB722-357F-4CEF-8C70-FCE04643D5D2}"/>
                </a:ext>
              </a:extLst>
            </p:cNvPr>
            <p:cNvSpPr txBox="1"/>
            <p:nvPr/>
          </p:nvSpPr>
          <p:spPr>
            <a:xfrm>
              <a:off x="4802236" y="382516"/>
              <a:ext cx="2635305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JAVA</a:t>
              </a:r>
              <a:r>
                <a:rPr lang="ko-KR" altLang="en-US" sz="1400" dirty="0"/>
                <a:t>는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등호</a:t>
              </a:r>
              <a:r>
                <a:rPr lang="en-US" altLang="ko-KR" sz="1400" dirty="0"/>
                <a:t>(=)</a:t>
              </a:r>
              <a:r>
                <a:rPr lang="ko-KR" altLang="en-US" sz="1400" dirty="0"/>
                <a:t>를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중심으로 </a:t>
              </a:r>
              <a:endParaRPr lang="en-US" altLang="ko-KR" sz="1400" dirty="0"/>
            </a:p>
            <a:p>
              <a:r>
                <a:rPr lang="ko-KR" altLang="en-US" sz="1400" dirty="0"/>
                <a:t>좌우의 타입이 동일하여야 함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98AAFF-7E69-4A18-B4A9-33F9073B2BAA}"/>
                </a:ext>
              </a:extLst>
            </p:cNvPr>
            <p:cNvSpPr txBox="1"/>
            <p:nvPr/>
          </p:nvSpPr>
          <p:spPr>
            <a:xfrm>
              <a:off x="4802236" y="136295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9671135E-758E-4D49-93D4-850D8DACA476}"/>
              </a:ext>
            </a:extLst>
          </p:cNvPr>
          <p:cNvSpPr/>
          <p:nvPr/>
        </p:nvSpPr>
        <p:spPr>
          <a:xfrm>
            <a:off x="1025767" y="192592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B0E101-98C7-4327-9E4E-CC32D98C0048}"/>
              </a:ext>
            </a:extLst>
          </p:cNvPr>
          <p:cNvSpPr/>
          <p:nvPr/>
        </p:nvSpPr>
        <p:spPr>
          <a:xfrm>
            <a:off x="1363573" y="288082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9D6572-2F75-4C25-815B-C4C1BCB946CE}"/>
              </a:ext>
            </a:extLst>
          </p:cNvPr>
          <p:cNvSpPr/>
          <p:nvPr/>
        </p:nvSpPr>
        <p:spPr>
          <a:xfrm>
            <a:off x="1363573" y="463334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5DFF5CC-3F8F-4613-BEA5-4ABBAE544DCA}"/>
              </a:ext>
            </a:extLst>
          </p:cNvPr>
          <p:cNvSpPr/>
          <p:nvPr/>
        </p:nvSpPr>
        <p:spPr>
          <a:xfrm>
            <a:off x="8729846" y="93040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8903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58" y="38251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기본자료형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512EF3-D29E-4117-8FB1-15C102981C53}"/>
              </a:ext>
            </a:extLst>
          </p:cNvPr>
          <p:cNvSpPr txBox="1"/>
          <p:nvPr/>
        </p:nvSpPr>
        <p:spPr>
          <a:xfrm>
            <a:off x="838199" y="1259169"/>
            <a:ext cx="322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기본자료형 간의 타입변환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BA8796E-4519-4FAD-8888-FBD6BFE09BC3}"/>
              </a:ext>
            </a:extLst>
          </p:cNvPr>
          <p:cNvSpPr/>
          <p:nvPr/>
        </p:nvSpPr>
        <p:spPr>
          <a:xfrm>
            <a:off x="1292404" y="1897785"/>
            <a:ext cx="2706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/>
              <a:t>자동타입변환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수동타입</a:t>
            </a:r>
            <a:r>
              <a:rPr lang="ko-KR" altLang="en-US" sz="1400" b="1" u="sng" dirty="0">
                <a:solidFill>
                  <a:srgbClr val="C00000"/>
                </a:solidFill>
              </a:rPr>
              <a:t>변환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1BFA98-5FFE-4530-B1C2-A4481B19EDCC}"/>
              </a:ext>
            </a:extLst>
          </p:cNvPr>
          <p:cNvGrpSpPr/>
          <p:nvPr/>
        </p:nvGrpSpPr>
        <p:grpSpPr>
          <a:xfrm>
            <a:off x="4455309" y="1171716"/>
            <a:ext cx="4140443" cy="769441"/>
            <a:chOff x="4802236" y="136295"/>
            <a:chExt cx="4140443" cy="76944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C11C85-3E0C-47E6-96B2-011145165FCB}"/>
                </a:ext>
              </a:extLst>
            </p:cNvPr>
            <p:cNvSpPr txBox="1"/>
            <p:nvPr/>
          </p:nvSpPr>
          <p:spPr>
            <a:xfrm>
              <a:off x="4802236" y="382516"/>
              <a:ext cx="4140443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자료형의 크기</a:t>
              </a:r>
              <a:r>
                <a:rPr lang="en-US" altLang="ko-KR" sz="1400" b="1" dirty="0"/>
                <a:t>(</a:t>
              </a:r>
              <a:r>
                <a:rPr lang="ko-KR" altLang="en-US" sz="1400" b="1" dirty="0"/>
                <a:t>값의 범위</a:t>
              </a:r>
              <a:r>
                <a:rPr lang="en-US" altLang="ko-KR" sz="1400" b="1" dirty="0"/>
                <a:t>)</a:t>
              </a:r>
              <a:r>
                <a:rPr lang="ko-KR" altLang="en-US" sz="1400" b="1" dirty="0"/>
                <a:t> 순서</a:t>
              </a:r>
              <a:endParaRPr lang="en-US" altLang="ko-KR" sz="1400" b="1" dirty="0"/>
            </a:p>
            <a:p>
              <a:pPr algn="ctr"/>
              <a:r>
                <a:rPr lang="en-US" altLang="ko-KR" sz="1400" dirty="0"/>
                <a:t>byte &lt; short/char &lt; int &lt; long &lt; float &lt; double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B3FBF8-0FD5-41FD-BFDF-9E656C5EA81B}"/>
                </a:ext>
              </a:extLst>
            </p:cNvPr>
            <p:cNvSpPr txBox="1"/>
            <p:nvPr/>
          </p:nvSpPr>
          <p:spPr>
            <a:xfrm>
              <a:off x="4802236" y="136295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881EE0-306B-4050-86A9-A7DD3256F4B0}"/>
              </a:ext>
            </a:extLst>
          </p:cNvPr>
          <p:cNvGrpSpPr/>
          <p:nvPr/>
        </p:nvGrpSpPr>
        <p:grpSpPr>
          <a:xfrm>
            <a:off x="1697826" y="2459780"/>
            <a:ext cx="4010247" cy="1415772"/>
            <a:chOff x="4802235" y="136295"/>
            <a:chExt cx="4010247" cy="14157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CBA3CB-CF23-4607-A3FB-F257535D62C2}"/>
                </a:ext>
              </a:extLst>
            </p:cNvPr>
            <p:cNvSpPr txBox="1"/>
            <p:nvPr/>
          </p:nvSpPr>
          <p:spPr>
            <a:xfrm>
              <a:off x="4802235" y="382516"/>
              <a:ext cx="4010247" cy="11695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값의 표현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범위가 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넓은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쪽으로 저장</a:t>
              </a:r>
              <a:r>
                <a:rPr lang="ko-KR" altLang="en-US" sz="1400" dirty="0"/>
                <a:t>되는 경우</a:t>
              </a:r>
              <a:endParaRPr lang="en-US" altLang="ko-KR" sz="1400" dirty="0"/>
            </a:p>
            <a:p>
              <a:r>
                <a:rPr lang="en-US" altLang="ko-KR" sz="1400" dirty="0"/>
                <a:t>- </a:t>
              </a:r>
              <a:r>
                <a:rPr lang="en-US" altLang="ko-KR" sz="1400" u="sng" dirty="0">
                  <a:solidFill>
                    <a:srgbClr val="C00000"/>
                  </a:solidFill>
                </a:rPr>
                <a:t>int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보다 작은 자료형</a:t>
              </a:r>
              <a:r>
                <a:rPr lang="en-US" altLang="ko-KR" sz="1400" u="sng" dirty="0">
                  <a:solidFill>
                    <a:srgbClr val="C00000"/>
                  </a:solidFill>
                </a:rPr>
                <a:t>(byte,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 </a:t>
              </a:r>
              <a:r>
                <a:rPr lang="en-US" altLang="ko-KR" sz="1400" u="sng" dirty="0">
                  <a:solidFill>
                    <a:srgbClr val="C00000"/>
                  </a:solidFill>
                </a:rPr>
                <a:t>short)</a:t>
              </a:r>
              <a:r>
                <a:rPr lang="ko-KR" altLang="en-US" sz="1400" dirty="0"/>
                <a:t>에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정수</a:t>
              </a:r>
              <a:r>
                <a:rPr lang="ko-KR" altLang="en-US" sz="1400" dirty="0"/>
                <a:t>를 </a:t>
              </a:r>
              <a:br>
                <a:rPr lang="en-US" altLang="ko-KR" sz="1400" dirty="0"/>
              </a:br>
              <a:r>
                <a:rPr lang="en-US" altLang="ko-KR" sz="1400" dirty="0"/>
                <a:t>  </a:t>
              </a:r>
              <a:r>
                <a:rPr lang="ko-KR" altLang="en-US" sz="1400" dirty="0"/>
                <a:t>입력하는 경우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단</a:t>
              </a:r>
              <a:r>
                <a:rPr lang="en-US" altLang="ko-KR" sz="1400" dirty="0"/>
                <a:t>,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값의 범위 값만 허용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컴파일러가 자동으로 타입변환 수행</a:t>
              </a:r>
              <a:br>
                <a:rPr lang="en-US" altLang="ko-KR" sz="1400" dirty="0"/>
              </a:br>
              <a:r>
                <a:rPr lang="en-US" altLang="ko-KR" sz="1400" dirty="0"/>
                <a:t>   (</a:t>
              </a:r>
              <a:r>
                <a:rPr lang="ko-KR" altLang="en-US" sz="1400" dirty="0"/>
                <a:t>즉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타입변환 생략 가능</a:t>
              </a:r>
              <a:r>
                <a:rPr lang="en-US" altLang="ko-KR" sz="1400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44B09-8EB0-4CAF-8A49-6D180F32964F}"/>
                </a:ext>
              </a:extLst>
            </p:cNvPr>
            <p:cNvSpPr txBox="1"/>
            <p:nvPr/>
          </p:nvSpPr>
          <p:spPr>
            <a:xfrm>
              <a:off x="4802236" y="136295"/>
              <a:ext cx="126704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자동타입변환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61DDBCB-5F69-416F-85E1-E2308870B5E9}"/>
              </a:ext>
            </a:extLst>
          </p:cNvPr>
          <p:cNvGrpSpPr/>
          <p:nvPr/>
        </p:nvGrpSpPr>
        <p:grpSpPr>
          <a:xfrm>
            <a:off x="6586055" y="2007260"/>
            <a:ext cx="4980633" cy="954108"/>
            <a:chOff x="6549110" y="2067741"/>
            <a:chExt cx="4980633" cy="95410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AAA705-625A-4EBD-B2DC-663CC92AB339}"/>
                </a:ext>
              </a:extLst>
            </p:cNvPr>
            <p:cNvSpPr txBox="1"/>
            <p:nvPr/>
          </p:nvSpPr>
          <p:spPr>
            <a:xfrm>
              <a:off x="6549111" y="2067741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E49586-13BF-451B-BE5C-44D80E46430E}"/>
                </a:ext>
              </a:extLst>
            </p:cNvPr>
            <p:cNvSpPr txBox="1"/>
            <p:nvPr/>
          </p:nvSpPr>
          <p:spPr>
            <a:xfrm>
              <a:off x="6549110" y="2283185"/>
              <a:ext cx="4980633" cy="738664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float a = 3;     	//float </a:t>
              </a:r>
              <a:r>
                <a:rPr lang="ko-KR" altLang="en-US" b="0" dirty="0"/>
                <a:t>자료형 </a:t>
              </a:r>
              <a:r>
                <a:rPr lang="en-US" altLang="ko-KR" b="0" dirty="0">
                  <a:sym typeface="Wingdings" panose="05000000000000000000" pitchFamily="2" charset="2"/>
                </a:rPr>
                <a:t></a:t>
              </a:r>
              <a:r>
                <a:rPr lang="en-US" altLang="ko-KR" b="0" dirty="0"/>
                <a:t> int </a:t>
              </a:r>
              <a:r>
                <a:rPr lang="ko-KR" altLang="en-US" b="0" dirty="0"/>
                <a:t>자료형</a:t>
              </a:r>
              <a:endParaRPr lang="en-US" altLang="ko-KR" b="0" dirty="0"/>
            </a:p>
            <a:p>
              <a:r>
                <a:rPr lang="en-US" altLang="ko-KR" b="0" dirty="0"/>
                <a:t>long</a:t>
              </a:r>
              <a:r>
                <a:rPr lang="ko-KR" altLang="en-US" b="0" dirty="0"/>
                <a:t> </a:t>
              </a:r>
              <a:r>
                <a:rPr lang="en-US" altLang="ko-KR" b="0" dirty="0"/>
                <a:t>b</a:t>
              </a:r>
              <a:r>
                <a:rPr lang="ko-KR" altLang="en-US" b="0" dirty="0"/>
                <a:t> </a:t>
              </a:r>
              <a:r>
                <a:rPr lang="en-US" altLang="ko-KR" b="0" dirty="0"/>
                <a:t>=</a:t>
              </a:r>
              <a:r>
                <a:rPr lang="ko-KR" altLang="en-US" b="0" dirty="0"/>
                <a:t> </a:t>
              </a:r>
              <a:r>
                <a:rPr lang="en-US" altLang="ko-KR" b="0" dirty="0"/>
                <a:t>7;   	//long </a:t>
              </a:r>
              <a:r>
                <a:rPr lang="ko-KR" altLang="en-US" b="0" dirty="0"/>
                <a:t>자료형 </a:t>
              </a:r>
              <a:r>
                <a:rPr lang="en-US" altLang="ko-KR" b="0" dirty="0">
                  <a:sym typeface="Wingdings" panose="05000000000000000000" pitchFamily="2" charset="2"/>
                </a:rPr>
                <a:t></a:t>
              </a:r>
              <a:r>
                <a:rPr lang="en-US" altLang="ko-KR" b="0" dirty="0"/>
                <a:t> int </a:t>
              </a:r>
              <a:r>
                <a:rPr lang="ko-KR" altLang="en-US" b="0" dirty="0"/>
                <a:t>자료형</a:t>
              </a:r>
              <a:endParaRPr lang="en-US" altLang="ko-KR" b="0" dirty="0"/>
            </a:p>
            <a:p>
              <a:r>
                <a:rPr lang="en-US" altLang="ko-KR" b="0" dirty="0"/>
                <a:t>double c = 5.3F;  	//double </a:t>
              </a:r>
              <a:r>
                <a:rPr lang="ko-KR" altLang="en-US" b="0" dirty="0"/>
                <a:t>자료형 </a:t>
              </a:r>
              <a:r>
                <a:rPr lang="en-US" altLang="ko-KR" b="0" dirty="0">
                  <a:sym typeface="Wingdings" panose="05000000000000000000" pitchFamily="2" charset="2"/>
                </a:rPr>
                <a:t></a:t>
              </a:r>
              <a:r>
                <a:rPr lang="en-US" altLang="ko-KR" b="0" dirty="0"/>
                <a:t> float </a:t>
              </a:r>
              <a:r>
                <a:rPr lang="ko-KR" altLang="en-US" b="0" dirty="0"/>
                <a:t>자료형</a:t>
              </a:r>
              <a:endParaRPr lang="en-US" altLang="ko-KR" b="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C6AAD66-913D-4B2D-875B-E26948C9B216}"/>
              </a:ext>
            </a:extLst>
          </p:cNvPr>
          <p:cNvGrpSpPr/>
          <p:nvPr/>
        </p:nvGrpSpPr>
        <p:grpSpPr>
          <a:xfrm>
            <a:off x="6595292" y="3106388"/>
            <a:ext cx="4980633" cy="954108"/>
            <a:chOff x="6549110" y="2067741"/>
            <a:chExt cx="4980633" cy="95410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7D01DC-A800-4FA8-8D50-45A9A9EC85C7}"/>
                </a:ext>
              </a:extLst>
            </p:cNvPr>
            <p:cNvSpPr txBox="1"/>
            <p:nvPr/>
          </p:nvSpPr>
          <p:spPr>
            <a:xfrm>
              <a:off x="6549111" y="2067741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B3AD68-AEDB-4C47-91E1-6B8ED82B81DB}"/>
                </a:ext>
              </a:extLst>
            </p:cNvPr>
            <p:cNvSpPr txBox="1"/>
            <p:nvPr/>
          </p:nvSpPr>
          <p:spPr>
            <a:xfrm>
              <a:off x="6549110" y="2283185"/>
              <a:ext cx="4980633" cy="738664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byte a = 3;     	//byte </a:t>
              </a:r>
              <a:r>
                <a:rPr lang="ko-KR" altLang="en-US" b="0" dirty="0"/>
                <a:t>자료형 </a:t>
              </a:r>
              <a:r>
                <a:rPr lang="en-US" altLang="ko-KR" b="0" dirty="0">
                  <a:sym typeface="Wingdings" panose="05000000000000000000" pitchFamily="2" charset="2"/>
                </a:rPr>
                <a:t></a:t>
              </a:r>
              <a:r>
                <a:rPr lang="en-US" altLang="ko-KR" b="0" dirty="0"/>
                <a:t> int </a:t>
              </a:r>
              <a:r>
                <a:rPr lang="ko-KR" altLang="en-US" b="0" dirty="0"/>
                <a:t>자료형</a:t>
              </a:r>
              <a:endParaRPr lang="en-US" altLang="ko-KR" b="0" dirty="0"/>
            </a:p>
            <a:p>
              <a:r>
                <a:rPr lang="en-US" altLang="ko-KR" b="0" dirty="0"/>
                <a:t>byte b = 128;</a:t>
              </a:r>
              <a:r>
                <a:rPr lang="en-US" altLang="ko-KR" b="0" dirty="0">
                  <a:solidFill>
                    <a:srgbClr val="FF0000"/>
                  </a:solidFill>
                </a:rPr>
                <a:t>(X)</a:t>
              </a:r>
              <a:r>
                <a:rPr lang="en-US" altLang="ko-KR" b="0" dirty="0"/>
                <a:t>   //</a:t>
              </a:r>
              <a:r>
                <a:rPr lang="ko-KR" altLang="en-US" b="0" dirty="0"/>
                <a:t>값 범위를 넘어 수동타입변환</a:t>
              </a:r>
              <a:r>
                <a:rPr lang="en-US" altLang="ko-KR" b="0" dirty="0"/>
                <a:t>short</a:t>
              </a:r>
              <a:r>
                <a:rPr lang="ko-KR" altLang="en-US" b="0" dirty="0"/>
                <a:t> </a:t>
              </a:r>
              <a:r>
                <a:rPr lang="en-US" altLang="ko-KR" b="0" dirty="0"/>
                <a:t>b</a:t>
              </a:r>
              <a:r>
                <a:rPr lang="ko-KR" altLang="en-US" b="0" dirty="0"/>
                <a:t> </a:t>
              </a:r>
              <a:r>
                <a:rPr lang="en-US" altLang="ko-KR" b="0" dirty="0"/>
                <a:t>=</a:t>
              </a:r>
              <a:r>
                <a:rPr lang="ko-KR" altLang="en-US" b="0" dirty="0"/>
                <a:t> </a:t>
              </a:r>
              <a:r>
                <a:rPr lang="en-US" altLang="ko-KR" b="0" dirty="0"/>
                <a:t>7;   	//short </a:t>
              </a:r>
              <a:r>
                <a:rPr lang="ko-KR" altLang="en-US" b="0" dirty="0"/>
                <a:t>자료형 </a:t>
              </a:r>
              <a:r>
                <a:rPr lang="en-US" altLang="ko-KR" b="0" dirty="0">
                  <a:sym typeface="Wingdings" panose="05000000000000000000" pitchFamily="2" charset="2"/>
                </a:rPr>
                <a:t></a:t>
              </a:r>
              <a:r>
                <a:rPr lang="en-US" altLang="ko-KR" b="0" dirty="0"/>
                <a:t> int </a:t>
              </a:r>
              <a:r>
                <a:rPr lang="ko-KR" altLang="en-US" b="0" dirty="0"/>
                <a:t>자료형</a:t>
              </a:r>
              <a:endParaRPr lang="en-US" altLang="ko-KR" b="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633372-97B9-45B5-975B-5692C4F84533}"/>
              </a:ext>
            </a:extLst>
          </p:cNvPr>
          <p:cNvGrpSpPr/>
          <p:nvPr/>
        </p:nvGrpSpPr>
        <p:grpSpPr>
          <a:xfrm>
            <a:off x="6586056" y="4192701"/>
            <a:ext cx="4903981" cy="769441"/>
            <a:chOff x="4802236" y="136295"/>
            <a:chExt cx="3815291" cy="7694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99ADA9-20A8-42B6-AC77-EA4C048CFC9F}"/>
                </a:ext>
              </a:extLst>
            </p:cNvPr>
            <p:cNvSpPr txBox="1"/>
            <p:nvPr/>
          </p:nvSpPr>
          <p:spPr>
            <a:xfrm>
              <a:off x="4802236" y="382516"/>
              <a:ext cx="3815291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CPU</a:t>
              </a:r>
              <a:r>
                <a:rPr lang="ko-KR" altLang="en-US" sz="1400" dirty="0"/>
                <a:t>는 </a:t>
              </a:r>
              <a:r>
                <a:rPr lang="en-US" altLang="ko-KR" sz="1400" dirty="0"/>
                <a:t>byte, short </a:t>
              </a:r>
              <a:r>
                <a:rPr lang="ko-KR" altLang="en-US" sz="1400" dirty="0"/>
                <a:t>데이터의 로딩 과정에서 </a:t>
              </a:r>
              <a:r>
                <a:rPr lang="en-US" altLang="ko-KR" sz="1400" dirty="0"/>
                <a:t>int </a:t>
              </a:r>
              <a:r>
                <a:rPr lang="ko-KR" altLang="en-US" sz="1400" dirty="0"/>
                <a:t>값으로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읽어와 변환하여 저장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하위비트</a:t>
              </a:r>
              <a:r>
                <a:rPr lang="en-US" altLang="ko-KR" sz="1400" dirty="0"/>
                <a:t>) (</a:t>
              </a:r>
              <a:r>
                <a:rPr lang="ko-KR" altLang="en-US" sz="1400" dirty="0"/>
                <a:t>연산시에도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최소자료형은 </a:t>
              </a:r>
              <a:r>
                <a:rPr lang="en-US" altLang="ko-KR" sz="1400" dirty="0"/>
                <a:t>int)</a:t>
              </a:r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D6B47A-AD42-4331-B74A-BBA7A7741C15}"/>
                </a:ext>
              </a:extLst>
            </p:cNvPr>
            <p:cNvSpPr txBox="1"/>
            <p:nvPr/>
          </p:nvSpPr>
          <p:spPr>
            <a:xfrm>
              <a:off x="4802236" y="136295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014BB31-E6B1-4C29-88E3-ABDE5161E317}"/>
              </a:ext>
            </a:extLst>
          </p:cNvPr>
          <p:cNvGrpSpPr/>
          <p:nvPr/>
        </p:nvGrpSpPr>
        <p:grpSpPr>
          <a:xfrm>
            <a:off x="1697826" y="5162349"/>
            <a:ext cx="4064332" cy="984885"/>
            <a:chOff x="4802236" y="136295"/>
            <a:chExt cx="4064332" cy="98488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E7B966-6518-47AD-86F4-0DA876B1ADB8}"/>
                </a:ext>
              </a:extLst>
            </p:cNvPr>
            <p:cNvSpPr txBox="1"/>
            <p:nvPr/>
          </p:nvSpPr>
          <p:spPr>
            <a:xfrm>
              <a:off x="4802236" y="382516"/>
              <a:ext cx="4064332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값의 표현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범위가 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좁은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 쪽으로 저장</a:t>
              </a:r>
              <a:r>
                <a:rPr lang="ko-KR" altLang="en-US" sz="1400" dirty="0"/>
                <a:t>되는 경우</a:t>
              </a:r>
              <a:endParaRPr lang="en-US" altLang="ko-KR" sz="1400" dirty="0"/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값의 손실이 발생할 수 있음</a:t>
              </a:r>
              <a:br>
                <a:rPr lang="en-US" altLang="ko-KR" sz="1400" dirty="0"/>
              </a:br>
              <a:r>
                <a:rPr lang="en-US" altLang="ko-KR" sz="1400" dirty="0"/>
                <a:t>- </a:t>
              </a:r>
              <a:r>
                <a:rPr lang="ko-KR" altLang="en-US" sz="1400" dirty="0"/>
                <a:t>직접 표기하지 않으면 오류 발생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D3B170-B306-4578-92CF-A30E1C58F957}"/>
                </a:ext>
              </a:extLst>
            </p:cNvPr>
            <p:cNvSpPr txBox="1"/>
            <p:nvPr/>
          </p:nvSpPr>
          <p:spPr>
            <a:xfrm>
              <a:off x="4802236" y="136295"/>
              <a:ext cx="126704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</a:rPr>
                <a:t>수동타입변환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70703B3-F033-4A3F-9751-E44249CADE9A}"/>
              </a:ext>
            </a:extLst>
          </p:cNvPr>
          <p:cNvGrpSpPr/>
          <p:nvPr/>
        </p:nvGrpSpPr>
        <p:grpSpPr>
          <a:xfrm>
            <a:off x="6586055" y="5236196"/>
            <a:ext cx="4989869" cy="954108"/>
            <a:chOff x="6549110" y="2067741"/>
            <a:chExt cx="4989869" cy="95410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48A926-49E5-42FE-93DE-907CC19547E7}"/>
                </a:ext>
              </a:extLst>
            </p:cNvPr>
            <p:cNvSpPr txBox="1"/>
            <p:nvPr/>
          </p:nvSpPr>
          <p:spPr>
            <a:xfrm>
              <a:off x="6549111" y="2067741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8C2BD6-3112-426E-808D-2D75611FEB47}"/>
                </a:ext>
              </a:extLst>
            </p:cNvPr>
            <p:cNvSpPr txBox="1"/>
            <p:nvPr/>
          </p:nvSpPr>
          <p:spPr>
            <a:xfrm>
              <a:off x="6549110" y="2283185"/>
              <a:ext cx="4989869" cy="738664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int a = (int)3.5; 		//3</a:t>
              </a:r>
            </a:p>
            <a:p>
              <a:r>
                <a:rPr lang="en-US" altLang="ko-KR" b="0" dirty="0"/>
                <a:t>float</a:t>
              </a:r>
              <a:r>
                <a:rPr lang="ko-KR" altLang="en-US" b="0" dirty="0"/>
                <a:t> </a:t>
              </a:r>
              <a:r>
                <a:rPr lang="en-US" altLang="ko-KR" b="0" dirty="0"/>
                <a:t>b</a:t>
              </a:r>
              <a:r>
                <a:rPr lang="ko-KR" altLang="en-US" b="0" dirty="0"/>
                <a:t> </a:t>
              </a:r>
              <a:r>
                <a:rPr lang="en-US" altLang="ko-KR" b="0" dirty="0"/>
                <a:t>=</a:t>
              </a:r>
              <a:r>
                <a:rPr lang="ko-KR" altLang="en-US" b="0" dirty="0"/>
                <a:t> </a:t>
              </a:r>
              <a:r>
                <a:rPr lang="en-US" altLang="ko-KR" b="0" dirty="0"/>
                <a:t>(float)7.5;  	//7.5</a:t>
              </a:r>
            </a:p>
            <a:p>
              <a:r>
                <a:rPr lang="en-US" altLang="ko-KR" b="0" dirty="0"/>
                <a:t>byte c = (byte)</a:t>
              </a:r>
              <a:r>
                <a:rPr lang="en-US" altLang="ko-KR" b="0" dirty="0">
                  <a:solidFill>
                    <a:srgbClr val="C00000"/>
                  </a:solidFill>
                </a:rPr>
                <a:t>128</a:t>
              </a:r>
              <a:r>
                <a:rPr lang="en-US" altLang="ko-KR" b="0" dirty="0"/>
                <a:t>; 	//</a:t>
              </a:r>
              <a:r>
                <a:rPr lang="en-US" altLang="ko-KR" b="0" dirty="0">
                  <a:solidFill>
                    <a:srgbClr val="C00000"/>
                  </a:solidFill>
                </a:rPr>
                <a:t>-128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3CAFA1-BF70-4F9F-8B46-BBA159A459B2}"/>
              </a:ext>
            </a:extLst>
          </p:cNvPr>
          <p:cNvGrpSpPr/>
          <p:nvPr/>
        </p:nvGrpSpPr>
        <p:grpSpPr>
          <a:xfrm>
            <a:off x="6053361" y="885651"/>
            <a:ext cx="3779150" cy="337413"/>
            <a:chOff x="4938145" y="319276"/>
            <a:chExt cx="3779150" cy="337413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43B6B9D-C550-4D06-A58C-2EF999CFED57}"/>
                </a:ext>
              </a:extLst>
            </p:cNvPr>
            <p:cNvCxnSpPr/>
            <p:nvPr/>
          </p:nvCxnSpPr>
          <p:spPr>
            <a:xfrm>
              <a:off x="5234703" y="319276"/>
              <a:ext cx="3237471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1704BFF-2070-4202-B8F7-7D019C937EFE}"/>
                </a:ext>
              </a:extLst>
            </p:cNvPr>
            <p:cNvCxnSpPr/>
            <p:nvPr/>
          </p:nvCxnSpPr>
          <p:spPr>
            <a:xfrm>
              <a:off x="6783417" y="319276"/>
              <a:ext cx="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4983E1D-FC64-4754-96CE-41E55B820F07}"/>
                </a:ext>
              </a:extLst>
            </p:cNvPr>
            <p:cNvCxnSpPr/>
            <p:nvPr/>
          </p:nvCxnSpPr>
          <p:spPr>
            <a:xfrm>
              <a:off x="6832844" y="319276"/>
              <a:ext cx="0" cy="8273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4E362E-BAD7-498A-A5AB-28F1B9AAC3D1}"/>
                </a:ext>
              </a:extLst>
            </p:cNvPr>
            <p:cNvSpPr txBox="1"/>
            <p:nvPr/>
          </p:nvSpPr>
          <p:spPr>
            <a:xfrm>
              <a:off x="6692800" y="348912"/>
              <a:ext cx="2800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0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F2B05B0-1D2E-4188-8260-CB7CD01B1C82}"/>
                </a:ext>
              </a:extLst>
            </p:cNvPr>
            <p:cNvCxnSpPr/>
            <p:nvPr/>
          </p:nvCxnSpPr>
          <p:spPr>
            <a:xfrm>
              <a:off x="8422747" y="319276"/>
              <a:ext cx="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592C618-6CFE-4A42-8301-0A05BB601B53}"/>
                </a:ext>
              </a:extLst>
            </p:cNvPr>
            <p:cNvCxnSpPr/>
            <p:nvPr/>
          </p:nvCxnSpPr>
          <p:spPr>
            <a:xfrm>
              <a:off x="8472174" y="319276"/>
              <a:ext cx="0" cy="8273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6CE56C-775C-44C2-A312-447F46A8293F}"/>
                </a:ext>
              </a:extLst>
            </p:cNvPr>
            <p:cNvSpPr txBox="1"/>
            <p:nvPr/>
          </p:nvSpPr>
          <p:spPr>
            <a:xfrm>
              <a:off x="8227052" y="340457"/>
              <a:ext cx="49024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127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D53A1FE-3631-476C-915F-9D4B09112089}"/>
                </a:ext>
              </a:extLst>
            </p:cNvPr>
            <p:cNvCxnSpPr/>
            <p:nvPr/>
          </p:nvCxnSpPr>
          <p:spPr>
            <a:xfrm>
              <a:off x="5183268" y="319276"/>
              <a:ext cx="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F657E5C-45FD-4C07-815F-DC6E5CC6C5CE}"/>
                </a:ext>
              </a:extLst>
            </p:cNvPr>
            <p:cNvCxnSpPr/>
            <p:nvPr/>
          </p:nvCxnSpPr>
          <p:spPr>
            <a:xfrm>
              <a:off x="5232695" y="319276"/>
              <a:ext cx="0" cy="8273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A21EE0D-3740-4D11-A97E-887DF5EFDF27}"/>
                </a:ext>
              </a:extLst>
            </p:cNvPr>
            <p:cNvSpPr txBox="1"/>
            <p:nvPr/>
          </p:nvSpPr>
          <p:spPr>
            <a:xfrm>
              <a:off x="4938145" y="340457"/>
              <a:ext cx="5953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-128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75DEE0-A2A2-4FBA-A1FA-3C5360C551A8}"/>
              </a:ext>
            </a:extLst>
          </p:cNvPr>
          <p:cNvGrpSpPr/>
          <p:nvPr/>
        </p:nvGrpSpPr>
        <p:grpSpPr>
          <a:xfrm>
            <a:off x="9938538" y="184185"/>
            <a:ext cx="1639327" cy="1914534"/>
            <a:chOff x="9399373" y="167372"/>
            <a:chExt cx="1639327" cy="191453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AB9C6D1-E962-4EDF-88BF-FC1E05C2B549}"/>
                </a:ext>
              </a:extLst>
            </p:cNvPr>
            <p:cNvSpPr/>
            <p:nvPr/>
          </p:nvSpPr>
          <p:spPr>
            <a:xfrm>
              <a:off x="9399373" y="208114"/>
              <a:ext cx="1639327" cy="15794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77FFEB8-DCE2-40C4-BAE1-DC38B653972B}"/>
                </a:ext>
              </a:extLst>
            </p:cNvPr>
            <p:cNvCxnSpPr/>
            <p:nvPr/>
          </p:nvCxnSpPr>
          <p:spPr>
            <a:xfrm>
              <a:off x="10169167" y="167372"/>
              <a:ext cx="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090EEDC-6F7B-45B1-BEA9-AF8F7DED3794}"/>
                </a:ext>
              </a:extLst>
            </p:cNvPr>
            <p:cNvCxnSpPr/>
            <p:nvPr/>
          </p:nvCxnSpPr>
          <p:spPr>
            <a:xfrm>
              <a:off x="10218594" y="167372"/>
              <a:ext cx="0" cy="8273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643FE5-713B-4FEA-9E25-8AFF0E0882EB}"/>
                </a:ext>
              </a:extLst>
            </p:cNvPr>
            <p:cNvSpPr txBox="1"/>
            <p:nvPr/>
          </p:nvSpPr>
          <p:spPr>
            <a:xfrm>
              <a:off x="10078550" y="197008"/>
              <a:ext cx="2800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0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A055FE8-B528-4A00-9D22-39662C1645FA}"/>
                </a:ext>
              </a:extLst>
            </p:cNvPr>
            <p:cNvCxnSpPr/>
            <p:nvPr/>
          </p:nvCxnSpPr>
          <p:spPr>
            <a:xfrm>
              <a:off x="10317451" y="1744993"/>
              <a:ext cx="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57E7238-16E3-42A8-8A2E-7BC00E2473FA}"/>
                </a:ext>
              </a:extLst>
            </p:cNvPr>
            <p:cNvCxnSpPr/>
            <p:nvPr/>
          </p:nvCxnSpPr>
          <p:spPr>
            <a:xfrm>
              <a:off x="10366878" y="1744993"/>
              <a:ext cx="0" cy="8273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5ED152-0FD4-43FF-AA37-18B78CA8CF1A}"/>
                </a:ext>
              </a:extLst>
            </p:cNvPr>
            <p:cNvSpPr txBox="1"/>
            <p:nvPr/>
          </p:nvSpPr>
          <p:spPr>
            <a:xfrm>
              <a:off x="10146467" y="1774129"/>
              <a:ext cx="49024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127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916FAE4-109A-44C2-AD51-6DCE7D4D7CC2}"/>
                </a:ext>
              </a:extLst>
            </p:cNvPr>
            <p:cNvCxnSpPr/>
            <p:nvPr/>
          </p:nvCxnSpPr>
          <p:spPr>
            <a:xfrm>
              <a:off x="10041397" y="1744453"/>
              <a:ext cx="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C01B052-62C9-4139-B24B-081F4C989B72}"/>
                </a:ext>
              </a:extLst>
            </p:cNvPr>
            <p:cNvCxnSpPr/>
            <p:nvPr/>
          </p:nvCxnSpPr>
          <p:spPr>
            <a:xfrm>
              <a:off x="10090824" y="1744453"/>
              <a:ext cx="0" cy="8273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F07525-D20A-475D-8FE2-3512D990DFE3}"/>
                </a:ext>
              </a:extLst>
            </p:cNvPr>
            <p:cNvSpPr txBox="1"/>
            <p:nvPr/>
          </p:nvSpPr>
          <p:spPr>
            <a:xfrm>
              <a:off x="9656230" y="1774129"/>
              <a:ext cx="5953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-128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68544C7B-2492-498F-AA17-0BE419935870}"/>
                </a:ext>
              </a:extLst>
            </p:cNvPr>
            <p:cNvSpPr/>
            <p:nvPr/>
          </p:nvSpPr>
          <p:spPr>
            <a:xfrm>
              <a:off x="10182024" y="428245"/>
              <a:ext cx="716633" cy="1213008"/>
            </a:xfrm>
            <a:prstGeom prst="arc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원호 53">
              <a:extLst>
                <a:ext uri="{FF2B5EF4-FFF2-40B4-BE49-F238E27FC236}">
                  <a16:creationId xmlns:a16="http://schemas.microsoft.com/office/drawing/2014/main" id="{5B0CE296-D0C8-403B-825E-0BC7BA028EA9}"/>
                </a:ext>
              </a:extLst>
            </p:cNvPr>
            <p:cNvSpPr/>
            <p:nvPr/>
          </p:nvSpPr>
          <p:spPr>
            <a:xfrm flipH="1">
              <a:off x="9521508" y="434033"/>
              <a:ext cx="837129" cy="1218326"/>
            </a:xfrm>
            <a:prstGeom prst="arc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2628C0-B427-4C38-AD76-FB47BA77FC3C}"/>
                </a:ext>
              </a:extLst>
            </p:cNvPr>
            <p:cNvSpPr txBox="1"/>
            <p:nvPr/>
          </p:nvSpPr>
          <p:spPr>
            <a:xfrm>
              <a:off x="10310259" y="454348"/>
              <a:ext cx="62509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+</a:t>
              </a:r>
            </a:p>
            <a:p>
              <a:pPr algn="ctr"/>
              <a:r>
                <a:rPr lang="ko-KR" altLang="en-US" sz="1400" b="1" dirty="0">
                  <a:solidFill>
                    <a:schemeClr val="accent1"/>
                  </a:solidFill>
                </a:rPr>
                <a:t>방향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 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131F0D-FA42-41CF-AFF6-07E5D967B757}"/>
                </a:ext>
              </a:extLst>
            </p:cNvPr>
            <p:cNvSpPr txBox="1"/>
            <p:nvPr/>
          </p:nvSpPr>
          <p:spPr>
            <a:xfrm>
              <a:off x="9481472" y="454348"/>
              <a:ext cx="62509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-</a:t>
              </a:r>
            </a:p>
            <a:p>
              <a:pPr algn="ctr"/>
              <a:r>
                <a:rPr lang="ko-KR" altLang="en-US" sz="1400" b="1" dirty="0">
                  <a:solidFill>
                    <a:schemeClr val="accent1"/>
                  </a:solidFill>
                </a:rPr>
                <a:t>방향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 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AE3C29C4-E95B-4742-893B-2C91A4364055}"/>
              </a:ext>
            </a:extLst>
          </p:cNvPr>
          <p:cNvSpPr/>
          <p:nvPr/>
        </p:nvSpPr>
        <p:spPr>
          <a:xfrm>
            <a:off x="1213537" y="305056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63C8F52-6D7F-4B80-8E13-7F5421C7B1FA}"/>
              </a:ext>
            </a:extLst>
          </p:cNvPr>
          <p:cNvSpPr/>
          <p:nvPr/>
        </p:nvSpPr>
        <p:spPr>
          <a:xfrm>
            <a:off x="1213537" y="556946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7C44AF0-DF53-4EFB-AF89-4C682708F0C8}"/>
              </a:ext>
            </a:extLst>
          </p:cNvPr>
          <p:cNvSpPr/>
          <p:nvPr/>
        </p:nvSpPr>
        <p:spPr>
          <a:xfrm>
            <a:off x="6141982" y="247999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79B5C70-045C-4D86-8D4B-3E9CB6116517}"/>
              </a:ext>
            </a:extLst>
          </p:cNvPr>
          <p:cNvSpPr/>
          <p:nvPr/>
        </p:nvSpPr>
        <p:spPr>
          <a:xfrm>
            <a:off x="6141982" y="354911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E793941-ABE5-41A9-82A7-D0281C69487A}"/>
              </a:ext>
            </a:extLst>
          </p:cNvPr>
          <p:cNvSpPr/>
          <p:nvPr/>
        </p:nvSpPr>
        <p:spPr>
          <a:xfrm>
            <a:off x="6141982" y="449247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E5D925AA-DF49-47AD-92D9-C6BE8CB1450E}"/>
              </a:ext>
            </a:extLst>
          </p:cNvPr>
          <p:cNvSpPr/>
          <p:nvPr/>
        </p:nvSpPr>
        <p:spPr>
          <a:xfrm>
            <a:off x="6141982" y="565214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E5D4574-10DB-4D7D-BC81-364BD3658E5D}"/>
              </a:ext>
            </a:extLst>
          </p:cNvPr>
          <p:cNvSpPr/>
          <p:nvPr/>
        </p:nvSpPr>
        <p:spPr>
          <a:xfrm>
            <a:off x="7788499" y="54478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2117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58" y="38251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기본자료형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512EF3-D29E-4117-8FB1-15C102981C53}"/>
              </a:ext>
            </a:extLst>
          </p:cNvPr>
          <p:cNvSpPr txBox="1"/>
          <p:nvPr/>
        </p:nvSpPr>
        <p:spPr>
          <a:xfrm>
            <a:off x="838199" y="1259169"/>
            <a:ext cx="322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기본자료형 간의 타입변환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BA8796E-4519-4FAD-8888-FBD6BFE09BC3}"/>
              </a:ext>
            </a:extLst>
          </p:cNvPr>
          <p:cNvSpPr/>
          <p:nvPr/>
        </p:nvSpPr>
        <p:spPr>
          <a:xfrm>
            <a:off x="1292404" y="1897785"/>
            <a:ext cx="2214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/>
              <a:t>기본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자료형간의</a:t>
            </a:r>
            <a:r>
              <a:rPr lang="ko-KR" altLang="en-US" sz="1400" b="1" dirty="0"/>
              <a:t> </a:t>
            </a:r>
            <a:r>
              <a:rPr lang="ko-KR" altLang="en-US" sz="1400" b="1" u="sng" dirty="0">
                <a:solidFill>
                  <a:srgbClr val="C00000"/>
                </a:solidFill>
              </a:rPr>
              <a:t>연산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1BFA98-5FFE-4530-B1C2-A4481B19EDCC}"/>
              </a:ext>
            </a:extLst>
          </p:cNvPr>
          <p:cNvGrpSpPr/>
          <p:nvPr/>
        </p:nvGrpSpPr>
        <p:grpSpPr>
          <a:xfrm>
            <a:off x="4515834" y="874448"/>
            <a:ext cx="4140443" cy="769441"/>
            <a:chOff x="4802236" y="136295"/>
            <a:chExt cx="4140443" cy="76944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C11C85-3E0C-47E6-96B2-011145165FCB}"/>
                </a:ext>
              </a:extLst>
            </p:cNvPr>
            <p:cNvSpPr txBox="1"/>
            <p:nvPr/>
          </p:nvSpPr>
          <p:spPr>
            <a:xfrm>
              <a:off x="4802236" y="382516"/>
              <a:ext cx="4140443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자료형의 크기</a:t>
              </a:r>
              <a:r>
                <a:rPr lang="en-US" altLang="ko-KR" sz="1400" b="1" dirty="0"/>
                <a:t>(</a:t>
              </a:r>
              <a:r>
                <a:rPr lang="ko-KR" altLang="en-US" sz="1400" b="1" dirty="0"/>
                <a:t>값의 범위</a:t>
              </a:r>
              <a:r>
                <a:rPr lang="en-US" altLang="ko-KR" sz="1400" b="1" dirty="0"/>
                <a:t>)</a:t>
              </a:r>
              <a:r>
                <a:rPr lang="ko-KR" altLang="en-US" sz="1400" b="1" dirty="0"/>
                <a:t> 순서</a:t>
              </a:r>
              <a:endParaRPr lang="en-US" altLang="ko-KR" sz="1400" b="1" dirty="0"/>
            </a:p>
            <a:p>
              <a:pPr algn="ctr"/>
              <a:r>
                <a:rPr lang="en-US" altLang="ko-KR" sz="1400" dirty="0"/>
                <a:t>byte &lt; short/char &lt; int &lt; long &lt; float &lt; double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B3FBF8-0FD5-41FD-BFDF-9E656C5EA81B}"/>
                </a:ext>
              </a:extLst>
            </p:cNvPr>
            <p:cNvSpPr txBox="1"/>
            <p:nvPr/>
          </p:nvSpPr>
          <p:spPr>
            <a:xfrm>
              <a:off x="4802236" y="136295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61DDBCB-5F69-416F-85E1-E2308870B5E9}"/>
              </a:ext>
            </a:extLst>
          </p:cNvPr>
          <p:cNvGrpSpPr/>
          <p:nvPr/>
        </p:nvGrpSpPr>
        <p:grpSpPr>
          <a:xfrm>
            <a:off x="1156858" y="5188869"/>
            <a:ext cx="4894744" cy="1169551"/>
            <a:chOff x="6347693" y="2067741"/>
            <a:chExt cx="4894744" cy="11695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AAA705-625A-4EBD-B2DC-663CC92AB339}"/>
                </a:ext>
              </a:extLst>
            </p:cNvPr>
            <p:cNvSpPr txBox="1"/>
            <p:nvPr/>
          </p:nvSpPr>
          <p:spPr>
            <a:xfrm>
              <a:off x="6549111" y="2067741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E49586-13BF-451B-BE5C-44D80E46430E}"/>
                </a:ext>
              </a:extLst>
            </p:cNvPr>
            <p:cNvSpPr txBox="1"/>
            <p:nvPr/>
          </p:nvSpPr>
          <p:spPr>
            <a:xfrm>
              <a:off x="6347693" y="2283185"/>
              <a:ext cx="4894744" cy="954107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int a = 3 + 5; 		//8</a:t>
              </a:r>
            </a:p>
            <a:p>
              <a:r>
                <a:rPr lang="en-US" altLang="ko-KR" b="0" dirty="0"/>
                <a:t>int b = 8/5; 		//</a:t>
              </a:r>
              <a:r>
                <a:rPr lang="en-US" altLang="ko-KR" dirty="0">
                  <a:solidFill>
                    <a:srgbClr val="C00000"/>
                  </a:solidFill>
                </a:rPr>
                <a:t>1</a:t>
              </a:r>
            </a:p>
            <a:p>
              <a:r>
                <a:rPr lang="en-US" altLang="ko-KR" b="0" dirty="0"/>
                <a:t>float c = 3.0f + 5.0f;     	//8.0</a:t>
              </a:r>
            </a:p>
            <a:p>
              <a:r>
                <a:rPr lang="en-US" altLang="ko-KR" b="0" dirty="0"/>
                <a:t>double d = 8.0/5.0; 	//1.6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014BB31-E6B1-4C29-88E3-ABDE5161E317}"/>
              </a:ext>
            </a:extLst>
          </p:cNvPr>
          <p:cNvGrpSpPr/>
          <p:nvPr/>
        </p:nvGrpSpPr>
        <p:grpSpPr>
          <a:xfrm>
            <a:off x="1719536" y="3403296"/>
            <a:ext cx="4228681" cy="1603508"/>
            <a:chOff x="4802235" y="164003"/>
            <a:chExt cx="4228681" cy="16035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DE7B966-6518-47AD-86F4-0DA876B1ADB8}"/>
                </a:ext>
              </a:extLst>
            </p:cNvPr>
            <p:cNvSpPr txBox="1"/>
            <p:nvPr/>
          </p:nvSpPr>
          <p:spPr>
            <a:xfrm>
              <a:off x="4802235" y="382516"/>
              <a:ext cx="4228681" cy="138499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byte</a:t>
              </a:r>
              <a:r>
                <a:rPr lang="ko-KR" altLang="en-US" sz="1400" dirty="0">
                  <a:solidFill>
                    <a:srgbClr val="C00000"/>
                  </a:solidFill>
                </a:rPr>
                <a:t> 자료형 </a:t>
              </a:r>
              <a:r>
                <a:rPr lang="en-US" altLang="ko-KR" sz="1400" dirty="0">
                  <a:solidFill>
                    <a:srgbClr val="C00000"/>
                  </a:solidFill>
                </a:rPr>
                <a:t>+ byte </a:t>
              </a:r>
              <a:r>
                <a:rPr lang="ko-KR" altLang="en-US" sz="1400" dirty="0">
                  <a:solidFill>
                    <a:srgbClr val="C00000"/>
                  </a:solidFill>
                </a:rPr>
                <a:t>자료형 </a:t>
              </a:r>
              <a:r>
                <a:rPr lang="en-US" altLang="ko-KR" sz="1400" dirty="0">
                  <a:solidFill>
                    <a:srgbClr val="C00000"/>
                  </a:solidFill>
                </a:rPr>
                <a:t>= int</a:t>
              </a:r>
              <a:r>
                <a:rPr lang="ko-KR" altLang="en-US" sz="1400" dirty="0">
                  <a:solidFill>
                    <a:srgbClr val="C00000"/>
                  </a:solidFill>
                </a:rPr>
                <a:t> 자료형</a:t>
              </a:r>
              <a:endParaRPr lang="en-US" altLang="ko-KR" sz="1400" dirty="0">
                <a:solidFill>
                  <a:srgbClr val="C00000"/>
                </a:solidFill>
              </a:endParaRP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short</a:t>
              </a:r>
              <a:r>
                <a:rPr lang="ko-KR" altLang="en-US" sz="1400" dirty="0">
                  <a:solidFill>
                    <a:srgbClr val="C00000"/>
                  </a:solidFill>
                </a:rPr>
                <a:t> 자료형 </a:t>
              </a:r>
              <a:r>
                <a:rPr lang="en-US" altLang="ko-KR" sz="1400" dirty="0">
                  <a:solidFill>
                    <a:srgbClr val="C00000"/>
                  </a:solidFill>
                </a:rPr>
                <a:t>+ short </a:t>
              </a:r>
              <a:r>
                <a:rPr lang="ko-KR" altLang="en-US" sz="1400" dirty="0">
                  <a:solidFill>
                    <a:srgbClr val="C00000"/>
                  </a:solidFill>
                </a:rPr>
                <a:t>자료형 </a:t>
              </a:r>
              <a:r>
                <a:rPr lang="en-US" altLang="ko-KR" sz="1400" dirty="0">
                  <a:solidFill>
                    <a:srgbClr val="C00000"/>
                  </a:solidFill>
                </a:rPr>
                <a:t>= int</a:t>
              </a:r>
              <a:r>
                <a:rPr lang="ko-KR" altLang="en-US" sz="1400" dirty="0">
                  <a:solidFill>
                    <a:srgbClr val="C00000"/>
                  </a:solidFill>
                </a:rPr>
                <a:t> 자료형</a:t>
              </a:r>
              <a:endParaRPr lang="en-US" altLang="ko-KR" sz="1400" dirty="0">
                <a:solidFill>
                  <a:srgbClr val="C00000"/>
                </a:solidFill>
              </a:endParaRPr>
            </a:p>
            <a:p>
              <a:r>
                <a:rPr lang="en-US" altLang="ko-KR" sz="1400" dirty="0"/>
                <a:t>int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+ int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= int </a:t>
              </a:r>
              <a:r>
                <a:rPr lang="ko-KR" altLang="en-US" sz="1400" dirty="0"/>
                <a:t>자료형</a:t>
              </a:r>
              <a:endParaRPr lang="en-US" altLang="ko-KR" sz="1400" dirty="0"/>
            </a:p>
            <a:p>
              <a:r>
                <a:rPr lang="en-US" altLang="ko-KR" sz="1400" dirty="0"/>
                <a:t>long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+ long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= long </a:t>
              </a:r>
              <a:r>
                <a:rPr lang="ko-KR" altLang="en-US" sz="1400" dirty="0"/>
                <a:t>자료형</a:t>
              </a:r>
              <a:endParaRPr lang="en-US" altLang="ko-KR" sz="1400" dirty="0"/>
            </a:p>
            <a:p>
              <a:r>
                <a:rPr lang="en-US" altLang="ko-KR" sz="1400" dirty="0"/>
                <a:t>float </a:t>
              </a:r>
              <a:r>
                <a:rPr lang="ko-KR" altLang="en-US" sz="1400" dirty="0"/>
                <a:t>자료형 </a:t>
              </a:r>
              <a:r>
                <a:rPr lang="en-US" altLang="ko-KR" sz="1400" dirty="0"/>
                <a:t>+ float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= float </a:t>
              </a:r>
              <a:r>
                <a:rPr lang="ko-KR" altLang="en-US" sz="1400" dirty="0"/>
                <a:t>자료형</a:t>
              </a:r>
              <a:endParaRPr lang="en-US" altLang="ko-KR" sz="1400" dirty="0"/>
            </a:p>
            <a:p>
              <a:r>
                <a:rPr lang="en-US" altLang="ko-KR" sz="1400" dirty="0"/>
                <a:t>double </a:t>
              </a:r>
              <a:r>
                <a:rPr lang="ko-KR" altLang="en-US" sz="1400" dirty="0"/>
                <a:t>자료형 </a:t>
              </a:r>
              <a:r>
                <a:rPr lang="en-US" altLang="ko-KR" sz="1400" dirty="0"/>
                <a:t>+ double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= double </a:t>
              </a:r>
              <a:r>
                <a:rPr lang="ko-KR" altLang="en-US" sz="1400" dirty="0"/>
                <a:t>자료형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D3B170-B306-4578-92CF-A30E1C58F957}"/>
                </a:ext>
              </a:extLst>
            </p:cNvPr>
            <p:cNvSpPr txBox="1"/>
            <p:nvPr/>
          </p:nvSpPr>
          <p:spPr>
            <a:xfrm>
              <a:off x="4802236" y="164003"/>
              <a:ext cx="201519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같은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타입끼리의</a:t>
              </a:r>
              <a:r>
                <a:rPr lang="ko-KR" altLang="en-US" sz="1400" dirty="0">
                  <a:solidFill>
                    <a:schemeClr val="bg1"/>
                  </a:solidFill>
                </a:rPr>
                <a:t> 연산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70703B3-F033-4A3F-9751-E44249CADE9A}"/>
              </a:ext>
            </a:extLst>
          </p:cNvPr>
          <p:cNvGrpSpPr/>
          <p:nvPr/>
        </p:nvGrpSpPr>
        <p:grpSpPr>
          <a:xfrm>
            <a:off x="6589135" y="3863206"/>
            <a:ext cx="4894744" cy="954108"/>
            <a:chOff x="6549111" y="2067741"/>
            <a:chExt cx="4894744" cy="95410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48A926-49E5-42FE-93DE-907CC19547E7}"/>
                </a:ext>
              </a:extLst>
            </p:cNvPr>
            <p:cNvSpPr txBox="1"/>
            <p:nvPr/>
          </p:nvSpPr>
          <p:spPr>
            <a:xfrm>
              <a:off x="6549111" y="2067741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8C2BD6-3112-426E-808D-2D75611FEB47}"/>
                </a:ext>
              </a:extLst>
            </p:cNvPr>
            <p:cNvSpPr txBox="1"/>
            <p:nvPr/>
          </p:nvSpPr>
          <p:spPr>
            <a:xfrm>
              <a:off x="6549111" y="2283185"/>
              <a:ext cx="4894744" cy="738664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double a = 5 + 3.5; 	//8.5</a:t>
              </a:r>
            </a:p>
            <a:p>
              <a:r>
                <a:rPr lang="en-US" altLang="ko-KR" b="0" dirty="0"/>
                <a:t>int b = 5 + 3.5; 		//</a:t>
              </a:r>
              <a:r>
                <a:rPr lang="ko-KR" altLang="en-US" b="0" dirty="0">
                  <a:solidFill>
                    <a:srgbClr val="C00000"/>
                  </a:solidFill>
                </a:rPr>
                <a:t>오류</a:t>
              </a:r>
              <a:endParaRPr lang="en-US" altLang="ko-KR" b="0" dirty="0">
                <a:solidFill>
                  <a:srgbClr val="C00000"/>
                </a:solidFill>
              </a:endParaRPr>
            </a:p>
            <a:p>
              <a:r>
                <a:rPr lang="en-US" altLang="ko-KR" b="0" dirty="0"/>
                <a:t>double c = 5/2.0; 		//2.5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66E027F-5AC7-4395-BB4C-03549DDF0F46}"/>
              </a:ext>
            </a:extLst>
          </p:cNvPr>
          <p:cNvSpPr txBox="1"/>
          <p:nvPr/>
        </p:nvSpPr>
        <p:spPr>
          <a:xfrm>
            <a:off x="1867319" y="2352841"/>
            <a:ext cx="3278306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u="sng" dirty="0">
                <a:solidFill>
                  <a:srgbClr val="C00000"/>
                </a:solidFill>
              </a:rPr>
              <a:t>동일한 </a:t>
            </a:r>
            <a:r>
              <a:rPr lang="ko-KR" altLang="en-US" sz="1400" u="sng" dirty="0" err="1">
                <a:solidFill>
                  <a:srgbClr val="C00000"/>
                </a:solidFill>
              </a:rPr>
              <a:t>자료형끼리만</a:t>
            </a:r>
            <a:r>
              <a:rPr lang="ko-KR" altLang="en-US" sz="1400" u="sng" dirty="0">
                <a:solidFill>
                  <a:srgbClr val="C00000"/>
                </a:solidFill>
              </a:rPr>
              <a:t> 연산 가능</a:t>
            </a:r>
            <a:endParaRPr lang="en-US" altLang="ko-KR" sz="1400" u="sng" dirty="0">
              <a:solidFill>
                <a:srgbClr val="C00000"/>
              </a:solidFill>
            </a:endParaRP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다른 자료형끼리 연산을 수행하는 </a:t>
            </a:r>
            <a:br>
              <a:rPr lang="en-US" altLang="ko-KR" sz="1400" dirty="0"/>
            </a:br>
            <a:r>
              <a:rPr lang="en-US" altLang="ko-KR" sz="1400" dirty="0"/>
              <a:t>  </a:t>
            </a:r>
            <a:r>
              <a:rPr lang="ko-KR" altLang="en-US" sz="1400" dirty="0"/>
              <a:t>경우 </a:t>
            </a:r>
            <a:r>
              <a:rPr lang="ko-KR" altLang="en-US" sz="1400" u="sng" dirty="0">
                <a:solidFill>
                  <a:srgbClr val="C00000"/>
                </a:solidFill>
              </a:rPr>
              <a:t>자동타입변환이 수행</a:t>
            </a:r>
            <a:r>
              <a:rPr lang="ko-KR" altLang="en-US" sz="1400" dirty="0"/>
              <a:t>되어 연산</a:t>
            </a:r>
            <a:endParaRPr lang="en-US" altLang="ko-KR" sz="1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A454452-EA3D-4ED2-B15F-1E2FCC2FF0E5}"/>
              </a:ext>
            </a:extLst>
          </p:cNvPr>
          <p:cNvGrpSpPr/>
          <p:nvPr/>
        </p:nvGrpSpPr>
        <p:grpSpPr>
          <a:xfrm>
            <a:off x="6922167" y="1969762"/>
            <a:ext cx="4228681" cy="1603508"/>
            <a:chOff x="4802235" y="164003"/>
            <a:chExt cx="4228681" cy="160350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592CE3-470E-44BA-81B9-F815C0B0CAA6}"/>
                </a:ext>
              </a:extLst>
            </p:cNvPr>
            <p:cNvSpPr txBox="1"/>
            <p:nvPr/>
          </p:nvSpPr>
          <p:spPr>
            <a:xfrm>
              <a:off x="4802235" y="382516"/>
              <a:ext cx="4228681" cy="138499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</a:rPr>
                <a:t>byte</a:t>
              </a:r>
              <a:r>
                <a:rPr lang="ko-KR" altLang="en-US" sz="1400" dirty="0">
                  <a:solidFill>
                    <a:srgbClr val="C00000"/>
                  </a:solidFill>
                </a:rPr>
                <a:t> 자료형 </a:t>
              </a:r>
              <a:r>
                <a:rPr lang="en-US" altLang="ko-KR" sz="1400" dirty="0">
                  <a:solidFill>
                    <a:srgbClr val="C00000"/>
                  </a:solidFill>
                </a:rPr>
                <a:t>+ short </a:t>
              </a:r>
              <a:r>
                <a:rPr lang="ko-KR" altLang="en-US" sz="1400" dirty="0">
                  <a:solidFill>
                    <a:srgbClr val="C00000"/>
                  </a:solidFill>
                </a:rPr>
                <a:t>자료형 </a:t>
              </a:r>
              <a:r>
                <a:rPr lang="en-US" altLang="ko-KR" sz="1400" dirty="0">
                  <a:solidFill>
                    <a:srgbClr val="C00000"/>
                  </a:solidFill>
                </a:rPr>
                <a:t>= int</a:t>
              </a:r>
              <a:r>
                <a:rPr lang="ko-KR" altLang="en-US" sz="1400" dirty="0">
                  <a:solidFill>
                    <a:srgbClr val="C00000"/>
                  </a:solidFill>
                </a:rPr>
                <a:t> 자료형</a:t>
              </a:r>
              <a:endParaRPr lang="en-US" altLang="ko-KR" sz="1400" dirty="0">
                <a:solidFill>
                  <a:srgbClr val="C00000"/>
                </a:solidFill>
              </a:endParaRPr>
            </a:p>
            <a:p>
              <a:r>
                <a:rPr lang="en-US" altLang="ko-KR" sz="1400" dirty="0"/>
                <a:t>byte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+ int </a:t>
              </a:r>
              <a:r>
                <a:rPr lang="ko-KR" altLang="en-US" sz="1400" dirty="0"/>
                <a:t>자료형 </a:t>
              </a:r>
              <a:r>
                <a:rPr lang="en-US" altLang="ko-KR" sz="1400" dirty="0"/>
                <a:t>= int</a:t>
              </a:r>
              <a:r>
                <a:rPr lang="ko-KR" altLang="en-US" sz="1400" dirty="0"/>
                <a:t> 자료형</a:t>
              </a:r>
              <a:endParaRPr lang="en-US" altLang="ko-KR" sz="1400" dirty="0"/>
            </a:p>
            <a:p>
              <a:r>
                <a:rPr lang="en-US" altLang="ko-KR" sz="1400" dirty="0"/>
                <a:t>short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+ long </a:t>
              </a:r>
              <a:r>
                <a:rPr lang="ko-KR" altLang="en-US" sz="1400" dirty="0"/>
                <a:t>자료형 </a:t>
              </a:r>
              <a:r>
                <a:rPr lang="en-US" altLang="ko-KR" sz="1400" dirty="0"/>
                <a:t>= long</a:t>
              </a:r>
              <a:r>
                <a:rPr lang="ko-KR" altLang="en-US" sz="1400" dirty="0"/>
                <a:t> 자료형</a:t>
              </a:r>
              <a:endParaRPr lang="en-US" altLang="ko-KR" sz="1400" dirty="0"/>
            </a:p>
            <a:p>
              <a:r>
                <a:rPr lang="en-US" altLang="ko-KR" sz="1400" dirty="0"/>
                <a:t>int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+ float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= float </a:t>
              </a:r>
              <a:r>
                <a:rPr lang="ko-KR" altLang="en-US" sz="1400" dirty="0"/>
                <a:t>자료형</a:t>
              </a:r>
              <a:endParaRPr lang="en-US" altLang="ko-KR" sz="1400" dirty="0"/>
            </a:p>
            <a:p>
              <a:r>
                <a:rPr lang="en-US" altLang="ko-KR" sz="1400" dirty="0"/>
                <a:t>long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+ float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= float </a:t>
              </a:r>
              <a:r>
                <a:rPr lang="ko-KR" altLang="en-US" sz="1400" dirty="0"/>
                <a:t>자료형</a:t>
              </a:r>
              <a:endParaRPr lang="en-US" altLang="ko-KR" sz="1400" dirty="0"/>
            </a:p>
            <a:p>
              <a:r>
                <a:rPr lang="en-US" altLang="ko-KR" sz="1400" dirty="0"/>
                <a:t>float </a:t>
              </a:r>
              <a:r>
                <a:rPr lang="ko-KR" altLang="en-US" sz="1400" dirty="0"/>
                <a:t>자료형 </a:t>
              </a:r>
              <a:r>
                <a:rPr lang="en-US" altLang="ko-KR" sz="1400" dirty="0"/>
                <a:t>+ double</a:t>
              </a:r>
              <a:r>
                <a:rPr lang="ko-KR" altLang="en-US" sz="1400" dirty="0"/>
                <a:t> 자료형 </a:t>
              </a:r>
              <a:r>
                <a:rPr lang="en-US" altLang="ko-KR" sz="1400" dirty="0"/>
                <a:t>= double </a:t>
              </a:r>
              <a:r>
                <a:rPr lang="ko-KR" altLang="en-US" sz="1400" dirty="0"/>
                <a:t>자료형</a:t>
              </a:r>
              <a:endParaRPr lang="en-US" altLang="ko-KR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05F670-5DCD-477C-B54A-6BF189A13B74}"/>
                </a:ext>
              </a:extLst>
            </p:cNvPr>
            <p:cNvSpPr txBox="1"/>
            <p:nvPr/>
          </p:nvSpPr>
          <p:spPr>
            <a:xfrm>
              <a:off x="4802236" y="164003"/>
              <a:ext cx="2015192" cy="21544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다른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타입끼리의</a:t>
              </a:r>
              <a:r>
                <a:rPr lang="ko-KR" altLang="en-US" sz="1400" dirty="0">
                  <a:solidFill>
                    <a:schemeClr val="bg1"/>
                  </a:solidFill>
                </a:rPr>
                <a:t> 연산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CB4DCDA-19D1-42E8-ADDC-8C6BBBD33576}"/>
              </a:ext>
            </a:extLst>
          </p:cNvPr>
          <p:cNvGrpSpPr/>
          <p:nvPr/>
        </p:nvGrpSpPr>
        <p:grpSpPr>
          <a:xfrm>
            <a:off x="6586055" y="5191529"/>
            <a:ext cx="4894744" cy="1169551"/>
            <a:chOff x="6549111" y="2067741"/>
            <a:chExt cx="4894744" cy="116955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99A84F-9ED7-4BD0-983D-EFB534A519D0}"/>
                </a:ext>
              </a:extLst>
            </p:cNvPr>
            <p:cNvSpPr txBox="1"/>
            <p:nvPr/>
          </p:nvSpPr>
          <p:spPr>
            <a:xfrm>
              <a:off x="6549111" y="2067741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C64972-3679-4D67-908B-3195C028873B}"/>
                </a:ext>
              </a:extLst>
            </p:cNvPr>
            <p:cNvSpPr txBox="1"/>
            <p:nvPr/>
          </p:nvSpPr>
          <p:spPr>
            <a:xfrm>
              <a:off x="6549111" y="2283185"/>
              <a:ext cx="4894744" cy="954107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byte a = 3;</a:t>
              </a:r>
            </a:p>
            <a:p>
              <a:r>
                <a:rPr lang="en-US" altLang="ko-KR" b="0" dirty="0"/>
                <a:t>short b = 5;</a:t>
              </a:r>
            </a:p>
            <a:p>
              <a:r>
                <a:rPr lang="en-US" altLang="ko-KR" b="0" dirty="0"/>
                <a:t>int c = </a:t>
              </a:r>
              <a:r>
                <a:rPr lang="en-US" altLang="ko-KR" b="0" dirty="0" err="1"/>
                <a:t>a+b</a:t>
              </a:r>
              <a:r>
                <a:rPr lang="en-US" altLang="ko-KR" b="0" dirty="0"/>
                <a:t>;   		//8</a:t>
              </a:r>
            </a:p>
            <a:p>
              <a:r>
                <a:rPr lang="en-US" altLang="ko-KR" b="0" dirty="0"/>
                <a:t>double d = </a:t>
              </a:r>
              <a:r>
                <a:rPr lang="en-US" altLang="ko-KR" b="0" dirty="0" err="1"/>
                <a:t>a+b</a:t>
              </a:r>
              <a:r>
                <a:rPr lang="en-US" altLang="ko-KR" b="0" dirty="0"/>
                <a:t>;		//</a:t>
              </a:r>
              <a:r>
                <a:rPr lang="en-US" altLang="ko-KR" dirty="0">
                  <a:solidFill>
                    <a:srgbClr val="C00000"/>
                  </a:solidFill>
                </a:rPr>
                <a:t>8.0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3FE3F831-9A93-4AAC-8E94-05ED779ABD36}"/>
              </a:ext>
            </a:extLst>
          </p:cNvPr>
          <p:cNvSpPr/>
          <p:nvPr/>
        </p:nvSpPr>
        <p:spPr>
          <a:xfrm>
            <a:off x="1224957" y="260307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90E6F37-6BB4-43C4-9320-31572F7DC10C}"/>
              </a:ext>
            </a:extLst>
          </p:cNvPr>
          <p:cNvSpPr/>
          <p:nvPr/>
        </p:nvSpPr>
        <p:spPr>
          <a:xfrm>
            <a:off x="1224957" y="417033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D8F055E-E10F-4136-8B21-252CE9CCC0A9}"/>
              </a:ext>
            </a:extLst>
          </p:cNvPr>
          <p:cNvSpPr/>
          <p:nvPr/>
        </p:nvSpPr>
        <p:spPr>
          <a:xfrm>
            <a:off x="6577564" y="272217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606C36F-641A-4BE2-AF4E-120A9E762C2B}"/>
              </a:ext>
            </a:extLst>
          </p:cNvPr>
          <p:cNvSpPr/>
          <p:nvPr/>
        </p:nvSpPr>
        <p:spPr>
          <a:xfrm>
            <a:off x="756313" y="575561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F0C4C42-FEBE-4681-A4C9-64700C2C3C32}"/>
              </a:ext>
            </a:extLst>
          </p:cNvPr>
          <p:cNvSpPr/>
          <p:nvPr/>
        </p:nvSpPr>
        <p:spPr>
          <a:xfrm>
            <a:off x="6238346" y="434055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828F91A-7449-48ED-9359-9DE6F5AC9328}"/>
              </a:ext>
            </a:extLst>
          </p:cNvPr>
          <p:cNvSpPr/>
          <p:nvPr/>
        </p:nvSpPr>
        <p:spPr>
          <a:xfrm>
            <a:off x="6238346" y="575561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252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2445-399D-493D-93B9-E88AB74E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4" y="3183195"/>
            <a:ext cx="4505325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The 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278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F73B3D-D088-4855-A87A-BE728293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자료형</a:t>
            </a:r>
            <a:r>
              <a:rPr lang="en-US" altLang="ko-KR" sz="4400" b="1" dirty="0"/>
              <a:t>-</a:t>
            </a:r>
            <a:r>
              <a:rPr lang="ko-KR" altLang="en-US" sz="4400" b="1" dirty="0"/>
              <a:t>자료형의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5BEB5-CD03-42E4-A889-8E0CD4D51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1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자료형의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E7D05-3B59-40C2-81F1-824AD95FF6C0}"/>
              </a:ext>
            </a:extLst>
          </p:cNvPr>
          <p:cNvSpPr txBox="1"/>
          <p:nvPr/>
        </p:nvSpPr>
        <p:spPr>
          <a:xfrm>
            <a:off x="930876" y="1344783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자료형의 의미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DEE9F7-AE72-4C5A-BA84-E926B738AF68}"/>
              </a:ext>
            </a:extLst>
          </p:cNvPr>
          <p:cNvSpPr/>
          <p:nvPr/>
        </p:nvSpPr>
        <p:spPr>
          <a:xfrm>
            <a:off x="1292404" y="1728483"/>
            <a:ext cx="526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저장할 수 있는 </a:t>
            </a:r>
            <a:r>
              <a:rPr lang="ko-KR" altLang="en-US" sz="1400" u="sng" dirty="0">
                <a:solidFill>
                  <a:srgbClr val="C00000"/>
                </a:solidFill>
              </a:rPr>
              <a:t>값의 형태를 지정</a:t>
            </a:r>
            <a:endParaRPr lang="en-US" altLang="ko-KR" sz="1400" u="sng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Java </a:t>
            </a:r>
            <a:r>
              <a:rPr lang="ko-KR" altLang="en-US" sz="1400" dirty="0"/>
              <a:t>프로그램의 모든 변수</a:t>
            </a:r>
            <a:r>
              <a:rPr lang="en-US" altLang="ko-KR" sz="1400" dirty="0"/>
              <a:t>/</a:t>
            </a:r>
            <a:r>
              <a:rPr lang="ko-KR" altLang="en-US" sz="1400" dirty="0"/>
              <a:t>상수는 자료형 </a:t>
            </a:r>
            <a:r>
              <a:rPr lang="ko-KR" altLang="en-US" sz="1400" u="sng" dirty="0">
                <a:solidFill>
                  <a:srgbClr val="C00000"/>
                </a:solidFill>
              </a:rPr>
              <a:t>선언 후 사용가능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B34D9-089A-4668-A343-9520660B618C}"/>
              </a:ext>
            </a:extLst>
          </p:cNvPr>
          <p:cNvSpPr txBox="1"/>
          <p:nvPr/>
        </p:nvSpPr>
        <p:spPr>
          <a:xfrm>
            <a:off x="930876" y="3034207"/>
            <a:ext cx="342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자료형의 사용방법 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048CFC1-CD55-4502-BDDF-1026D82C7D77}"/>
              </a:ext>
            </a:extLst>
          </p:cNvPr>
          <p:cNvGrpSpPr/>
          <p:nvPr/>
        </p:nvGrpSpPr>
        <p:grpSpPr>
          <a:xfrm>
            <a:off x="2241686" y="3358857"/>
            <a:ext cx="8199585" cy="1595750"/>
            <a:chOff x="1541468" y="3062289"/>
            <a:chExt cx="8199585" cy="159575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82942A-C00F-4575-B9EB-5385C4BE14EC}"/>
                </a:ext>
              </a:extLst>
            </p:cNvPr>
            <p:cNvGrpSpPr/>
            <p:nvPr/>
          </p:nvGrpSpPr>
          <p:grpSpPr>
            <a:xfrm>
              <a:off x="1541468" y="3091374"/>
              <a:ext cx="8199585" cy="1566665"/>
              <a:chOff x="1359971" y="1614197"/>
              <a:chExt cx="8199585" cy="156666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E02FA6-CBC9-4623-9DCF-765D72B65A89}"/>
                  </a:ext>
                </a:extLst>
              </p:cNvPr>
              <p:cNvSpPr txBox="1"/>
              <p:nvPr/>
            </p:nvSpPr>
            <p:spPr>
              <a:xfrm>
                <a:off x="1733675" y="1866936"/>
                <a:ext cx="3304855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C00000"/>
                    </a:solidFill>
                  </a:rPr>
                  <a:t>int  a   =  3;</a:t>
                </a:r>
                <a:endParaRPr lang="ko-KR" alt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A338408-0152-4C78-B8B9-5E0F784AAC20}"/>
                  </a:ext>
                </a:extLst>
              </p:cNvPr>
              <p:cNvSpPr/>
              <p:nvPr/>
            </p:nvSpPr>
            <p:spPr>
              <a:xfrm>
                <a:off x="2744800" y="2616535"/>
                <a:ext cx="10086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값을 저장할</a:t>
                </a:r>
                <a:endParaRPr lang="en-US" altLang="ko-KR" sz="1200" dirty="0"/>
              </a:p>
              <a:p>
                <a:r>
                  <a:rPr lang="ko-KR" altLang="en-US" sz="1200" b="1" dirty="0">
                    <a:solidFill>
                      <a:srgbClr val="C00000"/>
                    </a:solidFill>
                  </a:rPr>
                  <a:t>변수이름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F5A8A41-D4FB-4BC2-854A-6720B73BB96F}"/>
                  </a:ext>
                </a:extLst>
              </p:cNvPr>
              <p:cNvSpPr/>
              <p:nvPr/>
            </p:nvSpPr>
            <p:spPr>
              <a:xfrm>
                <a:off x="1359971" y="2534531"/>
                <a:ext cx="9541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정수만 </a:t>
                </a:r>
                <a:endParaRPr lang="en-US" altLang="ko-KR" sz="1200" dirty="0"/>
              </a:p>
              <a:p>
                <a:r>
                  <a:rPr lang="ko-KR" altLang="en-US" sz="1200" dirty="0"/>
                  <a:t>저장가능한</a:t>
                </a:r>
                <a:endParaRPr lang="en-US" altLang="ko-KR" sz="1200" dirty="0"/>
              </a:p>
              <a:p>
                <a:r>
                  <a:rPr lang="ko-KR" altLang="en-US" sz="1200" b="1" dirty="0">
                    <a:solidFill>
                      <a:srgbClr val="C00000"/>
                    </a:solidFill>
                  </a:rPr>
                  <a:t>자료형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155E3F4-0FDA-45E6-B071-96A11C2839B5}"/>
                  </a:ext>
                </a:extLst>
              </p:cNvPr>
              <p:cNvSpPr/>
              <p:nvPr/>
            </p:nvSpPr>
            <p:spPr>
              <a:xfrm>
                <a:off x="3837795" y="2507850"/>
                <a:ext cx="10964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/>
                  <a:t>변수 </a:t>
                </a:r>
                <a:r>
                  <a:rPr lang="en-US" altLang="ko-KR" sz="1200" dirty="0"/>
                  <a:t>a</a:t>
                </a:r>
                <a:r>
                  <a:rPr lang="ko-KR" altLang="en-US" sz="1200" dirty="0"/>
                  <a:t>에 </a:t>
                </a:r>
                <a:endParaRPr lang="en-US" altLang="ko-KR" sz="1200" dirty="0"/>
              </a:p>
              <a:p>
                <a:r>
                  <a:rPr lang="ko-KR" altLang="en-US" sz="1200" dirty="0"/>
                  <a:t>저장되는 </a:t>
                </a:r>
                <a:r>
                  <a:rPr lang="ko-KR" altLang="en-US" sz="1200" b="1" dirty="0">
                    <a:solidFill>
                      <a:srgbClr val="C00000"/>
                    </a:solidFill>
                  </a:rPr>
                  <a:t>값</a:t>
                </a: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2A6FA3C7-058D-4517-BD38-2861A49D91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697" y="2133101"/>
                <a:ext cx="894303" cy="473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7F96EB4F-846F-45B9-A99D-200EDD2D42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7864" y="2138822"/>
                <a:ext cx="76138" cy="4428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24AE2C6B-317C-4C04-9853-021B8EEA50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837795" y="2148449"/>
                <a:ext cx="338524" cy="3860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9819116-2BB3-4585-8736-A511C1EDBEE6}"/>
                  </a:ext>
                </a:extLst>
              </p:cNvPr>
              <p:cNvSpPr/>
              <p:nvPr/>
            </p:nvSpPr>
            <p:spPr>
              <a:xfrm>
                <a:off x="8550947" y="1614197"/>
                <a:ext cx="100860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변수의 이름</a:t>
                </a:r>
              </a:p>
            </p:txBody>
          </p:sp>
        </p:grp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84C5C1D-8C1D-4060-A399-975E70362D54}"/>
                </a:ext>
              </a:extLst>
            </p:cNvPr>
            <p:cNvSpPr/>
            <p:nvPr/>
          </p:nvSpPr>
          <p:spPr>
            <a:xfrm>
              <a:off x="7156922" y="3322207"/>
              <a:ext cx="1194318" cy="3545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86B3AA2-28EF-4B69-A0B9-AD2A6D0660E8}"/>
                </a:ext>
              </a:extLst>
            </p:cNvPr>
            <p:cNvSpPr/>
            <p:nvPr/>
          </p:nvSpPr>
          <p:spPr>
            <a:xfrm>
              <a:off x="8055533" y="3377930"/>
              <a:ext cx="236201" cy="251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8B3A62-0B98-4C85-9682-9C18951A7423}"/>
                </a:ext>
              </a:extLst>
            </p:cNvPr>
            <p:cNvSpPr/>
            <p:nvPr/>
          </p:nvSpPr>
          <p:spPr>
            <a:xfrm>
              <a:off x="8034813" y="3062289"/>
              <a:ext cx="2824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</a:rPr>
                <a:t>a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97C1C9A-5336-4EBF-B7D2-04B6F3B1B313}"/>
                </a:ext>
              </a:extLst>
            </p:cNvPr>
            <p:cNvSpPr/>
            <p:nvPr/>
          </p:nvSpPr>
          <p:spPr>
            <a:xfrm>
              <a:off x="8042431" y="3370607"/>
              <a:ext cx="2616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rgbClr val="C00000"/>
                  </a:solidFill>
                </a:rPr>
                <a:t>3</a:t>
              </a:r>
              <a:endParaRPr lang="ko-KR" altLang="en-US" sz="1100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C29248C-64C4-4CE3-8A9F-DBB53751DA5F}"/>
                </a:ext>
              </a:extLst>
            </p:cNvPr>
            <p:cNvSpPr/>
            <p:nvPr/>
          </p:nvSpPr>
          <p:spPr>
            <a:xfrm>
              <a:off x="5864818" y="3231566"/>
              <a:ext cx="1043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메모리</a:t>
              </a:r>
              <a:endParaRPr lang="en-US" altLang="ko-KR" sz="1200" b="1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B0BBA211-6DFC-4831-ABF6-52D301A6D75F}"/>
                </a:ext>
              </a:extLst>
            </p:cNvPr>
            <p:cNvCxnSpPr/>
            <p:nvPr/>
          </p:nvCxnSpPr>
          <p:spPr>
            <a:xfrm>
              <a:off x="5461686" y="3508565"/>
              <a:ext cx="152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FA56DE2F-C570-43F7-92EE-97F27A5B1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7481" y="3216177"/>
              <a:ext cx="4381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94F23D9-5085-4C8D-A02A-8DF219F53A8B}"/>
              </a:ext>
            </a:extLst>
          </p:cNvPr>
          <p:cNvGrpSpPr/>
          <p:nvPr/>
        </p:nvGrpSpPr>
        <p:grpSpPr>
          <a:xfrm>
            <a:off x="2379632" y="4823404"/>
            <a:ext cx="8044827" cy="1498134"/>
            <a:chOff x="1679414" y="4782214"/>
            <a:chExt cx="8044827" cy="149813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BB1D8C3-89EC-44E2-8791-B4FEFAFA8C05}"/>
                </a:ext>
              </a:extLst>
            </p:cNvPr>
            <p:cNvGrpSpPr/>
            <p:nvPr/>
          </p:nvGrpSpPr>
          <p:grpSpPr>
            <a:xfrm>
              <a:off x="1679414" y="5069084"/>
              <a:ext cx="3540613" cy="1211264"/>
              <a:chOff x="1497917" y="1866936"/>
              <a:chExt cx="3540613" cy="121126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20BC16-4CBF-4810-85BD-C9D0DBFFB284}"/>
                  </a:ext>
                </a:extLst>
              </p:cNvPr>
              <p:cNvSpPr txBox="1"/>
              <p:nvPr/>
            </p:nvSpPr>
            <p:spPr>
              <a:xfrm>
                <a:off x="1733675" y="1866936"/>
                <a:ext cx="3304855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C00000"/>
                    </a:solidFill>
                  </a:rPr>
                  <a:t>int  a;</a:t>
                </a:r>
              </a:p>
              <a:p>
                <a:pPr algn="ctr"/>
                <a:r>
                  <a:rPr lang="en-US" altLang="ko-KR" sz="1600" dirty="0">
                    <a:solidFill>
                      <a:srgbClr val="C00000"/>
                    </a:solidFill>
                  </a:rPr>
                  <a:t> a</a:t>
                </a:r>
                <a:r>
                  <a:rPr lang="ko-KR" alt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600" dirty="0">
                    <a:solidFill>
                      <a:srgbClr val="C00000"/>
                    </a:solidFill>
                  </a:rPr>
                  <a:t>=  3;</a:t>
                </a:r>
                <a:endParaRPr lang="ko-KR" alt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8056541-CCB0-4E08-97EF-4059B24AF7D9}"/>
                  </a:ext>
                </a:extLst>
              </p:cNvPr>
              <p:cNvSpPr/>
              <p:nvPr/>
            </p:nvSpPr>
            <p:spPr>
              <a:xfrm>
                <a:off x="2744800" y="2616535"/>
                <a:ext cx="10086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값을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저장할</a:t>
                </a:r>
                <a:endParaRPr lang="en-US" altLang="ko-KR" sz="1200" dirty="0"/>
              </a:p>
              <a:p>
                <a:r>
                  <a:rPr lang="ko-KR" altLang="en-US" sz="1200" b="1" dirty="0">
                    <a:solidFill>
                      <a:srgbClr val="C00000"/>
                    </a:solidFill>
                  </a:rPr>
                  <a:t>변수이름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2B64FD2-E0A0-409F-9EA9-9523310B5891}"/>
                  </a:ext>
                </a:extLst>
              </p:cNvPr>
              <p:cNvSpPr/>
              <p:nvPr/>
            </p:nvSpPr>
            <p:spPr>
              <a:xfrm>
                <a:off x="1497917" y="2427772"/>
                <a:ext cx="9541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정수만 </a:t>
                </a:r>
                <a:endParaRPr lang="en-US" altLang="ko-KR" sz="1200" dirty="0"/>
              </a:p>
              <a:p>
                <a:r>
                  <a:rPr lang="ko-KR" altLang="en-US" sz="1200" dirty="0"/>
                  <a:t>저장가능한</a:t>
                </a:r>
                <a:endParaRPr lang="en-US" altLang="ko-KR" sz="1200" dirty="0"/>
              </a:p>
              <a:p>
                <a:r>
                  <a:rPr lang="ko-KR" altLang="en-US" sz="1200" b="1" dirty="0">
                    <a:solidFill>
                      <a:srgbClr val="C00000"/>
                    </a:solidFill>
                  </a:rPr>
                  <a:t>자료형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3677D8B-75D1-43B2-9305-FDEDA125EF54}"/>
                  </a:ext>
                </a:extLst>
              </p:cNvPr>
              <p:cNvSpPr/>
              <p:nvPr/>
            </p:nvSpPr>
            <p:spPr>
              <a:xfrm>
                <a:off x="3837795" y="2507850"/>
                <a:ext cx="10964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/>
                  <a:t>변수 </a:t>
                </a:r>
                <a:r>
                  <a:rPr lang="en-US" altLang="ko-KR" sz="1200" dirty="0"/>
                  <a:t>a</a:t>
                </a:r>
                <a:r>
                  <a:rPr lang="ko-KR" altLang="en-US" sz="1200" dirty="0"/>
                  <a:t>에 </a:t>
                </a:r>
                <a:endParaRPr lang="en-US" altLang="ko-KR" sz="1200" dirty="0"/>
              </a:p>
              <a:p>
                <a:r>
                  <a:rPr lang="ko-KR" altLang="en-US" sz="1200" dirty="0"/>
                  <a:t>저장되는 </a:t>
                </a:r>
                <a:r>
                  <a:rPr lang="ko-KR" altLang="en-US" sz="1200" b="1" dirty="0">
                    <a:solidFill>
                      <a:srgbClr val="C00000"/>
                    </a:solidFill>
                  </a:rPr>
                  <a:t>값</a:t>
                </a: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5AAA387E-C3D4-4C4B-94ED-68933E508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3643" y="2026342"/>
                <a:ext cx="894303" cy="4731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1B920FA7-9F7B-479B-92C9-B9F561C2FE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7864" y="2369503"/>
                <a:ext cx="0" cy="245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B22EC871-A66B-4E78-8C6C-44D37CCACF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67444" y="2369503"/>
                <a:ext cx="508875" cy="165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6CCA94DB-3421-4233-983A-57BEF903E4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2114" y="2148449"/>
                <a:ext cx="298896" cy="482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2781136-028D-4261-B60B-B839A213F110}"/>
                </a:ext>
              </a:extLst>
            </p:cNvPr>
            <p:cNvSpPr/>
            <p:nvPr/>
          </p:nvSpPr>
          <p:spPr>
            <a:xfrm>
              <a:off x="7156922" y="5042132"/>
              <a:ext cx="1194318" cy="3545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5BBC65A-6432-4A5A-A0B1-FE2936300650}"/>
                </a:ext>
              </a:extLst>
            </p:cNvPr>
            <p:cNvSpPr/>
            <p:nvPr/>
          </p:nvSpPr>
          <p:spPr>
            <a:xfrm>
              <a:off x="8055533" y="5097855"/>
              <a:ext cx="236201" cy="251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0B6C074-10E3-4B57-A0DD-08E23C9C567C}"/>
                </a:ext>
              </a:extLst>
            </p:cNvPr>
            <p:cNvSpPr/>
            <p:nvPr/>
          </p:nvSpPr>
          <p:spPr>
            <a:xfrm>
              <a:off x="8034813" y="4782214"/>
              <a:ext cx="2824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</a:rPr>
                <a:t>a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ADBE395-8835-431A-9F66-0780499C3DD4}"/>
                </a:ext>
              </a:extLst>
            </p:cNvPr>
            <p:cNvSpPr/>
            <p:nvPr/>
          </p:nvSpPr>
          <p:spPr>
            <a:xfrm>
              <a:off x="5864818" y="4951491"/>
              <a:ext cx="1043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메모리</a:t>
              </a:r>
              <a:endParaRPr lang="en-US" altLang="ko-KR" sz="1200" b="1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FB9BCCEA-A4B1-4D47-8143-746BC1BDDEE6}"/>
                </a:ext>
              </a:extLst>
            </p:cNvPr>
            <p:cNvCxnSpPr/>
            <p:nvPr/>
          </p:nvCxnSpPr>
          <p:spPr>
            <a:xfrm>
              <a:off x="5461686" y="5228490"/>
              <a:ext cx="152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9D1ADFCA-B737-44D3-99E3-C1E3E1F61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1734" y="4943436"/>
              <a:ext cx="4381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70A37D2-AEB0-4B36-90F1-B098678B6723}"/>
                </a:ext>
              </a:extLst>
            </p:cNvPr>
            <p:cNvSpPr/>
            <p:nvPr/>
          </p:nvSpPr>
          <p:spPr>
            <a:xfrm>
              <a:off x="8715632" y="4804936"/>
              <a:ext cx="10086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변수의 이름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7278B56-BC5C-4106-94F2-1FE795B6CA91}"/>
                </a:ext>
              </a:extLst>
            </p:cNvPr>
            <p:cNvSpPr/>
            <p:nvPr/>
          </p:nvSpPr>
          <p:spPr>
            <a:xfrm>
              <a:off x="7156922" y="5593569"/>
              <a:ext cx="1194318" cy="3545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8268EB7-6E9B-435C-B7D0-1223BECB33AE}"/>
                </a:ext>
              </a:extLst>
            </p:cNvPr>
            <p:cNvSpPr/>
            <p:nvPr/>
          </p:nvSpPr>
          <p:spPr>
            <a:xfrm>
              <a:off x="8055533" y="5649292"/>
              <a:ext cx="236201" cy="251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476CE88-E2A8-46D3-BFBA-775B18B35C87}"/>
                </a:ext>
              </a:extLst>
            </p:cNvPr>
            <p:cNvSpPr/>
            <p:nvPr/>
          </p:nvSpPr>
          <p:spPr>
            <a:xfrm>
              <a:off x="8034813" y="5333651"/>
              <a:ext cx="2824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</a:rPr>
                <a:t>a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56D494A-55CE-4B01-9282-38144AE30EB4}"/>
                </a:ext>
              </a:extLst>
            </p:cNvPr>
            <p:cNvSpPr/>
            <p:nvPr/>
          </p:nvSpPr>
          <p:spPr>
            <a:xfrm>
              <a:off x="5864818" y="5502928"/>
              <a:ext cx="10439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메모리</a:t>
              </a:r>
              <a:endParaRPr lang="en-US" altLang="ko-KR" sz="1200" b="1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12B48928-03A2-4C07-BC0F-569AB70F9526}"/>
                </a:ext>
              </a:extLst>
            </p:cNvPr>
            <p:cNvCxnSpPr/>
            <p:nvPr/>
          </p:nvCxnSpPr>
          <p:spPr>
            <a:xfrm>
              <a:off x="5461686" y="5779927"/>
              <a:ext cx="1524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B791DEA7-B80D-4F12-87E9-837B36973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1734" y="5494873"/>
              <a:ext cx="4381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C908DEA-3443-4561-9452-946A57C516F2}"/>
                </a:ext>
              </a:extLst>
            </p:cNvPr>
            <p:cNvSpPr/>
            <p:nvPr/>
          </p:nvSpPr>
          <p:spPr>
            <a:xfrm>
              <a:off x="8715632" y="5356373"/>
              <a:ext cx="10086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변수의 이름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D7503EF-3E2D-4794-93B8-0281738A8EAB}"/>
                </a:ext>
              </a:extLst>
            </p:cNvPr>
            <p:cNvSpPr/>
            <p:nvPr/>
          </p:nvSpPr>
          <p:spPr>
            <a:xfrm>
              <a:off x="8042431" y="5640044"/>
              <a:ext cx="26161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>
                  <a:solidFill>
                    <a:srgbClr val="C00000"/>
                  </a:solidFill>
                </a:rPr>
                <a:t>3</a:t>
              </a:r>
              <a:endParaRPr lang="ko-KR" altLang="en-US" sz="11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10A2B9C-AC06-40CB-9E9A-02878CFEF1AC}"/>
              </a:ext>
            </a:extLst>
          </p:cNvPr>
          <p:cNvGrpSpPr/>
          <p:nvPr/>
        </p:nvGrpSpPr>
        <p:grpSpPr>
          <a:xfrm>
            <a:off x="6623303" y="869993"/>
            <a:ext cx="4886130" cy="2062103"/>
            <a:chOff x="6821015" y="515764"/>
            <a:chExt cx="4886130" cy="206210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E9DA5C-9048-45DA-BDBB-D01628764C2F}"/>
                </a:ext>
              </a:extLst>
            </p:cNvPr>
            <p:cNvSpPr txBox="1"/>
            <p:nvPr/>
          </p:nvSpPr>
          <p:spPr>
            <a:xfrm>
              <a:off x="6821015" y="761985"/>
              <a:ext cx="4886130" cy="18158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Java</a:t>
              </a:r>
              <a:r>
                <a:rPr lang="ko-KR" altLang="en-US" sz="1400" dirty="0"/>
                <a:t>의 모든 변수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상수는 자료형이 먼저 선언되어야 함</a:t>
              </a:r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int a = 3; //</a:t>
              </a:r>
              <a:r>
                <a:rPr lang="en-US" altLang="ko-KR" sz="1400" dirty="0">
                  <a:sym typeface="Wingdings" panose="05000000000000000000" pitchFamily="2" charset="2"/>
                </a:rPr>
                <a:t></a:t>
              </a:r>
              <a:r>
                <a:rPr lang="en-US" altLang="ko-KR" sz="1400" dirty="0"/>
                <a:t>(O)</a:t>
              </a:r>
              <a:endParaRPr lang="en-US" altLang="ko-KR" sz="1400" dirty="0">
                <a:sym typeface="Wingdings" panose="05000000000000000000" pitchFamily="2" charset="2"/>
              </a:endParaRPr>
            </a:p>
            <a:p>
              <a:r>
                <a:rPr lang="en-US" altLang="ko-KR" sz="1400" dirty="0"/>
                <a:t>b=5; //</a:t>
              </a:r>
              <a:r>
                <a:rPr lang="en-US" altLang="ko-KR" sz="1400" dirty="0">
                  <a:sym typeface="Wingdings" panose="05000000000000000000" pitchFamily="2" charset="2"/>
                </a:rPr>
                <a:t></a:t>
              </a:r>
              <a:r>
                <a:rPr lang="en-US" altLang="ko-KR" sz="1400" dirty="0"/>
                <a:t>(X) 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String c;</a:t>
              </a:r>
            </a:p>
            <a:p>
              <a:r>
                <a:rPr lang="en-US" altLang="ko-KR" sz="1400" dirty="0"/>
                <a:t>c=“</a:t>
              </a:r>
              <a:r>
                <a:rPr lang="ko-KR" altLang="en-US" sz="1400" dirty="0"/>
                <a:t>안녕</a:t>
              </a:r>
              <a:r>
                <a:rPr lang="en-US" altLang="ko-KR" sz="1400" dirty="0"/>
                <a:t>” //</a:t>
              </a:r>
              <a:r>
                <a:rPr lang="en-US" altLang="ko-KR" sz="1400" dirty="0">
                  <a:sym typeface="Wingdings" panose="05000000000000000000" pitchFamily="2" charset="2"/>
                </a:rPr>
                <a:t></a:t>
              </a:r>
              <a:r>
                <a:rPr lang="en-US" altLang="ko-KR" sz="1400" dirty="0"/>
                <a:t>(O)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4F365BF-AA37-408D-BA8F-F7928F7EE1FD}"/>
                </a:ext>
              </a:extLst>
            </p:cNvPr>
            <p:cNvSpPr txBox="1"/>
            <p:nvPr/>
          </p:nvSpPr>
          <p:spPr>
            <a:xfrm>
              <a:off x="6821015" y="515764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47A30B4-10F6-43A2-B0C1-959817B56BBF}"/>
                </a:ext>
              </a:extLst>
            </p:cNvPr>
            <p:cNvSpPr txBox="1"/>
            <p:nvPr/>
          </p:nvSpPr>
          <p:spPr>
            <a:xfrm>
              <a:off x="6891578" y="1229272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5AA0FE7B-3C01-4FD0-A44C-5FBDB37943E8}"/>
              </a:ext>
            </a:extLst>
          </p:cNvPr>
          <p:cNvSpPr/>
          <p:nvPr/>
        </p:nvSpPr>
        <p:spPr>
          <a:xfrm>
            <a:off x="485597" y="141282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19BCBAD-A53A-4166-851D-05E5D28366F5}"/>
              </a:ext>
            </a:extLst>
          </p:cNvPr>
          <p:cNvSpPr/>
          <p:nvPr/>
        </p:nvSpPr>
        <p:spPr>
          <a:xfrm>
            <a:off x="8890272" y="688670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4B73864-E864-4882-8F9A-7AD511B70AAF}"/>
              </a:ext>
            </a:extLst>
          </p:cNvPr>
          <p:cNvSpPr/>
          <p:nvPr/>
        </p:nvSpPr>
        <p:spPr>
          <a:xfrm>
            <a:off x="1228547" y="4627707"/>
            <a:ext cx="266637" cy="231105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4366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자료형의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E7D05-3B59-40C2-81F1-824AD95FF6C0}"/>
              </a:ext>
            </a:extLst>
          </p:cNvPr>
          <p:cNvSpPr txBox="1"/>
          <p:nvPr/>
        </p:nvSpPr>
        <p:spPr>
          <a:xfrm>
            <a:off x="930876" y="1344783"/>
            <a:ext cx="412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변수</a:t>
            </a:r>
            <a:r>
              <a:rPr lang="en-US" altLang="ko-KR" dirty="0"/>
              <a:t>/</a:t>
            </a:r>
            <a:r>
              <a:rPr lang="ko-KR" altLang="en-US" dirty="0"/>
              <a:t>상수</a:t>
            </a:r>
            <a:r>
              <a:rPr lang="en-US" altLang="ko-KR" dirty="0"/>
              <a:t>/</a:t>
            </a:r>
            <a:r>
              <a:rPr lang="ko-KR" altLang="en-US" dirty="0"/>
              <a:t>메서드 이름의 선정 규칙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DEE9F7-AE72-4C5A-BA84-E926B738AF68}"/>
              </a:ext>
            </a:extLst>
          </p:cNvPr>
          <p:cNvSpPr/>
          <p:nvPr/>
        </p:nvSpPr>
        <p:spPr>
          <a:xfrm>
            <a:off x="1292404" y="1838265"/>
            <a:ext cx="4275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변수</a:t>
            </a:r>
            <a:r>
              <a:rPr lang="en-US" altLang="ko-KR" sz="1400" dirty="0"/>
              <a:t>/</a:t>
            </a:r>
            <a:r>
              <a:rPr lang="ko-KR" altLang="en-US" sz="1400" dirty="0"/>
              <a:t>상수</a:t>
            </a:r>
            <a:r>
              <a:rPr lang="en-US" altLang="ko-KR" sz="1400" dirty="0"/>
              <a:t>/</a:t>
            </a:r>
            <a:r>
              <a:rPr lang="ko-KR" altLang="en-US" sz="1400" dirty="0"/>
              <a:t>메서드의 이름은 자유롭게 선택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u="sng" dirty="0">
                <a:solidFill>
                  <a:srgbClr val="C00000"/>
                </a:solidFill>
              </a:rPr>
              <a:t>선정규칙은 준수</a:t>
            </a:r>
            <a:r>
              <a:rPr lang="ko-KR" altLang="en-US" sz="1400" dirty="0"/>
              <a:t>하여야 함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1F8098A-247F-451B-BC02-E937AD119F31}"/>
              </a:ext>
            </a:extLst>
          </p:cNvPr>
          <p:cNvGrpSpPr/>
          <p:nvPr/>
        </p:nvGrpSpPr>
        <p:grpSpPr>
          <a:xfrm>
            <a:off x="1187256" y="2407194"/>
            <a:ext cx="4681924" cy="2684063"/>
            <a:chOff x="7004601" y="4227109"/>
            <a:chExt cx="4681924" cy="26840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B241F2-1B0E-4B82-9AEA-833392524496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44ED7-85FB-4FDC-A3CB-10E9ACD81C33}"/>
                </a:ext>
              </a:extLst>
            </p:cNvPr>
            <p:cNvSpPr txBox="1"/>
            <p:nvPr/>
          </p:nvSpPr>
          <p:spPr>
            <a:xfrm>
              <a:off x="7019019" y="4448959"/>
              <a:ext cx="4667506" cy="2462213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 err="1"/>
                <a:t>boolean</a:t>
              </a:r>
              <a:r>
                <a:rPr lang="en-US" altLang="ko-KR" b="0" dirty="0">
                  <a:solidFill>
                    <a:srgbClr val="C00000"/>
                  </a:solidFill>
                </a:rPr>
                <a:t>  </a:t>
              </a:r>
              <a:r>
                <a:rPr lang="en-US" altLang="ko-KR" b="0" dirty="0" err="1">
                  <a:solidFill>
                    <a:srgbClr val="C00000"/>
                  </a:solidFill>
                </a:rPr>
                <a:t>aBcD</a:t>
              </a:r>
              <a:r>
                <a:rPr lang="en-US" altLang="ko-KR" b="0" dirty="0">
                  <a:solidFill>
                    <a:srgbClr val="C00000"/>
                  </a:solidFill>
                </a:rPr>
                <a:t>;	(O) </a:t>
              </a:r>
              <a:r>
                <a:rPr lang="en-US" altLang="ko-KR" b="0" dirty="0">
                  <a:solidFill>
                    <a:srgbClr val="C00000"/>
                  </a:solidFill>
                  <a:sym typeface="Wingdings" panose="05000000000000000000" pitchFamily="2" charset="2"/>
                </a:rPr>
                <a:t> </a:t>
              </a:r>
              <a:r>
                <a:rPr lang="ko-KR" altLang="en-US" b="0" dirty="0">
                  <a:solidFill>
                    <a:srgbClr val="C00000"/>
                  </a:solidFill>
                  <a:sym typeface="Wingdings" panose="05000000000000000000" pitchFamily="2" charset="2"/>
                </a:rPr>
                <a:t>가능하지만</a:t>
              </a:r>
              <a:r>
                <a:rPr lang="en-US" altLang="ko-KR" b="0" dirty="0">
                  <a:solidFill>
                    <a:srgbClr val="C00000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b="0" dirty="0">
                  <a:solidFill>
                    <a:srgbClr val="C00000"/>
                  </a:solidFill>
                  <a:sym typeface="Wingdings" panose="05000000000000000000" pitchFamily="2" charset="2"/>
                </a:rPr>
                <a:t>권고위배</a:t>
              </a:r>
              <a:endParaRPr lang="en-US" altLang="ko-KR" b="0" dirty="0">
                <a:solidFill>
                  <a:srgbClr val="C00000"/>
                </a:solidFill>
              </a:endParaRPr>
            </a:p>
            <a:p>
              <a:r>
                <a:rPr lang="en-US" altLang="ko-KR" b="0" dirty="0"/>
                <a:t>byte</a:t>
              </a:r>
              <a:r>
                <a:rPr lang="en-US" altLang="ko-KR" b="0" dirty="0">
                  <a:solidFill>
                    <a:srgbClr val="C00000"/>
                  </a:solidFill>
                </a:rPr>
                <a:t>  </a:t>
              </a:r>
              <a:r>
                <a:rPr lang="ko-KR" altLang="en-US" b="0" dirty="0">
                  <a:solidFill>
                    <a:srgbClr val="C00000"/>
                  </a:solidFill>
                </a:rPr>
                <a:t>가나다</a:t>
              </a:r>
              <a:r>
                <a:rPr lang="en-US" altLang="ko-KR" b="0" dirty="0">
                  <a:solidFill>
                    <a:srgbClr val="C00000"/>
                  </a:solidFill>
                </a:rPr>
                <a:t>; 	(O)</a:t>
              </a:r>
            </a:p>
            <a:p>
              <a:r>
                <a:rPr lang="en-US" altLang="ko-KR" b="0" dirty="0"/>
                <a:t>short</a:t>
              </a:r>
              <a:r>
                <a:rPr lang="en-US" altLang="ko-KR" b="0" dirty="0">
                  <a:solidFill>
                    <a:srgbClr val="C00000"/>
                  </a:solidFill>
                </a:rPr>
                <a:t>  _</a:t>
              </a:r>
              <a:r>
                <a:rPr lang="en-US" altLang="ko-KR" b="0" dirty="0" err="1">
                  <a:solidFill>
                    <a:srgbClr val="C00000"/>
                  </a:solidFill>
                </a:rPr>
                <a:t>abcd</a:t>
              </a:r>
              <a:r>
                <a:rPr lang="en-US" altLang="ko-KR" b="0" dirty="0">
                  <a:solidFill>
                    <a:srgbClr val="C00000"/>
                  </a:solidFill>
                </a:rPr>
                <a:t>; 	(O)</a:t>
              </a:r>
            </a:p>
            <a:p>
              <a:r>
                <a:rPr lang="en-US" altLang="ko-KR" b="0" dirty="0"/>
                <a:t>char</a:t>
              </a:r>
              <a:r>
                <a:rPr lang="en-US" altLang="ko-KR" b="0" dirty="0">
                  <a:solidFill>
                    <a:srgbClr val="C00000"/>
                  </a:solidFill>
                </a:rPr>
                <a:t>  $</a:t>
              </a:r>
              <a:r>
                <a:rPr lang="en-US" altLang="ko-KR" b="0" dirty="0" err="1">
                  <a:solidFill>
                    <a:srgbClr val="C00000"/>
                  </a:solidFill>
                </a:rPr>
                <a:t>ab_cd</a:t>
              </a:r>
              <a:r>
                <a:rPr lang="en-US" altLang="ko-KR" b="0" dirty="0">
                  <a:solidFill>
                    <a:srgbClr val="C00000"/>
                  </a:solidFill>
                </a:rPr>
                <a:t>; 	(O)</a:t>
              </a:r>
            </a:p>
            <a:p>
              <a:r>
                <a:rPr lang="en-US" altLang="ko-KR" b="0" dirty="0"/>
                <a:t>int</a:t>
              </a:r>
              <a:r>
                <a:rPr lang="en-US" altLang="ko-KR" b="0" dirty="0">
                  <a:solidFill>
                    <a:srgbClr val="C00000"/>
                  </a:solidFill>
                </a:rPr>
                <a:t>  3abcd; 	(X)</a:t>
              </a:r>
            </a:p>
            <a:p>
              <a:r>
                <a:rPr lang="en-US" altLang="ko-KR" b="0" dirty="0"/>
                <a:t>long</a:t>
              </a:r>
              <a:r>
                <a:rPr lang="en-US" altLang="ko-KR" b="0" dirty="0">
                  <a:solidFill>
                    <a:srgbClr val="C00000"/>
                  </a:solidFill>
                </a:rPr>
                <a:t>  abcd3; 	(O)</a:t>
              </a:r>
            </a:p>
            <a:p>
              <a:r>
                <a:rPr lang="en-US" altLang="ko-KR" b="0" dirty="0"/>
                <a:t>float</a:t>
              </a:r>
              <a:r>
                <a:rPr lang="ko-KR" altLang="en-US" b="0" dirty="0">
                  <a:solidFill>
                    <a:srgbClr val="C00000"/>
                  </a:solidFill>
                </a:rPr>
                <a:t>  </a:t>
              </a:r>
              <a:r>
                <a:rPr lang="en-US" altLang="ko-KR" b="0" dirty="0">
                  <a:solidFill>
                    <a:srgbClr val="C00000"/>
                  </a:solidFill>
                </a:rPr>
                <a:t>int; 	(X)</a:t>
              </a:r>
            </a:p>
            <a:p>
              <a:r>
                <a:rPr lang="en-US" altLang="ko-KR" b="0" dirty="0"/>
                <a:t>double</a:t>
              </a:r>
              <a:r>
                <a:rPr lang="en-US" altLang="ko-KR" b="0" dirty="0">
                  <a:solidFill>
                    <a:srgbClr val="C00000"/>
                  </a:solidFill>
                </a:rPr>
                <a:t>  main; 	(O)</a:t>
              </a:r>
            </a:p>
            <a:p>
              <a:r>
                <a:rPr lang="en-US" altLang="ko-KR" b="0" dirty="0"/>
                <a:t>int</a:t>
              </a:r>
              <a:r>
                <a:rPr lang="en-US" altLang="ko-KR" b="0" dirty="0">
                  <a:solidFill>
                    <a:srgbClr val="C00000"/>
                  </a:solidFill>
                </a:rPr>
                <a:t>  my Work; 	(X)</a:t>
              </a:r>
            </a:p>
            <a:p>
              <a:r>
                <a:rPr lang="en-US" altLang="ko-KR" b="0" dirty="0"/>
                <a:t>String</a:t>
              </a:r>
              <a:r>
                <a:rPr lang="en-US" altLang="ko-KR" b="0" dirty="0">
                  <a:solidFill>
                    <a:srgbClr val="C00000"/>
                  </a:solidFill>
                </a:rPr>
                <a:t>  </a:t>
              </a:r>
              <a:r>
                <a:rPr lang="en-US" altLang="ko-KR" b="0" dirty="0" err="1">
                  <a:solidFill>
                    <a:srgbClr val="C00000"/>
                  </a:solidFill>
                </a:rPr>
                <a:t>ourClassNum</a:t>
              </a:r>
              <a:r>
                <a:rPr lang="en-US" altLang="ko-KR" b="0" dirty="0">
                  <a:solidFill>
                    <a:srgbClr val="C00000"/>
                  </a:solidFill>
                </a:rPr>
                <a:t>;(O)</a:t>
              </a:r>
            </a:p>
            <a:p>
              <a:r>
                <a:rPr lang="en-US" altLang="ko-KR" b="0" dirty="0"/>
                <a:t>int</a:t>
              </a:r>
              <a:r>
                <a:rPr lang="en-US" altLang="ko-KR" b="0" dirty="0">
                  <a:solidFill>
                    <a:srgbClr val="C00000"/>
                  </a:solidFill>
                </a:rPr>
                <a:t> ABC; 		(O)</a:t>
              </a:r>
              <a:r>
                <a:rPr lang="en-US" altLang="ko-KR" b="0" dirty="0">
                  <a:solidFill>
                    <a:srgbClr val="C00000"/>
                  </a:solidFill>
                  <a:sym typeface="Wingdings" panose="05000000000000000000" pitchFamily="2" charset="2"/>
                </a:rPr>
                <a:t>  </a:t>
              </a:r>
              <a:r>
                <a:rPr lang="ko-KR" altLang="en-US" b="0" dirty="0">
                  <a:solidFill>
                    <a:srgbClr val="C00000"/>
                  </a:solidFill>
                  <a:sym typeface="Wingdings" panose="05000000000000000000" pitchFamily="2" charset="2"/>
                </a:rPr>
                <a:t>가능하지만</a:t>
              </a:r>
              <a:r>
                <a:rPr lang="en-US" altLang="ko-KR" b="0" dirty="0">
                  <a:solidFill>
                    <a:srgbClr val="C00000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b="0" dirty="0">
                  <a:solidFill>
                    <a:srgbClr val="C00000"/>
                  </a:solidFill>
                  <a:sym typeface="Wingdings" panose="05000000000000000000" pitchFamily="2" charset="2"/>
                </a:rPr>
                <a:t>권고위배</a:t>
              </a:r>
              <a:endParaRPr lang="en-US" altLang="ko-KR" b="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51F7BD7-512D-4075-872D-DD045B80FC2C}"/>
              </a:ext>
            </a:extLst>
          </p:cNvPr>
          <p:cNvGrpSpPr/>
          <p:nvPr/>
        </p:nvGrpSpPr>
        <p:grpSpPr>
          <a:xfrm>
            <a:off x="6334653" y="1552657"/>
            <a:ext cx="4912664" cy="1556925"/>
            <a:chOff x="1339854" y="2382041"/>
            <a:chExt cx="4912664" cy="155692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9544954-327A-43F2-8009-E6FFCFEA4D04}"/>
                </a:ext>
              </a:extLst>
            </p:cNvPr>
            <p:cNvGrpSpPr/>
            <p:nvPr/>
          </p:nvGrpSpPr>
          <p:grpSpPr>
            <a:xfrm>
              <a:off x="1339854" y="2383521"/>
              <a:ext cx="4912664" cy="1555445"/>
              <a:chOff x="1339854" y="2383521"/>
              <a:chExt cx="4912664" cy="1555445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3FDC4E4A-BEC7-4AF3-86AA-DC6CAC52B57E}"/>
                  </a:ext>
                </a:extLst>
              </p:cNvPr>
              <p:cNvGrpSpPr/>
              <p:nvPr/>
            </p:nvGrpSpPr>
            <p:grpSpPr>
              <a:xfrm>
                <a:off x="1339854" y="2383521"/>
                <a:ext cx="4912664" cy="1555445"/>
                <a:chOff x="1339854" y="2383521"/>
                <a:chExt cx="4912664" cy="1555445"/>
              </a:xfrm>
            </p:grpSpPr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D10A2B9C-AC06-40CB-9E9A-02878CFEF1AC}"/>
                    </a:ext>
                  </a:extLst>
                </p:cNvPr>
                <p:cNvGrpSpPr/>
                <p:nvPr/>
              </p:nvGrpSpPr>
              <p:grpSpPr>
                <a:xfrm>
                  <a:off x="1339854" y="2769415"/>
                  <a:ext cx="4912664" cy="1169551"/>
                  <a:chOff x="6821015" y="546541"/>
                  <a:chExt cx="4912664" cy="1169551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8E9DA5C-9048-45DA-BDBB-D01628764C2F}"/>
                      </a:ext>
                    </a:extLst>
                  </p:cNvPr>
                  <p:cNvSpPr txBox="1"/>
                  <p:nvPr/>
                </p:nvSpPr>
                <p:spPr>
                  <a:xfrm>
                    <a:off x="6821015" y="761985"/>
                    <a:ext cx="4912664" cy="954107"/>
                  </a:xfrm>
                  <a:prstGeom prst="rect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/>
                      <a:t>- </a:t>
                    </a:r>
                    <a:r>
                      <a:rPr lang="ko-KR" altLang="en-US" sz="1400" dirty="0">
                        <a:solidFill>
                          <a:srgbClr val="C00000"/>
                        </a:solidFill>
                      </a:rPr>
                      <a:t>영문대소문자</a:t>
                    </a:r>
                    <a:r>
                      <a:rPr lang="ko-KR" altLang="en-US" sz="1400" dirty="0"/>
                      <a:t> 및 </a:t>
                    </a:r>
                    <a:r>
                      <a:rPr lang="ko-KR" altLang="en-US" sz="1400" dirty="0">
                        <a:solidFill>
                          <a:srgbClr val="C00000"/>
                        </a:solidFill>
                      </a:rPr>
                      <a:t>한글</a:t>
                    </a:r>
                    <a:r>
                      <a:rPr lang="ko-KR" altLang="en-US" sz="1400" dirty="0"/>
                      <a:t> 사용 가능</a:t>
                    </a:r>
                    <a:endParaRPr lang="en-US" altLang="ko-KR" sz="1400" dirty="0"/>
                  </a:p>
                  <a:p>
                    <a:r>
                      <a:rPr lang="en-US" altLang="ko-KR" sz="1400" dirty="0"/>
                      <a:t>- </a:t>
                    </a:r>
                    <a:r>
                      <a:rPr lang="ko-KR" altLang="en-US" sz="1400" dirty="0"/>
                      <a:t>특수문자는 두 가지만 표현 가능</a:t>
                    </a:r>
                    <a:r>
                      <a:rPr lang="en-US" altLang="ko-KR" sz="1400" dirty="0"/>
                      <a:t>: </a:t>
                    </a:r>
                    <a:r>
                      <a:rPr lang="en-US" altLang="ko-KR" sz="1400" dirty="0">
                        <a:solidFill>
                          <a:srgbClr val="C00000"/>
                        </a:solidFill>
                      </a:rPr>
                      <a:t>‘_’, ‘$’</a:t>
                    </a:r>
                  </a:p>
                  <a:p>
                    <a:r>
                      <a:rPr lang="en-US" altLang="ko-KR" sz="1400" dirty="0"/>
                      <a:t>- </a:t>
                    </a:r>
                    <a:r>
                      <a:rPr lang="ko-KR" altLang="en-US" sz="1400" dirty="0"/>
                      <a:t>숫자 사용가능 단</a:t>
                    </a:r>
                    <a:r>
                      <a:rPr lang="en-US" altLang="ko-KR" sz="1400" dirty="0"/>
                      <a:t>, </a:t>
                    </a:r>
                    <a:r>
                      <a:rPr lang="ko-KR" altLang="en-US" sz="1400" dirty="0"/>
                      <a:t>변수의 </a:t>
                    </a:r>
                    <a:r>
                      <a:rPr lang="ko-KR" altLang="en-US" sz="1400" u="sng" dirty="0">
                        <a:solidFill>
                          <a:srgbClr val="C00000"/>
                        </a:solidFill>
                      </a:rPr>
                      <a:t>첫번째는 올 수 없음</a:t>
                    </a:r>
                    <a:endParaRPr lang="en-US" altLang="ko-KR" sz="1400" u="sng" dirty="0">
                      <a:solidFill>
                        <a:srgbClr val="C00000"/>
                      </a:solidFill>
                    </a:endParaRPr>
                  </a:p>
                  <a:p>
                    <a:r>
                      <a:rPr lang="en-US" altLang="ko-KR" sz="1400" dirty="0"/>
                      <a:t>- </a:t>
                    </a:r>
                    <a:r>
                      <a:rPr lang="ko-KR" altLang="en-US" sz="1400" dirty="0"/>
                      <a:t>자바에서 사용중인 키워드 사용 불가</a:t>
                    </a:r>
                    <a:endParaRPr lang="en-US" altLang="ko-KR" sz="1400" dirty="0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4F365BF-AA37-408D-BA8F-F7928F7EE1FD}"/>
                      </a:ext>
                    </a:extLst>
                  </p:cNvPr>
                  <p:cNvSpPr txBox="1"/>
                  <p:nvPr/>
                </p:nvSpPr>
                <p:spPr>
                  <a:xfrm>
                    <a:off x="6821015" y="546541"/>
                    <a:ext cx="2135438" cy="21761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변수</a:t>
                    </a:r>
                    <a:r>
                      <a:rPr lang="ko-KR" altLang="en-US" sz="1400" dirty="0">
                        <a:solidFill>
                          <a:schemeClr val="bg1"/>
                        </a:solidFill>
                      </a:rPr>
                      <a:t>이름 선정 </a:t>
                    </a:r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(</a:t>
                    </a:r>
                    <a:r>
                      <a:rPr lang="ko-KR" altLang="en-US" sz="1400" b="1" dirty="0">
                        <a:solidFill>
                          <a:schemeClr val="bg1"/>
                        </a:solidFill>
                      </a:rPr>
                      <a:t>필수</a:t>
                    </a:r>
                    <a:r>
                      <a:rPr lang="ko-KR" altLang="en-US" sz="1400" dirty="0">
                        <a:solidFill>
                          <a:schemeClr val="bg1"/>
                        </a:solidFill>
                      </a:rPr>
                      <a:t>사항</a:t>
                    </a:r>
                    <a:r>
                      <a:rPr lang="en-US" altLang="ko-KR" sz="1400" dirty="0">
                        <a:solidFill>
                          <a:schemeClr val="bg1"/>
                        </a:solidFill>
                      </a:rPr>
                      <a:t>)</a:t>
                    </a:r>
                    <a:endParaRPr lang="ko-KR" alt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983219D-8AD2-4A3E-8C71-47F709BAD919}"/>
                    </a:ext>
                  </a:extLst>
                </p:cNvPr>
                <p:cNvSpPr txBox="1"/>
                <p:nvPr/>
              </p:nvSpPr>
              <p:spPr>
                <a:xfrm>
                  <a:off x="4316626" y="2383521"/>
                  <a:ext cx="947351" cy="215444"/>
                </a:xfrm>
                <a:prstGeom prst="rect">
                  <a:avLst/>
                </a:prstGeom>
                <a:solidFill>
                  <a:srgbClr val="7030A0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ko-KR" altLang="en-US" sz="1400" dirty="0" err="1">
                      <a:solidFill>
                        <a:schemeClr val="bg1"/>
                      </a:solidFill>
                    </a:rPr>
                    <a:t>메서드이름</a:t>
                  </a:r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674C7F90-1B1F-411C-9ABA-CC00F9B82016}"/>
                    </a:ext>
                  </a:extLst>
                </p:cNvPr>
                <p:cNvCxnSpPr>
                  <a:cxnSpLocks/>
                  <a:endCxn id="70" idx="2"/>
                </p:cNvCxnSpPr>
                <p:nvPr/>
              </p:nvCxnSpPr>
              <p:spPr>
                <a:xfrm flipV="1">
                  <a:off x="4790302" y="2598965"/>
                  <a:ext cx="0" cy="385894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화살표 연결선 97">
                  <a:extLst>
                    <a:ext uri="{FF2B5EF4-FFF2-40B4-BE49-F238E27FC236}">
                      <a16:creationId xmlns:a16="http://schemas.microsoft.com/office/drawing/2014/main" id="{24CDC7B3-5ECE-4770-8A6F-DA928F8393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47910" y="2589247"/>
                  <a:ext cx="0" cy="385894"/>
                </a:xfrm>
                <a:prstGeom prst="straightConnector1">
                  <a:avLst/>
                </a:prstGeom>
                <a:ln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16B5E5E-507D-46E8-84F3-4006D462A9CF}"/>
                  </a:ext>
                </a:extLst>
              </p:cNvPr>
              <p:cNvSpPr/>
              <p:nvPr/>
            </p:nvSpPr>
            <p:spPr>
              <a:xfrm>
                <a:off x="4731882" y="2665093"/>
                <a:ext cx="5705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solidFill>
                      <a:srgbClr val="7030A0"/>
                    </a:solidFill>
                  </a:rPr>
                  <a:t>동일</a:t>
                </a: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314A636A-6368-49C4-A3F1-7BAF6073B442}"/>
                  </a:ext>
                </a:extLst>
              </p:cNvPr>
              <p:cNvSpPr/>
              <p:nvPr/>
            </p:nvSpPr>
            <p:spPr>
              <a:xfrm>
                <a:off x="3769956" y="2655864"/>
                <a:ext cx="5705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solidFill>
                      <a:srgbClr val="7030A0"/>
                    </a:solidFill>
                  </a:rPr>
                  <a:t>동일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369D364-B706-4E4B-9234-517B28DF2D5E}"/>
                </a:ext>
              </a:extLst>
            </p:cNvPr>
            <p:cNvSpPr txBox="1"/>
            <p:nvPr/>
          </p:nvSpPr>
          <p:spPr>
            <a:xfrm>
              <a:off x="3345776" y="2382041"/>
              <a:ext cx="947351" cy="21544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</a:rPr>
                <a:t>상수이름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F5B9F81-927B-4742-A3C6-532582145D55}"/>
              </a:ext>
            </a:extLst>
          </p:cNvPr>
          <p:cNvGrpSpPr/>
          <p:nvPr/>
        </p:nvGrpSpPr>
        <p:grpSpPr>
          <a:xfrm>
            <a:off x="6334652" y="3424872"/>
            <a:ext cx="4912665" cy="2822541"/>
            <a:chOff x="6334652" y="3424872"/>
            <a:chExt cx="4912665" cy="282254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666BEA2-FE22-4F1A-AB99-0185D8EC4E6A}"/>
                </a:ext>
              </a:extLst>
            </p:cNvPr>
            <p:cNvGrpSpPr/>
            <p:nvPr/>
          </p:nvGrpSpPr>
          <p:grpSpPr>
            <a:xfrm>
              <a:off x="6334652" y="3992311"/>
              <a:ext cx="4912665" cy="2255102"/>
              <a:chOff x="1339853" y="4303652"/>
              <a:chExt cx="4912665" cy="2255102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DB241276-64B0-4E63-8153-A9384BA109BC}"/>
                  </a:ext>
                </a:extLst>
              </p:cNvPr>
              <p:cNvGrpSpPr/>
              <p:nvPr/>
            </p:nvGrpSpPr>
            <p:grpSpPr>
              <a:xfrm>
                <a:off x="1339853" y="4303652"/>
                <a:ext cx="4912665" cy="732025"/>
                <a:chOff x="6821014" y="553180"/>
                <a:chExt cx="4912665" cy="732025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E793AAD-6072-4101-8091-F7FA50AAC6D1}"/>
                    </a:ext>
                  </a:extLst>
                </p:cNvPr>
                <p:cNvSpPr txBox="1"/>
                <p:nvPr/>
              </p:nvSpPr>
              <p:spPr>
                <a:xfrm>
                  <a:off x="6821014" y="761985"/>
                  <a:ext cx="4912665" cy="523220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- </a:t>
                  </a:r>
                  <a:r>
                    <a:rPr lang="ko-KR" altLang="en-US" sz="1400" dirty="0"/>
                    <a:t>변수의 이름은 </a:t>
                  </a:r>
                  <a:r>
                    <a:rPr lang="ko-KR" altLang="en-US" sz="1400" dirty="0">
                      <a:solidFill>
                        <a:srgbClr val="C00000"/>
                      </a:solidFill>
                    </a:rPr>
                    <a:t>소문자로 시작</a:t>
                  </a:r>
                  <a:endParaRPr lang="en-US" altLang="ko-KR" sz="1400" dirty="0">
                    <a:solidFill>
                      <a:srgbClr val="C00000"/>
                    </a:solidFill>
                  </a:endParaRPr>
                </a:p>
                <a:p>
                  <a:r>
                    <a:rPr lang="en-US" altLang="ko-KR" sz="1400" dirty="0"/>
                    <a:t>- </a:t>
                  </a:r>
                  <a:r>
                    <a:rPr lang="ko-KR" altLang="en-US" sz="1400" dirty="0"/>
                    <a:t>두개 이상의 단어가 결합된 경우 </a:t>
                  </a:r>
                  <a:r>
                    <a:rPr lang="ko-KR" altLang="en-US" sz="1400" dirty="0">
                      <a:solidFill>
                        <a:srgbClr val="C00000"/>
                      </a:solidFill>
                    </a:rPr>
                    <a:t>새 단어는 대문자로 시작</a:t>
                  </a:r>
                  <a:endParaRPr lang="en-US" altLang="ko-KR" sz="14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1CF014D-19C1-48F0-8869-99CE1A15985C}"/>
                    </a:ext>
                  </a:extLst>
                </p:cNvPr>
                <p:cNvSpPr txBox="1"/>
                <p:nvPr/>
              </p:nvSpPr>
              <p:spPr>
                <a:xfrm>
                  <a:off x="6821014" y="553180"/>
                  <a:ext cx="2135439" cy="215444"/>
                </a:xfrm>
                <a:prstGeom prst="rect">
                  <a:avLst/>
                </a:prstGeom>
                <a:solidFill>
                  <a:srgbClr val="C00000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ko-KR" altLang="en-US" sz="1400" b="1" dirty="0">
                      <a:solidFill>
                        <a:schemeClr val="bg1"/>
                      </a:solidFill>
                    </a:rPr>
                    <a:t>변수</a:t>
                  </a:r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이름 선정 </a:t>
                  </a: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400" b="1" dirty="0">
                      <a:solidFill>
                        <a:schemeClr val="bg1"/>
                      </a:solidFill>
                    </a:rPr>
                    <a:t>권고</a:t>
                  </a:r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사항</a:t>
                  </a:r>
                  <a:r>
                    <a:rPr lang="en-US" altLang="ko-KR" sz="1400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3577847-6C39-408C-827C-301754EE8D19}"/>
                  </a:ext>
                </a:extLst>
              </p:cNvPr>
              <p:cNvSpPr txBox="1"/>
              <p:nvPr/>
            </p:nvSpPr>
            <p:spPr>
              <a:xfrm>
                <a:off x="4360807" y="5389606"/>
                <a:ext cx="947351" cy="215444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400" dirty="0" err="1">
                    <a:solidFill>
                      <a:schemeClr val="bg1"/>
                    </a:solidFill>
                  </a:rPr>
                  <a:t>메서드이름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A67A56CB-0E48-4A2C-8509-B86A58210D10}"/>
                  </a:ext>
                </a:extLst>
              </p:cNvPr>
              <p:cNvSpPr/>
              <p:nvPr/>
            </p:nvSpPr>
            <p:spPr>
              <a:xfrm>
                <a:off x="4303568" y="5059654"/>
                <a:ext cx="54778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solidFill>
                      <a:srgbClr val="7030A0"/>
                    </a:solidFill>
                  </a:rPr>
                  <a:t>동일</a:t>
                </a:r>
              </a:p>
            </p:txBody>
          </p: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B06CE61C-9137-4C8C-9536-216BB7057CE7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>
                <a:off x="4834483" y="5037480"/>
                <a:ext cx="0" cy="352126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7D4EC1-B6D4-4614-85A2-DB4F7D65CC4F}"/>
                  </a:ext>
                </a:extLst>
              </p:cNvPr>
              <p:cNvSpPr txBox="1"/>
              <p:nvPr/>
            </p:nvSpPr>
            <p:spPr>
              <a:xfrm>
                <a:off x="2292420" y="5604647"/>
                <a:ext cx="1880205" cy="95410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7030A0"/>
                    </a:solidFill>
                  </a:rPr>
                  <a:t>- </a:t>
                </a:r>
                <a:r>
                  <a:rPr lang="ko-KR" altLang="en-US" sz="1400" dirty="0">
                    <a:solidFill>
                      <a:srgbClr val="7030A0"/>
                    </a:solidFill>
                  </a:rPr>
                  <a:t>모든 문자를 대문자</a:t>
                </a:r>
                <a:br>
                  <a:rPr lang="en-US" altLang="ko-KR" sz="1400" dirty="0">
                    <a:solidFill>
                      <a:srgbClr val="7030A0"/>
                    </a:solidFill>
                  </a:rPr>
                </a:br>
                <a:r>
                  <a:rPr lang="en-US" altLang="ko-KR" sz="1400" dirty="0">
                    <a:solidFill>
                      <a:srgbClr val="7030A0"/>
                    </a:solidFill>
                  </a:rPr>
                  <a:t>- </a:t>
                </a:r>
                <a:r>
                  <a:rPr lang="ko-KR" altLang="en-US" sz="1400" dirty="0">
                    <a:solidFill>
                      <a:srgbClr val="7030A0"/>
                    </a:solidFill>
                  </a:rPr>
                  <a:t>두개 이상의 단어는 </a:t>
                </a:r>
                <a:br>
                  <a:rPr lang="en-US" altLang="ko-KR" sz="1400" dirty="0">
                    <a:solidFill>
                      <a:srgbClr val="7030A0"/>
                    </a:solidFill>
                  </a:rPr>
                </a:br>
                <a:r>
                  <a:rPr lang="ko-KR" altLang="en-US" sz="1400" dirty="0">
                    <a:solidFill>
                      <a:srgbClr val="7030A0"/>
                    </a:solidFill>
                  </a:rPr>
                  <a:t>  </a:t>
                </a:r>
                <a:r>
                  <a:rPr lang="en-US" altLang="ko-KR" sz="1400" dirty="0">
                    <a:solidFill>
                      <a:srgbClr val="7030A0"/>
                    </a:solidFill>
                  </a:rPr>
                  <a:t>_</a:t>
                </a:r>
                <a:r>
                  <a:rPr lang="ko-KR" altLang="en-US" sz="1400" dirty="0">
                    <a:solidFill>
                      <a:srgbClr val="7030A0"/>
                    </a:solidFill>
                  </a:rPr>
                  <a:t>로 연결</a:t>
                </a:r>
                <a:br>
                  <a:rPr lang="en-US" altLang="ko-KR" sz="1400" dirty="0">
                    <a:solidFill>
                      <a:srgbClr val="7030A0"/>
                    </a:solidFill>
                  </a:rPr>
                </a:br>
                <a:r>
                  <a:rPr lang="en-US" altLang="ko-KR" sz="1400" dirty="0">
                    <a:solidFill>
                      <a:srgbClr val="7030A0"/>
                    </a:solidFill>
                  </a:rPr>
                  <a:t>  </a:t>
                </a:r>
                <a:r>
                  <a:rPr lang="en-US" altLang="ko-KR" sz="1400" b="1" dirty="0">
                    <a:solidFill>
                      <a:srgbClr val="C00000"/>
                    </a:solidFill>
                  </a:rPr>
                  <a:t>PI, MY_DATA</a:t>
                </a:r>
                <a:endParaRPr lang="en-US" altLang="ko-KR" sz="14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754D7B7-763A-44B6-BA24-254204A4660E}"/>
                  </a:ext>
                </a:extLst>
              </p:cNvPr>
              <p:cNvSpPr txBox="1"/>
              <p:nvPr/>
            </p:nvSpPr>
            <p:spPr>
              <a:xfrm>
                <a:off x="2292420" y="5389203"/>
                <a:ext cx="947351" cy="215444"/>
              </a:xfrm>
              <a:prstGeom prst="rect">
                <a:avLst/>
              </a:prstGeom>
              <a:solidFill>
                <a:srgbClr val="7030A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상수이름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14EEE929-2FA6-4842-B86C-7982F079D584}"/>
                  </a:ext>
                </a:extLst>
              </p:cNvPr>
              <p:cNvSpPr/>
              <p:nvPr/>
            </p:nvSpPr>
            <p:spPr>
              <a:xfrm>
                <a:off x="2208741" y="5060935"/>
                <a:ext cx="54778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C00000"/>
                    </a:solidFill>
                  </a:rPr>
                  <a:t>다름</a:t>
                </a:r>
              </a:p>
            </p:txBody>
          </p:sp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11B2CB60-D5D0-47F7-9195-61864AF4A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9656" y="5038761"/>
                <a:ext cx="0" cy="352126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8EED249-5D10-47EE-B466-CC08017B0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4147" y="3424872"/>
              <a:ext cx="1192161" cy="7620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7B581F-7EB4-4A73-8A92-E88B7B4B5B51}"/>
              </a:ext>
            </a:extLst>
          </p:cNvPr>
          <p:cNvGrpSpPr/>
          <p:nvPr/>
        </p:nvGrpSpPr>
        <p:grpSpPr>
          <a:xfrm>
            <a:off x="1187256" y="5205513"/>
            <a:ext cx="4670619" cy="960514"/>
            <a:chOff x="7004601" y="4227109"/>
            <a:chExt cx="4670619" cy="96051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431B6D-FCBA-491A-8F43-115AAFF1B72B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E83CD90-AE5A-44BC-ABF5-FCBB654EC9ED}"/>
                </a:ext>
              </a:extLst>
            </p:cNvPr>
            <p:cNvSpPr txBox="1"/>
            <p:nvPr/>
          </p:nvSpPr>
          <p:spPr>
            <a:xfrm>
              <a:off x="7019019" y="4448959"/>
              <a:ext cx="4656201" cy="738664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final double </a:t>
              </a:r>
              <a:r>
                <a:rPr lang="en-US" altLang="ko-KR" b="0" dirty="0">
                  <a:solidFill>
                    <a:srgbClr val="C00000"/>
                  </a:solidFill>
                </a:rPr>
                <a:t>PI;	(O)</a:t>
              </a:r>
            </a:p>
            <a:p>
              <a:r>
                <a:rPr lang="en-US" altLang="ko-KR" b="0" dirty="0"/>
                <a:t>final int </a:t>
              </a:r>
              <a:r>
                <a:rPr lang="en-US" altLang="ko-KR" b="0" dirty="0">
                  <a:solidFill>
                    <a:srgbClr val="C00000"/>
                  </a:solidFill>
                </a:rPr>
                <a:t>MY_DATA;	(O)</a:t>
              </a:r>
            </a:p>
            <a:p>
              <a:r>
                <a:rPr lang="en-US" altLang="ko-KR" b="0" dirty="0"/>
                <a:t>final float </a:t>
              </a:r>
              <a:r>
                <a:rPr lang="en-US" altLang="ko-KR" b="0" dirty="0" err="1">
                  <a:solidFill>
                    <a:srgbClr val="C00000"/>
                  </a:solidFill>
                </a:rPr>
                <a:t>myData</a:t>
              </a:r>
              <a:r>
                <a:rPr lang="en-US" altLang="ko-KR" b="0" dirty="0">
                  <a:solidFill>
                    <a:srgbClr val="C00000"/>
                  </a:solidFill>
                </a:rPr>
                <a:t>;(O) </a:t>
              </a:r>
              <a:r>
                <a:rPr lang="en-US" altLang="ko-KR" b="0" dirty="0">
                  <a:solidFill>
                    <a:srgbClr val="C00000"/>
                  </a:solidFill>
                  <a:sym typeface="Wingdings" panose="05000000000000000000" pitchFamily="2" charset="2"/>
                </a:rPr>
                <a:t> </a:t>
              </a:r>
              <a:r>
                <a:rPr lang="ko-KR" altLang="en-US" b="0" dirty="0">
                  <a:solidFill>
                    <a:srgbClr val="C00000"/>
                  </a:solidFill>
                  <a:sym typeface="Wingdings" panose="05000000000000000000" pitchFamily="2" charset="2"/>
                </a:rPr>
                <a:t>가능하지만</a:t>
              </a:r>
              <a:r>
                <a:rPr lang="en-US" altLang="ko-KR" b="0" dirty="0">
                  <a:solidFill>
                    <a:srgbClr val="C00000"/>
                  </a:solidFill>
                  <a:sym typeface="Wingdings" panose="05000000000000000000" pitchFamily="2" charset="2"/>
                </a:rPr>
                <a:t> </a:t>
              </a:r>
              <a:r>
                <a:rPr lang="ko-KR" altLang="en-US" b="0" dirty="0">
                  <a:solidFill>
                    <a:srgbClr val="C00000"/>
                  </a:solidFill>
                  <a:sym typeface="Wingdings" panose="05000000000000000000" pitchFamily="2" charset="2"/>
                </a:rPr>
                <a:t>권고위배</a:t>
              </a:r>
              <a:endParaRPr lang="en-US" altLang="ko-KR" b="0" dirty="0">
                <a:solidFill>
                  <a:srgbClr val="C00000"/>
                </a:solidFill>
              </a:endParaRPr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48B07D6F-E460-47A7-B40A-477C90222A3C}"/>
              </a:ext>
            </a:extLst>
          </p:cNvPr>
          <p:cNvSpPr/>
          <p:nvPr/>
        </p:nvSpPr>
        <p:spPr>
          <a:xfrm>
            <a:off x="485597" y="141282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80A5CCD-7BAB-4527-BEC1-C08CAD55CAC6}"/>
              </a:ext>
            </a:extLst>
          </p:cNvPr>
          <p:cNvSpPr/>
          <p:nvPr/>
        </p:nvSpPr>
        <p:spPr>
          <a:xfrm>
            <a:off x="6299349" y="1508357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55D0A86-1248-4836-B678-8E050E86611D}"/>
              </a:ext>
            </a:extLst>
          </p:cNvPr>
          <p:cNvSpPr/>
          <p:nvPr/>
        </p:nvSpPr>
        <p:spPr>
          <a:xfrm>
            <a:off x="6299349" y="3640366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40DB3E3-3BD4-4CB4-B215-66222B36E74C}"/>
              </a:ext>
            </a:extLst>
          </p:cNvPr>
          <p:cNvSpPr/>
          <p:nvPr/>
        </p:nvSpPr>
        <p:spPr>
          <a:xfrm>
            <a:off x="664239" y="368011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393AE3E-A7B4-40C7-92FA-8B2DB575184B}"/>
              </a:ext>
            </a:extLst>
          </p:cNvPr>
          <p:cNvSpPr/>
          <p:nvPr/>
        </p:nvSpPr>
        <p:spPr>
          <a:xfrm>
            <a:off x="664239" y="5669261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9010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자료형의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E7D05-3B59-40C2-81F1-824AD95FF6C0}"/>
              </a:ext>
            </a:extLst>
          </p:cNvPr>
          <p:cNvSpPr txBox="1"/>
          <p:nvPr/>
        </p:nvSpPr>
        <p:spPr>
          <a:xfrm>
            <a:off x="930876" y="1344783"/>
            <a:ext cx="412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변수의</a:t>
            </a:r>
            <a:r>
              <a:rPr lang="en-US" altLang="ko-KR" dirty="0"/>
              <a:t> </a:t>
            </a:r>
            <a:r>
              <a:rPr lang="ko-KR" altLang="en-US" dirty="0"/>
              <a:t>생존기간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DEE9F7-AE72-4C5A-BA84-E926B738AF68}"/>
              </a:ext>
            </a:extLst>
          </p:cNvPr>
          <p:cNvSpPr/>
          <p:nvPr/>
        </p:nvSpPr>
        <p:spPr>
          <a:xfrm>
            <a:off x="1292404" y="1838265"/>
            <a:ext cx="7399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변수는 자신이 </a:t>
            </a:r>
            <a:r>
              <a:rPr lang="ko-KR" altLang="en-US" sz="1400" b="1" u="sng" dirty="0">
                <a:solidFill>
                  <a:srgbClr val="C00000"/>
                </a:solidFill>
              </a:rPr>
              <a:t>선언</a:t>
            </a:r>
            <a:r>
              <a:rPr lang="ko-KR" altLang="en-US" sz="1400" dirty="0"/>
              <a:t>된 열린 중괄호</a:t>
            </a:r>
            <a:r>
              <a:rPr lang="en-US" altLang="ko-KR" sz="1400" dirty="0"/>
              <a:t>(‘{‘)</a:t>
            </a:r>
            <a:r>
              <a:rPr lang="ko-KR" altLang="en-US" sz="1400" dirty="0"/>
              <a:t>의 쌍이 되는 닫힌 중괄호</a:t>
            </a:r>
            <a:r>
              <a:rPr lang="en-US" altLang="ko-KR" sz="1400" dirty="0"/>
              <a:t>(‘}’)</a:t>
            </a:r>
            <a:r>
              <a:rPr lang="ko-KR" altLang="en-US" sz="1400" dirty="0"/>
              <a:t> </a:t>
            </a:r>
            <a:r>
              <a:rPr lang="ko-KR" altLang="en-US" sz="1400" u="sng" dirty="0">
                <a:solidFill>
                  <a:srgbClr val="C00000"/>
                </a:solidFill>
              </a:rPr>
              <a:t>안에서만 사용</a:t>
            </a:r>
            <a:r>
              <a:rPr lang="ko-KR" altLang="en-US" sz="1400" dirty="0"/>
              <a:t> 가능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1F8098A-247F-451B-BC02-E937AD119F31}"/>
              </a:ext>
            </a:extLst>
          </p:cNvPr>
          <p:cNvGrpSpPr/>
          <p:nvPr/>
        </p:nvGrpSpPr>
        <p:grpSpPr>
          <a:xfrm>
            <a:off x="1187256" y="2407194"/>
            <a:ext cx="4681924" cy="3330393"/>
            <a:chOff x="7004601" y="4227109"/>
            <a:chExt cx="4681924" cy="333039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7B241F2-1B0E-4B82-9AEA-833392524496}"/>
                </a:ext>
              </a:extLst>
            </p:cNvPr>
            <p:cNvSpPr txBox="1"/>
            <p:nvPr/>
          </p:nvSpPr>
          <p:spPr>
            <a:xfrm>
              <a:off x="7004601" y="4227109"/>
              <a:ext cx="258146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</a:rPr>
                <a:t>ex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844ED7-85FB-4FDC-A3CB-10E9ACD81C33}"/>
                </a:ext>
              </a:extLst>
            </p:cNvPr>
            <p:cNvSpPr txBox="1"/>
            <p:nvPr/>
          </p:nvSpPr>
          <p:spPr>
            <a:xfrm>
              <a:off x="7019019" y="4448959"/>
              <a:ext cx="4667506" cy="3108543"/>
            </a:xfrm>
            <a:prstGeom prst="rect">
              <a:avLst/>
            </a:prstGeom>
            <a:noFill/>
            <a:ln w="158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400" b="1"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/>
                <a:t>public static void main(String[] </a:t>
              </a:r>
              <a:r>
                <a:rPr lang="en-US" altLang="ko-KR" b="0" dirty="0" err="1"/>
                <a:t>args</a:t>
              </a:r>
              <a:r>
                <a:rPr lang="en-US" altLang="ko-KR" b="0" dirty="0"/>
                <a:t>) {</a:t>
              </a:r>
            </a:p>
            <a:p>
              <a:endParaRPr lang="ko-KR" altLang="en-US" b="0" dirty="0"/>
            </a:p>
            <a:p>
              <a:r>
                <a:rPr lang="en-US" altLang="ko-KR" b="0" dirty="0"/>
                <a:t>  int value1 = 3;</a:t>
              </a:r>
            </a:p>
            <a:p>
              <a:endParaRPr lang="ko-KR" altLang="en-US" b="0" dirty="0"/>
            </a:p>
            <a:p>
              <a:r>
                <a:rPr lang="en-US" altLang="ko-KR" b="0" dirty="0"/>
                <a:t> </a:t>
              </a:r>
              <a:r>
                <a:rPr lang="en-US" altLang="ko-KR" dirty="0">
                  <a:solidFill>
                    <a:srgbClr val="C00000"/>
                  </a:solidFill>
                </a:rPr>
                <a:t> {</a:t>
              </a:r>
            </a:p>
            <a:p>
              <a:r>
                <a:rPr lang="en-US" altLang="ko-KR" b="0" dirty="0"/>
                <a:t>    int </a:t>
              </a:r>
              <a:r>
                <a:rPr lang="en-US" altLang="ko-KR" dirty="0">
                  <a:solidFill>
                    <a:srgbClr val="7030A0"/>
                  </a:solidFill>
                </a:rPr>
                <a:t>value2</a:t>
              </a:r>
              <a:r>
                <a:rPr lang="en-US" altLang="ko-KR" b="0" dirty="0"/>
                <a:t> =5;</a:t>
              </a:r>
            </a:p>
            <a:p>
              <a:r>
                <a:rPr lang="en-US" altLang="ko-KR" b="0" dirty="0"/>
                <a:t>    </a:t>
              </a:r>
              <a:r>
                <a:rPr lang="en-US" altLang="ko-KR" b="0" dirty="0" err="1"/>
                <a:t>System.out.println</a:t>
              </a:r>
              <a:r>
                <a:rPr lang="en-US" altLang="ko-KR" b="0" dirty="0"/>
                <a:t>(value1); //3</a:t>
              </a:r>
            </a:p>
            <a:p>
              <a:r>
                <a:rPr lang="en-US" altLang="ko-KR" b="0" dirty="0"/>
                <a:t>    </a:t>
              </a:r>
              <a:r>
                <a:rPr lang="en-US" altLang="ko-KR" b="0" dirty="0" err="1"/>
                <a:t>System.out.println</a:t>
              </a:r>
              <a:r>
                <a:rPr lang="en-US" altLang="ko-KR" b="0" dirty="0"/>
                <a:t>(</a:t>
              </a:r>
              <a:r>
                <a:rPr lang="en-US" altLang="ko-KR" dirty="0">
                  <a:solidFill>
                    <a:srgbClr val="7030A0"/>
                  </a:solidFill>
                </a:rPr>
                <a:t>value2</a:t>
              </a:r>
              <a:r>
                <a:rPr lang="en-US" altLang="ko-KR" b="0" dirty="0"/>
                <a:t>); //5</a:t>
              </a:r>
            </a:p>
            <a:p>
              <a:r>
                <a:rPr lang="en-US" altLang="ko-KR" b="0" dirty="0"/>
                <a:t> </a:t>
              </a:r>
              <a:r>
                <a:rPr lang="en-US" altLang="ko-KR" b="0" dirty="0">
                  <a:solidFill>
                    <a:srgbClr val="C00000"/>
                  </a:solidFill>
                </a:rPr>
                <a:t> }</a:t>
              </a:r>
            </a:p>
            <a:p>
              <a:endParaRPr lang="ko-KR" altLang="en-US" b="0" dirty="0"/>
            </a:p>
            <a:p>
              <a:r>
                <a:rPr lang="en-US" altLang="ko-KR" b="0" dirty="0"/>
                <a:t>  </a:t>
              </a:r>
              <a:r>
                <a:rPr lang="en-US" altLang="ko-KR" b="0" dirty="0" err="1"/>
                <a:t>System.out.println</a:t>
              </a:r>
              <a:r>
                <a:rPr lang="en-US" altLang="ko-KR" b="0" dirty="0"/>
                <a:t>(value1);   //3</a:t>
              </a:r>
            </a:p>
            <a:p>
              <a:r>
                <a:rPr lang="en-US" altLang="ko-KR" b="0" dirty="0"/>
                <a:t>  </a:t>
              </a:r>
              <a:r>
                <a:rPr lang="en-US" altLang="ko-KR" b="0" dirty="0">
                  <a:solidFill>
                    <a:srgbClr val="C00000"/>
                  </a:solidFill>
                </a:rPr>
                <a:t>//</a:t>
              </a:r>
              <a:r>
                <a:rPr lang="en-US" altLang="ko-KR" b="0" dirty="0" err="1">
                  <a:solidFill>
                    <a:srgbClr val="C00000"/>
                  </a:solidFill>
                </a:rPr>
                <a:t>System.out.println</a:t>
              </a:r>
              <a:r>
                <a:rPr lang="en-US" altLang="ko-KR" b="0" dirty="0">
                  <a:solidFill>
                    <a:srgbClr val="C00000"/>
                  </a:solidFill>
                </a:rPr>
                <a:t>(</a:t>
              </a:r>
              <a:r>
                <a:rPr lang="en-US" altLang="ko-KR" dirty="0">
                  <a:solidFill>
                    <a:srgbClr val="C00000"/>
                  </a:solidFill>
                </a:rPr>
                <a:t>value2</a:t>
              </a:r>
              <a:r>
                <a:rPr lang="en-US" altLang="ko-KR" b="0" dirty="0">
                  <a:solidFill>
                    <a:srgbClr val="C00000"/>
                  </a:solidFill>
                </a:rPr>
                <a:t>); //</a:t>
              </a:r>
              <a:r>
                <a:rPr lang="ko-KR" altLang="en-US" b="0" dirty="0">
                  <a:solidFill>
                    <a:srgbClr val="C00000"/>
                  </a:solidFill>
                </a:rPr>
                <a:t>오류</a:t>
              </a:r>
            </a:p>
            <a:p>
              <a:endParaRPr lang="ko-KR" altLang="en-US" b="0" dirty="0"/>
            </a:p>
            <a:p>
              <a:r>
                <a:rPr lang="en-US" altLang="ko-KR" b="0" dirty="0"/>
                <a:t>}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6B8E182-5D54-465F-B37E-65571AE79BC3}"/>
              </a:ext>
            </a:extLst>
          </p:cNvPr>
          <p:cNvGrpSpPr/>
          <p:nvPr/>
        </p:nvGrpSpPr>
        <p:grpSpPr>
          <a:xfrm>
            <a:off x="6322823" y="2629044"/>
            <a:ext cx="4855924" cy="3139321"/>
            <a:chOff x="6979294" y="-267536"/>
            <a:chExt cx="4855924" cy="313932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44C81D-BDF7-4AE1-BD18-6647BA63F29B}"/>
                </a:ext>
              </a:extLst>
            </p:cNvPr>
            <p:cNvSpPr txBox="1"/>
            <p:nvPr/>
          </p:nvSpPr>
          <p:spPr>
            <a:xfrm>
              <a:off x="6979294" y="-21315"/>
              <a:ext cx="4855924" cy="28931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실제 단순히 중괄호</a:t>
              </a:r>
              <a:r>
                <a:rPr lang="en-US" altLang="ko-KR" sz="1400" dirty="0"/>
                <a:t>({ }}</a:t>
              </a:r>
              <a:r>
                <a:rPr lang="ko-KR" altLang="en-US" sz="1400" dirty="0"/>
                <a:t>만을 삽입하는 경우는 드물며 </a:t>
              </a:r>
              <a:endParaRPr lang="en-US" altLang="ko-KR" sz="1400" dirty="0"/>
            </a:p>
            <a:p>
              <a:r>
                <a:rPr lang="ko-KR" altLang="en-US" sz="1400" dirty="0"/>
                <a:t>클래스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제어문에 포함된 </a:t>
              </a:r>
              <a:r>
                <a:rPr lang="en-US" altLang="ko-KR" sz="1400" dirty="0"/>
                <a:t>{ }</a:t>
              </a:r>
              <a:r>
                <a:rPr lang="ko-KR" altLang="en-US" sz="1400" dirty="0"/>
                <a:t>내에서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변수를 선언하여 사용</a:t>
              </a:r>
              <a:endParaRPr lang="en-US" altLang="ko-KR" sz="1400" dirty="0"/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  int value1 = 3;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if(value1&gt;1) </a:t>
              </a:r>
              <a:r>
                <a:rPr lang="en-US" altLang="ko-KR" sz="1400" dirty="0"/>
                <a:t>{</a:t>
              </a:r>
            </a:p>
            <a:p>
              <a:r>
                <a:rPr lang="en-US" altLang="ko-KR" sz="1400" dirty="0"/>
                <a:t>    int value2 =5;</a:t>
              </a:r>
            </a:p>
            <a:p>
              <a:r>
                <a:rPr lang="en-US" altLang="ko-KR" sz="1400" dirty="0"/>
                <a:t>    </a:t>
              </a:r>
              <a:r>
                <a:rPr lang="en-US" altLang="ko-KR" sz="1400" dirty="0" err="1"/>
                <a:t>System.out.println</a:t>
              </a:r>
              <a:r>
                <a:rPr lang="en-US" altLang="ko-KR" sz="1400" dirty="0"/>
                <a:t>(value1); //3</a:t>
              </a:r>
            </a:p>
            <a:p>
              <a:r>
                <a:rPr lang="en-US" altLang="ko-KR" sz="1400" dirty="0"/>
                <a:t>    </a:t>
              </a:r>
              <a:r>
                <a:rPr lang="en-US" altLang="ko-KR" sz="1400" dirty="0" err="1"/>
                <a:t>System.out.println</a:t>
              </a:r>
              <a:r>
                <a:rPr lang="en-US" altLang="ko-KR" sz="1400" dirty="0"/>
                <a:t>(value2); //5</a:t>
              </a:r>
            </a:p>
            <a:p>
              <a:r>
                <a:rPr lang="en-US" altLang="ko-KR" sz="1400" dirty="0"/>
                <a:t>  }</a:t>
              </a:r>
            </a:p>
            <a:p>
              <a:endParaRPr lang="ko-KR" altLang="en-US" sz="1400" dirty="0"/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System.out.println</a:t>
              </a:r>
              <a:r>
                <a:rPr lang="en-US" altLang="ko-KR" sz="1400" dirty="0"/>
                <a:t>(value1);   //3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//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System.out.println</a:t>
              </a:r>
              <a:r>
                <a:rPr lang="en-US" altLang="ko-KR" sz="1400" dirty="0">
                  <a:solidFill>
                    <a:srgbClr val="C00000"/>
                  </a:solidFill>
                </a:rPr>
                <a:t>(value2); //</a:t>
              </a:r>
              <a:r>
                <a:rPr lang="ko-KR" altLang="en-US" sz="1400" dirty="0">
                  <a:solidFill>
                    <a:srgbClr val="C00000"/>
                  </a:solidFill>
                </a:rPr>
                <a:t>오류</a:t>
              </a:r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AB2D6E-9C8B-4719-8720-C6BF1B0FABB2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4497332-BD84-426C-9716-80F2CA127D73}"/>
              </a:ext>
            </a:extLst>
          </p:cNvPr>
          <p:cNvSpPr txBox="1"/>
          <p:nvPr/>
        </p:nvSpPr>
        <p:spPr>
          <a:xfrm>
            <a:off x="6536419" y="3531063"/>
            <a:ext cx="258146" cy="215444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ex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8D265B8-ED08-401C-82E8-32908D94801C}"/>
              </a:ext>
            </a:extLst>
          </p:cNvPr>
          <p:cNvSpPr/>
          <p:nvPr/>
        </p:nvSpPr>
        <p:spPr>
          <a:xfrm>
            <a:off x="504647" y="171411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88BDA47-3DBA-4ABB-9E59-71866627601C}"/>
              </a:ext>
            </a:extLst>
          </p:cNvPr>
          <p:cNvSpPr/>
          <p:nvPr/>
        </p:nvSpPr>
        <p:spPr>
          <a:xfrm>
            <a:off x="504647" y="4057562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4A38E9-D056-40FF-9945-D3F2D053823E}"/>
              </a:ext>
            </a:extLst>
          </p:cNvPr>
          <p:cNvSpPr/>
          <p:nvPr/>
        </p:nvSpPr>
        <p:spPr>
          <a:xfrm>
            <a:off x="8617466" y="249688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1719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자료형의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E7D05-3B59-40C2-81F1-824AD95FF6C0}"/>
              </a:ext>
            </a:extLst>
          </p:cNvPr>
          <p:cNvSpPr txBox="1"/>
          <p:nvPr/>
        </p:nvSpPr>
        <p:spPr>
          <a:xfrm>
            <a:off x="930876" y="1344783"/>
            <a:ext cx="49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자료형의</a:t>
            </a:r>
            <a:r>
              <a:rPr lang="en-US" altLang="ko-KR" dirty="0"/>
              <a:t> </a:t>
            </a:r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ko-KR" altLang="en-US" dirty="0"/>
              <a:t>기본자료형</a:t>
            </a:r>
            <a:r>
              <a:rPr lang="en-US" altLang="ko-KR" dirty="0"/>
              <a:t> vs.</a:t>
            </a:r>
            <a:r>
              <a:rPr lang="ko-KR" altLang="en-US" dirty="0"/>
              <a:t> 참조자료형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82BB6E4-6A7A-423F-B1E2-9C535838B962}"/>
              </a:ext>
            </a:extLst>
          </p:cNvPr>
          <p:cNvGrpSpPr/>
          <p:nvPr/>
        </p:nvGrpSpPr>
        <p:grpSpPr>
          <a:xfrm>
            <a:off x="2100644" y="4262786"/>
            <a:ext cx="2304665" cy="769441"/>
            <a:chOff x="6979294" y="-267536"/>
            <a:chExt cx="2304665" cy="76944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B5BEBC-D024-4BC8-AE21-E0ECC00F5BB5}"/>
                </a:ext>
              </a:extLst>
            </p:cNvPr>
            <p:cNvSpPr txBox="1"/>
            <p:nvPr/>
          </p:nvSpPr>
          <p:spPr>
            <a:xfrm>
              <a:off x="6979294" y="-21315"/>
              <a:ext cx="2304665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u="sng" dirty="0">
                  <a:solidFill>
                    <a:srgbClr val="C00000"/>
                  </a:solidFill>
                </a:rPr>
                <a:t>참조자료형</a:t>
              </a:r>
              <a:r>
                <a:rPr lang="ko-KR" altLang="en-US" sz="1400" dirty="0"/>
                <a:t>은 직접 정의할 수가 있어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무한개</a:t>
              </a:r>
              <a:r>
                <a:rPr lang="ko-KR" altLang="en-US" sz="1400" dirty="0"/>
                <a:t>가 존재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E63E046-62F4-407D-8B9D-188AEC83106C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B4076D8-0BE3-4F12-B28F-BD0860BCCF80}"/>
              </a:ext>
            </a:extLst>
          </p:cNvPr>
          <p:cNvGrpSpPr/>
          <p:nvPr/>
        </p:nvGrpSpPr>
        <p:grpSpPr>
          <a:xfrm>
            <a:off x="2666908" y="2021187"/>
            <a:ext cx="7698716" cy="1413282"/>
            <a:chOff x="1322701" y="1661069"/>
            <a:chExt cx="7698716" cy="14132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F01AAC-0888-417F-9C18-EC8CA191A0A2}"/>
                </a:ext>
              </a:extLst>
            </p:cNvPr>
            <p:cNvSpPr txBox="1"/>
            <p:nvPr/>
          </p:nvSpPr>
          <p:spPr>
            <a:xfrm>
              <a:off x="1322701" y="2332252"/>
              <a:ext cx="72070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</a:rPr>
                <a:t>자바</a:t>
              </a:r>
              <a:endParaRPr lang="en-US" altLang="ko-KR" sz="1400" b="1" dirty="0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</a:rPr>
                <a:t>자료형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19B1A4-0BCA-453C-A912-D29DDAB72A21}"/>
                </a:ext>
              </a:extLst>
            </p:cNvPr>
            <p:cNvSpPr txBox="1"/>
            <p:nvPr/>
          </p:nvSpPr>
          <p:spPr>
            <a:xfrm>
              <a:off x="2270051" y="2117739"/>
              <a:ext cx="148085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</a:rPr>
                <a:t>기본자료형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(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8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개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)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C6A6FE-35FE-4580-A5B8-BD714AB41FCF}"/>
                </a:ext>
              </a:extLst>
            </p:cNvPr>
            <p:cNvSpPr txBox="1"/>
            <p:nvPr/>
          </p:nvSpPr>
          <p:spPr>
            <a:xfrm>
              <a:off x="2270051" y="2766574"/>
              <a:ext cx="148085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C00000"/>
                  </a:solidFill>
                </a:rPr>
                <a:t>참조자료형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D5A4BF-96C2-41B6-BBBD-D1A700327E3C}"/>
                </a:ext>
              </a:extLst>
            </p:cNvPr>
            <p:cNvSpPr txBox="1"/>
            <p:nvPr/>
          </p:nvSpPr>
          <p:spPr>
            <a:xfrm>
              <a:off x="4108753" y="2117739"/>
              <a:ext cx="49126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boolean</a:t>
              </a:r>
              <a:r>
                <a:rPr lang="en-US" altLang="ko-KR" sz="1400" dirty="0"/>
                <a:t>,</a:t>
              </a:r>
              <a:r>
                <a:rPr lang="ko-KR" altLang="en-US" sz="1400" dirty="0"/>
                <a:t>   </a:t>
              </a:r>
              <a:r>
                <a:rPr lang="en-US" altLang="ko-KR" sz="1400" dirty="0"/>
                <a:t>byte, short, int, long,   float, double,   char</a:t>
              </a:r>
              <a:endParaRPr lang="ko-KR" altLang="en-US" sz="1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0784902-F92B-4BB7-831E-6D10D9741F6E}"/>
                </a:ext>
              </a:extLst>
            </p:cNvPr>
            <p:cNvSpPr/>
            <p:nvPr/>
          </p:nvSpPr>
          <p:spPr>
            <a:xfrm>
              <a:off x="5234470" y="2145732"/>
              <a:ext cx="1744824" cy="25547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78E05AA-41B3-496A-B1C9-ACC3811D37E6}"/>
                </a:ext>
              </a:extLst>
            </p:cNvPr>
            <p:cNvSpPr/>
            <p:nvPr/>
          </p:nvSpPr>
          <p:spPr>
            <a:xfrm>
              <a:off x="4357398" y="2146219"/>
              <a:ext cx="727785" cy="25547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A652B23-C020-4DD3-9E38-6C9E9379243C}"/>
                </a:ext>
              </a:extLst>
            </p:cNvPr>
            <p:cNvSpPr/>
            <p:nvPr/>
          </p:nvSpPr>
          <p:spPr>
            <a:xfrm>
              <a:off x="7109929" y="2148968"/>
              <a:ext cx="1110340" cy="25547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E289E52-FBB6-4E9F-B36A-54EB37688F57}"/>
                </a:ext>
              </a:extLst>
            </p:cNvPr>
            <p:cNvSpPr/>
            <p:nvPr/>
          </p:nvSpPr>
          <p:spPr>
            <a:xfrm>
              <a:off x="8366273" y="2145732"/>
              <a:ext cx="404504" cy="25547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3DF63ED-9010-4359-AF2E-AF7E9C1DD816}"/>
                </a:ext>
              </a:extLst>
            </p:cNvPr>
            <p:cNvSpPr/>
            <p:nvPr/>
          </p:nvSpPr>
          <p:spPr>
            <a:xfrm>
              <a:off x="4218481" y="1661069"/>
              <a:ext cx="10056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rgbClr val="C00000"/>
                  </a:solidFill>
                </a:rPr>
                <a:t>참거짓</a:t>
              </a:r>
              <a:br>
                <a:rPr lang="en-US" altLang="ko-KR" sz="1200" dirty="0">
                  <a:solidFill>
                    <a:srgbClr val="C00000"/>
                  </a:solidFill>
                </a:rPr>
              </a:br>
              <a:r>
                <a:rPr lang="en-US" altLang="ko-KR" sz="1200" dirty="0">
                  <a:solidFill>
                    <a:srgbClr val="C00000"/>
                  </a:solidFill>
                </a:rPr>
                <a:t>(true,</a:t>
              </a:r>
              <a:r>
                <a:rPr lang="ko-KR" altLang="en-US" sz="1200" dirty="0">
                  <a:solidFill>
                    <a:srgbClr val="C00000"/>
                  </a:solidFill>
                </a:rPr>
                <a:t> </a:t>
              </a:r>
              <a:r>
                <a:rPr lang="en-US" altLang="ko-KR" sz="1200" dirty="0">
                  <a:solidFill>
                    <a:srgbClr val="C00000"/>
                  </a:solidFill>
                </a:rPr>
                <a:t>false)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D4DF7E1-1CF9-4FA6-A398-76E5EDF68C77}"/>
                </a:ext>
              </a:extLst>
            </p:cNvPr>
            <p:cNvSpPr/>
            <p:nvPr/>
          </p:nvSpPr>
          <p:spPr>
            <a:xfrm>
              <a:off x="5664254" y="1671275"/>
              <a:ext cx="8771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C00000"/>
                  </a:solidFill>
                </a:rPr>
                <a:t>정수</a:t>
              </a:r>
              <a:br>
                <a:rPr lang="en-US" altLang="ko-KR" sz="1200" dirty="0">
                  <a:solidFill>
                    <a:srgbClr val="C00000"/>
                  </a:solidFill>
                </a:rPr>
              </a:br>
              <a:r>
                <a:rPr lang="en-US" altLang="ko-KR" sz="1200" dirty="0">
                  <a:solidFill>
                    <a:srgbClr val="C00000"/>
                  </a:solidFill>
                </a:rPr>
                <a:t>(..-1,0,1,…)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0A9A07D-451E-41F2-9C56-2D60D4C455B1}"/>
                </a:ext>
              </a:extLst>
            </p:cNvPr>
            <p:cNvSpPr/>
            <p:nvPr/>
          </p:nvSpPr>
          <p:spPr>
            <a:xfrm>
              <a:off x="7199573" y="1675088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C00000"/>
                  </a:solidFill>
                </a:rPr>
                <a:t>실수</a:t>
              </a:r>
              <a:endParaRPr lang="en-US" altLang="ko-KR" sz="12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C00000"/>
                  </a:solidFill>
                </a:rPr>
                <a:t>(-5.4,1.7,…)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7334EC6-CEAC-4819-A2C8-3BC367C7ACE2}"/>
                </a:ext>
              </a:extLst>
            </p:cNvPr>
            <p:cNvSpPr/>
            <p:nvPr/>
          </p:nvSpPr>
          <p:spPr>
            <a:xfrm>
              <a:off x="8121842" y="1684287"/>
              <a:ext cx="894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C00000"/>
                  </a:solidFill>
                </a:rPr>
                <a:t>문자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, </a:t>
              </a:r>
              <a:r>
                <a:rPr lang="ko-KR" altLang="en-US" sz="1200" b="1" dirty="0">
                  <a:solidFill>
                    <a:srgbClr val="C00000"/>
                  </a:solidFill>
                </a:rPr>
                <a:t>정수</a:t>
              </a:r>
              <a:endParaRPr lang="en-US" altLang="ko-KR" sz="1200" b="1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C00000"/>
                  </a:solidFill>
                </a:rPr>
                <a:t>(‘A’, ‘b’, …)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6EE3E5-8141-476B-A28B-C7B887A359B4}"/>
                </a:ext>
              </a:extLst>
            </p:cNvPr>
            <p:cNvSpPr txBox="1"/>
            <p:nvPr/>
          </p:nvSpPr>
          <p:spPr>
            <a:xfrm>
              <a:off x="4103974" y="2760481"/>
              <a:ext cx="491266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배열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클래스</a:t>
              </a:r>
              <a:r>
                <a:rPr lang="en-US" altLang="ko-KR" sz="1400" dirty="0"/>
                <a:t>/</a:t>
              </a:r>
              <a:r>
                <a:rPr lang="ko-KR" altLang="en-US" sz="1400" dirty="0"/>
                <a:t>인터페이스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F5C0BB5-E570-475A-A4E9-1C71539C3FC7}"/>
                </a:ext>
              </a:extLst>
            </p:cNvPr>
            <p:cNvCxnSpPr>
              <a:stCxn id="29" idx="3"/>
              <a:endCxn id="32" idx="1"/>
            </p:cNvCxnSpPr>
            <p:nvPr/>
          </p:nvCxnSpPr>
          <p:spPr>
            <a:xfrm>
              <a:off x="3750906" y="2271628"/>
              <a:ext cx="357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EB74665-6CFC-43A7-9594-589CE6680E7E}"/>
                </a:ext>
              </a:extLst>
            </p:cNvPr>
            <p:cNvCxnSpPr>
              <a:stCxn id="31" idx="3"/>
              <a:endCxn id="40" idx="1"/>
            </p:cNvCxnSpPr>
            <p:nvPr/>
          </p:nvCxnSpPr>
          <p:spPr>
            <a:xfrm flipV="1">
              <a:off x="3750906" y="2914370"/>
              <a:ext cx="353068" cy="6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E91406E-5B66-4DEB-83E4-2B4475310672}"/>
                </a:ext>
              </a:extLst>
            </p:cNvPr>
            <p:cNvCxnSpPr>
              <a:stCxn id="3" idx="3"/>
              <a:endCxn id="29" idx="1"/>
            </p:cNvCxnSpPr>
            <p:nvPr/>
          </p:nvCxnSpPr>
          <p:spPr>
            <a:xfrm flipV="1">
              <a:off x="2043404" y="2271628"/>
              <a:ext cx="226647" cy="3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41DFD8F-7DD0-4131-AA76-4E5FB2598130}"/>
                </a:ext>
              </a:extLst>
            </p:cNvPr>
            <p:cNvCxnSpPr>
              <a:stCxn id="3" idx="3"/>
              <a:endCxn id="31" idx="1"/>
            </p:cNvCxnSpPr>
            <p:nvPr/>
          </p:nvCxnSpPr>
          <p:spPr>
            <a:xfrm>
              <a:off x="2043404" y="2593862"/>
              <a:ext cx="226647" cy="326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DBF8EEA-57BE-4C52-9739-61E130DDF130}"/>
              </a:ext>
            </a:extLst>
          </p:cNvPr>
          <p:cNvGrpSpPr/>
          <p:nvPr/>
        </p:nvGrpSpPr>
        <p:grpSpPr>
          <a:xfrm>
            <a:off x="5348709" y="4053364"/>
            <a:ext cx="5380563" cy="984885"/>
            <a:chOff x="6814534" y="-267536"/>
            <a:chExt cx="5380563" cy="98488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F0756F7-647B-4F8D-933D-AD7A71F092DC}"/>
                </a:ext>
              </a:extLst>
            </p:cNvPr>
            <p:cNvSpPr txBox="1"/>
            <p:nvPr/>
          </p:nvSpPr>
          <p:spPr>
            <a:xfrm>
              <a:off x="6814735" y="-21315"/>
              <a:ext cx="5380362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u="sng" dirty="0">
                  <a:solidFill>
                    <a:srgbClr val="C00000"/>
                  </a:solidFill>
                </a:rPr>
                <a:t>기본자료형</a:t>
              </a:r>
              <a:r>
                <a:rPr lang="ko-KR" altLang="en-US" sz="1400" dirty="0"/>
                <a:t>과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참조자료형</a:t>
              </a:r>
              <a:r>
                <a:rPr lang="ko-KR" altLang="en-US" sz="1400" dirty="0"/>
                <a:t>의 차이점 </a:t>
              </a:r>
              <a:r>
                <a:rPr lang="en-US" altLang="ko-KR" sz="1400" dirty="0"/>
                <a:t>#1 (</a:t>
              </a:r>
              <a:r>
                <a:rPr lang="ko-KR" altLang="en-US" sz="1400" dirty="0"/>
                <a:t>필수가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아닌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권고사항</a:t>
              </a:r>
              <a:r>
                <a:rPr lang="en-US" altLang="ko-KR" sz="1400" dirty="0"/>
                <a:t>)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기본자료형</a:t>
              </a:r>
              <a:r>
                <a:rPr lang="ko-KR" altLang="en-US" sz="1400" dirty="0"/>
                <a:t>은 이름은 소문자로 시작 </a:t>
              </a:r>
              <a:r>
                <a:rPr lang="en-US" altLang="ko-KR" sz="1400" dirty="0"/>
                <a:t>(ex.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i</a:t>
              </a:r>
              <a:r>
                <a:rPr lang="en-US" altLang="ko-KR" sz="1400" dirty="0"/>
                <a:t>nt,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d</a:t>
              </a:r>
              <a:r>
                <a:rPr lang="en-US" altLang="ko-KR" sz="1400" dirty="0"/>
                <a:t>ouble …)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참조자료형</a:t>
              </a:r>
              <a:r>
                <a:rPr lang="ko-KR" altLang="en-US" sz="1400" dirty="0"/>
                <a:t>은 이름은 대문자로 시작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권고</a:t>
              </a:r>
              <a:r>
                <a:rPr lang="en-US" altLang="ko-KR" sz="1400" dirty="0"/>
                <a:t>)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(ex.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S</a:t>
              </a:r>
              <a:r>
                <a:rPr lang="en-US" altLang="ko-KR" sz="1400" dirty="0"/>
                <a:t>tring,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S</a:t>
              </a:r>
              <a:r>
                <a:rPr lang="en-US" altLang="ko-KR" sz="1400" dirty="0"/>
                <a:t>ystem.)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813F94-5C8C-4BD6-8D29-0CE4F7C3CE55}"/>
                </a:ext>
              </a:extLst>
            </p:cNvPr>
            <p:cNvSpPr txBox="1"/>
            <p:nvPr/>
          </p:nvSpPr>
          <p:spPr>
            <a:xfrm>
              <a:off x="681453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BD8650DE-9823-42AF-B929-40B4A2BE5666}"/>
              </a:ext>
            </a:extLst>
          </p:cNvPr>
          <p:cNvSpPr/>
          <p:nvPr/>
        </p:nvSpPr>
        <p:spPr>
          <a:xfrm>
            <a:off x="2242695" y="2800819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3DC5A6A-7319-4564-8B8B-243B528BDC25}"/>
              </a:ext>
            </a:extLst>
          </p:cNvPr>
          <p:cNvSpPr/>
          <p:nvPr/>
        </p:nvSpPr>
        <p:spPr>
          <a:xfrm>
            <a:off x="4932137" y="4515585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8A606C8-BC1B-4A57-BA3E-D1A2AF546EB3}"/>
              </a:ext>
            </a:extLst>
          </p:cNvPr>
          <p:cNvSpPr/>
          <p:nvPr/>
        </p:nvSpPr>
        <p:spPr>
          <a:xfrm>
            <a:off x="1611916" y="4543164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9281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DE78-8705-43CE-8549-0ACF526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자료형</a:t>
            </a:r>
            <a:r>
              <a:rPr lang="en-US" altLang="ko-KR" dirty="0"/>
              <a:t>-</a:t>
            </a:r>
            <a:r>
              <a:rPr lang="ko-KR" altLang="en-US" dirty="0"/>
              <a:t>자료형의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E7D05-3B59-40C2-81F1-824AD95FF6C0}"/>
              </a:ext>
            </a:extLst>
          </p:cNvPr>
          <p:cNvSpPr txBox="1"/>
          <p:nvPr/>
        </p:nvSpPr>
        <p:spPr>
          <a:xfrm>
            <a:off x="930876" y="1344783"/>
            <a:ext cx="495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☞ </a:t>
            </a:r>
            <a:r>
              <a:rPr lang="ko-KR" altLang="en-US" dirty="0"/>
              <a:t>자료형의</a:t>
            </a:r>
            <a:r>
              <a:rPr lang="en-US" altLang="ko-KR" dirty="0"/>
              <a:t> </a:t>
            </a:r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ko-KR" altLang="en-US" dirty="0"/>
              <a:t>기본자료형</a:t>
            </a:r>
            <a:r>
              <a:rPr lang="en-US" altLang="ko-KR" dirty="0"/>
              <a:t> vs.</a:t>
            </a:r>
            <a:r>
              <a:rPr lang="ko-KR" altLang="en-US" dirty="0"/>
              <a:t> 참조자료형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34D211B-05A3-4174-BA88-92171B4D6405}"/>
              </a:ext>
            </a:extLst>
          </p:cNvPr>
          <p:cNvGrpSpPr/>
          <p:nvPr/>
        </p:nvGrpSpPr>
        <p:grpSpPr>
          <a:xfrm>
            <a:off x="1463467" y="2654373"/>
            <a:ext cx="4371180" cy="917295"/>
            <a:chOff x="7063360" y="3873901"/>
            <a:chExt cx="4371180" cy="91729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55B5024-3C58-44FF-9F80-E82877038357}"/>
                </a:ext>
              </a:extLst>
            </p:cNvPr>
            <p:cNvSpPr/>
            <p:nvPr/>
          </p:nvSpPr>
          <p:spPr>
            <a:xfrm>
              <a:off x="7063360" y="3873901"/>
              <a:ext cx="1030822" cy="91729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CAD1F71-3D07-4D02-90BE-2BEAEDB10C6A}"/>
                </a:ext>
              </a:extLst>
            </p:cNvPr>
            <p:cNvSpPr/>
            <p:nvPr/>
          </p:nvSpPr>
          <p:spPr>
            <a:xfrm>
              <a:off x="8094182" y="3873901"/>
              <a:ext cx="1194318" cy="91729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B456EFC-A1E7-4FF0-ACC5-0C7096B2293D}"/>
                </a:ext>
              </a:extLst>
            </p:cNvPr>
            <p:cNvSpPr/>
            <p:nvPr/>
          </p:nvSpPr>
          <p:spPr>
            <a:xfrm>
              <a:off x="9288499" y="3873901"/>
              <a:ext cx="2146041" cy="917295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4134FB8-ED28-4AFE-94E2-F2E33A366643}"/>
                </a:ext>
              </a:extLst>
            </p:cNvPr>
            <p:cNvSpPr/>
            <p:nvPr/>
          </p:nvSpPr>
          <p:spPr>
            <a:xfrm>
              <a:off x="8235024" y="4212453"/>
              <a:ext cx="9321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</a:rPr>
                <a:t>Stack </a:t>
              </a:r>
              <a:r>
                <a:rPr lang="ko-KR" altLang="en-US" sz="1200" b="1" dirty="0">
                  <a:solidFill>
                    <a:srgbClr val="0070C0"/>
                  </a:solidFill>
                </a:rPr>
                <a:t>영역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D25566C-C909-4B1F-A264-25F72E8A0EA4}"/>
                </a:ext>
              </a:extLst>
            </p:cNvPr>
            <p:cNvSpPr/>
            <p:nvPr/>
          </p:nvSpPr>
          <p:spPr>
            <a:xfrm>
              <a:off x="9854290" y="4206199"/>
              <a:ext cx="9300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</a:rPr>
                <a:t>Heap </a:t>
              </a:r>
              <a:r>
                <a:rPr lang="ko-KR" altLang="en-US" sz="1200" b="1" dirty="0">
                  <a:solidFill>
                    <a:srgbClr val="0070C0"/>
                  </a:solidFill>
                </a:rPr>
                <a:t>영역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DDECF13-04DD-4A5A-8D88-2A1FC8AE03ED}"/>
                </a:ext>
              </a:extLst>
            </p:cNvPr>
            <p:cNvSpPr/>
            <p:nvPr/>
          </p:nvSpPr>
          <p:spPr>
            <a:xfrm>
              <a:off x="7063360" y="3912726"/>
              <a:ext cx="100860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</a:rPr>
                <a:t>class </a:t>
              </a:r>
              <a:r>
                <a:rPr lang="ko-KR" altLang="en-US" sz="1200" b="1" dirty="0">
                  <a:solidFill>
                    <a:srgbClr val="0070C0"/>
                  </a:solidFill>
                </a:rPr>
                <a:t>영역</a:t>
              </a:r>
              <a:endParaRPr lang="en-US" altLang="ko-KR" sz="1200" b="1" dirty="0">
                <a:solidFill>
                  <a:srgbClr val="0070C0"/>
                </a:solidFill>
              </a:endParaRPr>
            </a:p>
            <a:p>
              <a:r>
                <a:rPr lang="en-US" altLang="ko-KR" sz="1200" b="1" dirty="0">
                  <a:solidFill>
                    <a:srgbClr val="0070C0"/>
                  </a:solidFill>
                </a:rPr>
                <a:t>static </a:t>
              </a:r>
              <a:r>
                <a:rPr lang="ko-KR" altLang="en-US" sz="1200" b="1" dirty="0">
                  <a:solidFill>
                    <a:srgbClr val="0070C0"/>
                  </a:solidFill>
                </a:rPr>
                <a:t>영역</a:t>
              </a:r>
              <a:endParaRPr lang="en-US" altLang="ko-KR" sz="1200" b="1" dirty="0">
                <a:solidFill>
                  <a:srgbClr val="0070C0"/>
                </a:solidFill>
              </a:endParaRPr>
            </a:p>
            <a:p>
              <a:r>
                <a:rPr lang="en-US" altLang="ko-KR" sz="1200" b="1" dirty="0">
                  <a:solidFill>
                    <a:srgbClr val="0070C0"/>
                  </a:solidFill>
                </a:rPr>
                <a:t>final </a:t>
              </a:r>
              <a:r>
                <a:rPr lang="ko-KR" altLang="en-US" sz="1200" b="1" dirty="0">
                  <a:solidFill>
                    <a:srgbClr val="0070C0"/>
                  </a:solidFill>
                </a:rPr>
                <a:t>영역</a:t>
              </a:r>
              <a:endParaRPr lang="en-US" altLang="ko-KR" sz="1200" b="1" dirty="0">
                <a:solidFill>
                  <a:srgbClr val="0070C0"/>
                </a:solidFill>
              </a:endParaRPr>
            </a:p>
            <a:p>
              <a:r>
                <a:rPr lang="ko-KR" altLang="en-US" sz="1200" b="1" dirty="0">
                  <a:solidFill>
                    <a:srgbClr val="0070C0"/>
                  </a:solidFill>
                </a:rPr>
                <a:t>메서드 영역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72CE1EA-A242-4156-847F-F9EE28E994FB}"/>
              </a:ext>
            </a:extLst>
          </p:cNvPr>
          <p:cNvGrpSpPr/>
          <p:nvPr/>
        </p:nvGrpSpPr>
        <p:grpSpPr>
          <a:xfrm>
            <a:off x="6489439" y="2376397"/>
            <a:ext cx="5215803" cy="1200328"/>
            <a:chOff x="6979293" y="-267536"/>
            <a:chExt cx="5215803" cy="1200328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3156688-CC72-414F-8ECE-F55487AC4548}"/>
                </a:ext>
              </a:extLst>
            </p:cNvPr>
            <p:cNvSpPr txBox="1"/>
            <p:nvPr/>
          </p:nvSpPr>
          <p:spPr>
            <a:xfrm>
              <a:off x="6979293" y="-21315"/>
              <a:ext cx="5215803" cy="95410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u="sng" dirty="0">
                  <a:solidFill>
                    <a:srgbClr val="C00000"/>
                  </a:solidFill>
                </a:rPr>
                <a:t>기본자료형</a:t>
              </a:r>
              <a:r>
                <a:rPr lang="ko-KR" altLang="en-US" sz="1400" dirty="0"/>
                <a:t>과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참조자료형</a:t>
              </a:r>
              <a:r>
                <a:rPr lang="ko-KR" altLang="en-US" sz="1400" dirty="0"/>
                <a:t>의 차이점 </a:t>
              </a:r>
              <a:r>
                <a:rPr lang="en-US" altLang="ko-KR" sz="1400" dirty="0"/>
                <a:t>#2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기본자료형</a:t>
              </a:r>
              <a:r>
                <a:rPr lang="ko-KR" altLang="en-US" sz="1400" dirty="0"/>
                <a:t>은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값</a:t>
              </a:r>
              <a:r>
                <a:rPr lang="ko-KR" altLang="en-US" sz="1400" dirty="0"/>
                <a:t>을 </a:t>
              </a:r>
              <a:r>
                <a:rPr lang="en-US" altLang="ko-KR" sz="1400" u="sng" dirty="0">
                  <a:solidFill>
                    <a:srgbClr val="C00000"/>
                  </a:solidFill>
                </a:rPr>
                <a:t>stack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메모리에 저장</a:t>
              </a:r>
              <a:endParaRPr lang="en-US" altLang="ko-KR" sz="1400" dirty="0"/>
            </a:p>
            <a:p>
              <a:r>
                <a:rPr lang="en-US" altLang="ko-KR" sz="1400" dirty="0"/>
                <a:t>-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참조자료형</a:t>
              </a:r>
              <a:r>
                <a:rPr lang="ko-KR" altLang="en-US" sz="1400" dirty="0"/>
                <a:t>은 </a:t>
              </a:r>
              <a:r>
                <a:rPr lang="ko-KR" altLang="en-US" sz="1400" u="sng" dirty="0">
                  <a:solidFill>
                    <a:srgbClr val="C00000"/>
                  </a:solidFill>
                </a:rPr>
                <a:t>값</a:t>
              </a:r>
              <a:r>
                <a:rPr lang="ko-KR" altLang="en-US" sz="1400" dirty="0"/>
                <a:t>을 </a:t>
              </a:r>
              <a:r>
                <a:rPr lang="en-US" altLang="ko-KR" sz="1400" u="sng" dirty="0">
                  <a:solidFill>
                    <a:srgbClr val="C00000"/>
                  </a:solidFill>
                </a:rPr>
                <a:t>heap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메모리에 저장</a:t>
              </a:r>
              <a:br>
                <a:rPr lang="en-US" altLang="ko-KR" sz="1400" dirty="0"/>
              </a:br>
              <a:r>
                <a:rPr lang="en-US" altLang="ko-KR" sz="1400" dirty="0"/>
                <a:t>  (heap</a:t>
              </a:r>
              <a:r>
                <a:rPr lang="ko-KR" altLang="en-US" sz="1400" dirty="0"/>
                <a:t> 메모리는 직접접근 불가</a:t>
              </a:r>
              <a:r>
                <a:rPr lang="en-US" altLang="ko-KR" sz="1400" dirty="0"/>
                <a:t>, stack</a:t>
              </a:r>
              <a:r>
                <a:rPr lang="ko-KR" altLang="en-US" sz="1400" dirty="0"/>
                <a:t>에는 위치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번지</a:t>
              </a:r>
              <a:r>
                <a:rPr lang="en-US" altLang="ko-KR" sz="1400" dirty="0"/>
                <a:t>)</a:t>
              </a:r>
              <a:r>
                <a:rPr lang="ko-KR" altLang="en-US" sz="1400" dirty="0"/>
                <a:t>를 저장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388F34D-C917-4ACB-8F10-7ACD2DADCFD8}"/>
                </a:ext>
              </a:extLst>
            </p:cNvPr>
            <p:cNvSpPr txBox="1"/>
            <p:nvPr/>
          </p:nvSpPr>
          <p:spPr>
            <a:xfrm>
              <a:off x="6979294" y="-267536"/>
              <a:ext cx="328336" cy="246221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TIP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F57FA5-15AC-45E9-9D55-FD283224F689}"/>
              </a:ext>
            </a:extLst>
          </p:cNvPr>
          <p:cNvSpPr/>
          <p:nvPr/>
        </p:nvSpPr>
        <p:spPr>
          <a:xfrm>
            <a:off x="1366990" y="2293891"/>
            <a:ext cx="14606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메모리의 구조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E984987-5D55-4456-9861-9C9A728F3AD2}"/>
              </a:ext>
            </a:extLst>
          </p:cNvPr>
          <p:cNvGrpSpPr/>
          <p:nvPr/>
        </p:nvGrpSpPr>
        <p:grpSpPr>
          <a:xfrm>
            <a:off x="1724578" y="4064436"/>
            <a:ext cx="9700631" cy="1511142"/>
            <a:chOff x="1733909" y="5064949"/>
            <a:chExt cx="9700631" cy="151114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21D2B1C-57AB-4E2A-8781-5EE1246E7C1C}"/>
                </a:ext>
              </a:extLst>
            </p:cNvPr>
            <p:cNvSpPr/>
            <p:nvPr/>
          </p:nvSpPr>
          <p:spPr>
            <a:xfrm>
              <a:off x="7063359" y="5905259"/>
              <a:ext cx="1030822" cy="3545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16CE2D9-BB02-42F2-A668-6AC8DFA35C8E}"/>
                </a:ext>
              </a:extLst>
            </p:cNvPr>
            <p:cNvSpPr/>
            <p:nvPr/>
          </p:nvSpPr>
          <p:spPr>
            <a:xfrm>
              <a:off x="8094181" y="5905259"/>
              <a:ext cx="1194318" cy="3545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DF8BD1F-F712-4C35-80D9-BC4EC5410A67}"/>
                </a:ext>
              </a:extLst>
            </p:cNvPr>
            <p:cNvSpPr/>
            <p:nvPr/>
          </p:nvSpPr>
          <p:spPr>
            <a:xfrm>
              <a:off x="9288498" y="5905259"/>
              <a:ext cx="2146041" cy="3545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A9B8D6B-2A31-42D0-ADD6-EF741633E140}"/>
                </a:ext>
              </a:extLst>
            </p:cNvPr>
            <p:cNvSpPr/>
            <p:nvPr/>
          </p:nvSpPr>
          <p:spPr>
            <a:xfrm>
              <a:off x="8968078" y="5960982"/>
              <a:ext cx="236201" cy="251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2B40E3B-B0B0-41CE-9D7D-FC87EE4880E3}"/>
                </a:ext>
              </a:extLst>
            </p:cNvPr>
            <p:cNvSpPr/>
            <p:nvPr/>
          </p:nvSpPr>
          <p:spPr>
            <a:xfrm>
              <a:off x="8947358" y="5645341"/>
              <a:ext cx="2968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</a:rPr>
                <a:t>b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9844668-DC59-4AD6-A1DE-830906FEE770}"/>
                </a:ext>
              </a:extLst>
            </p:cNvPr>
            <p:cNvSpPr/>
            <p:nvPr/>
          </p:nvSpPr>
          <p:spPr>
            <a:xfrm>
              <a:off x="9375632" y="5875936"/>
              <a:ext cx="7617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7030A0"/>
                  </a:solidFill>
                </a:rPr>
                <a:t>100</a:t>
              </a:r>
              <a:r>
                <a:rPr lang="ko-KR" altLang="en-US" sz="1200" b="1" dirty="0">
                  <a:solidFill>
                    <a:srgbClr val="7030A0"/>
                  </a:solidFill>
                </a:rPr>
                <a:t>번지</a:t>
              </a:r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295C6D0-05BF-4E33-8EF6-575F4B48A222}"/>
                </a:ext>
              </a:extLst>
            </p:cNvPr>
            <p:cNvCxnSpPr>
              <a:cxnSpLocks/>
            </p:cNvCxnSpPr>
            <p:nvPr/>
          </p:nvCxnSpPr>
          <p:spPr>
            <a:xfrm>
              <a:off x="10049998" y="6014435"/>
              <a:ext cx="218864" cy="11168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6D5C3CA-F036-4ECC-B424-33996EEDCB84}"/>
                </a:ext>
              </a:extLst>
            </p:cNvPr>
            <p:cNvSpPr/>
            <p:nvPr/>
          </p:nvSpPr>
          <p:spPr>
            <a:xfrm>
              <a:off x="8880834" y="5953659"/>
              <a:ext cx="41549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rgbClr val="C00000"/>
                  </a:solidFill>
                </a:rPr>
                <a:t>100</a:t>
              </a:r>
              <a:endParaRPr lang="ko-KR" altLang="en-US" sz="1100" dirty="0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EEF77EF-B076-401F-A662-E72903A750E9}"/>
                </a:ext>
              </a:extLst>
            </p:cNvPr>
            <p:cNvSpPr/>
            <p:nvPr/>
          </p:nvSpPr>
          <p:spPr>
            <a:xfrm>
              <a:off x="9115260" y="6126121"/>
              <a:ext cx="1169153" cy="449970"/>
            </a:xfrm>
            <a:custGeom>
              <a:avLst/>
              <a:gdLst>
                <a:gd name="connsiteX0" fmla="*/ 0 w 1043940"/>
                <a:gd name="connsiteY0" fmla="*/ 0 h 388645"/>
                <a:gd name="connsiteX1" fmla="*/ 228600 w 1043940"/>
                <a:gd name="connsiteY1" fmla="*/ 388620 h 388645"/>
                <a:gd name="connsiteX2" fmla="*/ 1043940 w 1043940"/>
                <a:gd name="connsiteY2" fmla="*/ 15240 h 38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3940" h="388645">
                  <a:moveTo>
                    <a:pt x="0" y="0"/>
                  </a:moveTo>
                  <a:cubicBezTo>
                    <a:pt x="27305" y="193040"/>
                    <a:pt x="54610" y="386080"/>
                    <a:pt x="228600" y="388620"/>
                  </a:cubicBezTo>
                  <a:cubicBezTo>
                    <a:pt x="402590" y="391160"/>
                    <a:pt x="723265" y="203200"/>
                    <a:pt x="1043940" y="1524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259A24D2-D5A9-4B49-B82A-B3C2C6E18F5D}"/>
                </a:ext>
              </a:extLst>
            </p:cNvPr>
            <p:cNvSpPr/>
            <p:nvPr/>
          </p:nvSpPr>
          <p:spPr>
            <a:xfrm>
              <a:off x="7063360" y="5324867"/>
              <a:ext cx="1030822" cy="3545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C635864-E6DE-4EFB-9605-82145EA35485}"/>
                </a:ext>
              </a:extLst>
            </p:cNvPr>
            <p:cNvSpPr/>
            <p:nvPr/>
          </p:nvSpPr>
          <p:spPr>
            <a:xfrm>
              <a:off x="8094182" y="5324867"/>
              <a:ext cx="1194318" cy="3545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9F42FB1-0814-4C36-A257-31FFA52CC536}"/>
                </a:ext>
              </a:extLst>
            </p:cNvPr>
            <p:cNvSpPr/>
            <p:nvPr/>
          </p:nvSpPr>
          <p:spPr>
            <a:xfrm>
              <a:off x="9288499" y="5324867"/>
              <a:ext cx="2146041" cy="3545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CE34A7-7C44-4EEF-B68D-5ECBAC4AB5B2}"/>
                </a:ext>
              </a:extLst>
            </p:cNvPr>
            <p:cNvSpPr/>
            <p:nvPr/>
          </p:nvSpPr>
          <p:spPr>
            <a:xfrm>
              <a:off x="8968079" y="5380590"/>
              <a:ext cx="236201" cy="251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5858CD1-68FA-474E-9EEE-B19179A85FCC}"/>
                </a:ext>
              </a:extLst>
            </p:cNvPr>
            <p:cNvSpPr/>
            <p:nvPr/>
          </p:nvSpPr>
          <p:spPr>
            <a:xfrm>
              <a:off x="8947359" y="5064949"/>
              <a:ext cx="2824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</a:rPr>
                <a:t>a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9D45CE-C1AD-4BA7-979E-3A1A79967575}"/>
                </a:ext>
              </a:extLst>
            </p:cNvPr>
            <p:cNvSpPr/>
            <p:nvPr/>
          </p:nvSpPr>
          <p:spPr>
            <a:xfrm>
              <a:off x="3986747" y="5310095"/>
              <a:ext cx="11480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7030A0"/>
                  </a:solidFill>
                </a:rPr>
                <a:t>int a = 3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199A8E2-E194-4DE9-A3AD-F7815BB1E7BD}"/>
                </a:ext>
              </a:extLst>
            </p:cNvPr>
            <p:cNvSpPr/>
            <p:nvPr/>
          </p:nvSpPr>
          <p:spPr>
            <a:xfrm>
              <a:off x="3979804" y="5890487"/>
              <a:ext cx="19752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7030A0"/>
                  </a:solidFill>
                </a:rPr>
                <a:t>String b = “</a:t>
              </a:r>
              <a:r>
                <a:rPr lang="ko-KR" altLang="en-US" dirty="0">
                  <a:solidFill>
                    <a:srgbClr val="7030A0"/>
                  </a:solidFill>
                </a:rPr>
                <a:t>안녕</a:t>
              </a:r>
              <a:r>
                <a:rPr lang="en-US" altLang="ko-KR" dirty="0">
                  <a:solidFill>
                    <a:srgbClr val="7030A0"/>
                  </a:solidFill>
                </a:rPr>
                <a:t>”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F4C9D20-82AA-4340-9769-D77427175D43}"/>
                </a:ext>
              </a:extLst>
            </p:cNvPr>
            <p:cNvSpPr txBox="1"/>
            <p:nvPr/>
          </p:nvSpPr>
          <p:spPr>
            <a:xfrm>
              <a:off x="1748368" y="5380590"/>
              <a:ext cx="1273562" cy="246221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기본자료형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4484788-6267-4C7E-9E5F-1D0CA36DAEF0}"/>
                </a:ext>
              </a:extLst>
            </p:cNvPr>
            <p:cNvSpPr txBox="1"/>
            <p:nvPr/>
          </p:nvSpPr>
          <p:spPr>
            <a:xfrm>
              <a:off x="1733909" y="5941224"/>
              <a:ext cx="1273562" cy="246221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참조자료형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FA3E74C-3A27-4B67-B9B8-8BB38E8B4E54}"/>
                </a:ext>
              </a:extLst>
            </p:cNvPr>
            <p:cNvSpPr/>
            <p:nvPr/>
          </p:nvSpPr>
          <p:spPr>
            <a:xfrm>
              <a:off x="8955482" y="5365388"/>
              <a:ext cx="2664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b="1" dirty="0">
                  <a:solidFill>
                    <a:srgbClr val="C00000"/>
                  </a:solidFill>
                </a:rPr>
                <a:t>3</a:t>
              </a:r>
              <a:endParaRPr lang="ko-KR" altLang="en-US" sz="1100" b="1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B93DB66-B78D-4951-A47C-A29D3E3DC990}"/>
                </a:ext>
              </a:extLst>
            </p:cNvPr>
            <p:cNvSpPr/>
            <p:nvPr/>
          </p:nvSpPr>
          <p:spPr>
            <a:xfrm>
              <a:off x="10276581" y="5934456"/>
              <a:ext cx="630905" cy="3011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4700BB7-F40B-4172-A169-E52111897A58}"/>
                </a:ext>
              </a:extLst>
            </p:cNvPr>
            <p:cNvSpPr/>
            <p:nvPr/>
          </p:nvSpPr>
          <p:spPr>
            <a:xfrm>
              <a:off x="10363714" y="5953828"/>
              <a:ext cx="4667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>
                  <a:solidFill>
                    <a:srgbClr val="C00000"/>
                  </a:solidFill>
                </a:rPr>
                <a:t>안녕</a:t>
              </a:r>
              <a:endParaRPr lang="ko-KR" altLang="en-US" sz="1100" b="1" dirty="0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5E25F90E-7291-4F35-9365-2A8C02A4DB0C}"/>
                </a:ext>
              </a:extLst>
            </p:cNvPr>
            <p:cNvSpPr/>
            <p:nvPr/>
          </p:nvSpPr>
          <p:spPr>
            <a:xfrm>
              <a:off x="3183466" y="5456889"/>
              <a:ext cx="710419" cy="104476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A8AE1C62-10A5-47E1-B8EE-0524BC8940D2}"/>
                </a:ext>
              </a:extLst>
            </p:cNvPr>
            <p:cNvSpPr/>
            <p:nvPr/>
          </p:nvSpPr>
          <p:spPr>
            <a:xfrm>
              <a:off x="3183466" y="6014435"/>
              <a:ext cx="710419" cy="104476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DF87CC06-BD41-4353-99F6-C2AE2AE0ACB6}"/>
                </a:ext>
              </a:extLst>
            </p:cNvPr>
            <p:cNvSpPr/>
            <p:nvPr/>
          </p:nvSpPr>
          <p:spPr>
            <a:xfrm>
              <a:off x="6094442" y="5463128"/>
              <a:ext cx="710419" cy="104476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오른쪽 92">
              <a:extLst>
                <a:ext uri="{FF2B5EF4-FFF2-40B4-BE49-F238E27FC236}">
                  <a16:creationId xmlns:a16="http://schemas.microsoft.com/office/drawing/2014/main" id="{61891B18-4BE5-4F46-867F-E2000A1A698F}"/>
                </a:ext>
              </a:extLst>
            </p:cNvPr>
            <p:cNvSpPr/>
            <p:nvPr/>
          </p:nvSpPr>
          <p:spPr>
            <a:xfrm>
              <a:off x="6094442" y="6020674"/>
              <a:ext cx="710419" cy="104476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타원 69">
            <a:extLst>
              <a:ext uri="{FF2B5EF4-FFF2-40B4-BE49-F238E27FC236}">
                <a16:creationId xmlns:a16="http://schemas.microsoft.com/office/drawing/2014/main" id="{45A94F41-F549-4CC5-8C1A-BDF28DD3955A}"/>
              </a:ext>
            </a:extLst>
          </p:cNvPr>
          <p:cNvSpPr/>
          <p:nvPr/>
        </p:nvSpPr>
        <p:spPr>
          <a:xfrm>
            <a:off x="1047781" y="297391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4ED6EFD-3A51-4E8E-BF5F-B00D05498A64}"/>
              </a:ext>
            </a:extLst>
          </p:cNvPr>
          <p:cNvSpPr/>
          <p:nvPr/>
        </p:nvSpPr>
        <p:spPr>
          <a:xfrm>
            <a:off x="6118809" y="2961833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E21F07A-6753-4C0B-9E40-E145E8C79813}"/>
              </a:ext>
            </a:extLst>
          </p:cNvPr>
          <p:cNvSpPr/>
          <p:nvPr/>
        </p:nvSpPr>
        <p:spPr>
          <a:xfrm>
            <a:off x="1233671" y="4638468"/>
            <a:ext cx="266637" cy="251506"/>
          </a:xfrm>
          <a:prstGeom prst="ellipse">
            <a:avLst/>
          </a:prstGeom>
          <a:solidFill>
            <a:srgbClr val="203864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6297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2445-399D-493D-93B9-E88AB74E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4" y="3183195"/>
            <a:ext cx="4505325" cy="49161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The End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0984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F73B3D-D088-4855-A87A-BE728293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자료형</a:t>
            </a:r>
            <a:r>
              <a:rPr lang="en-US" altLang="ko-KR" sz="4400" b="1" dirty="0"/>
              <a:t>-</a:t>
            </a:r>
            <a:r>
              <a:rPr lang="ko-KR" altLang="en-US" sz="4400" b="1" dirty="0"/>
              <a:t>기본자료형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5BEB5-CD03-42E4-A889-8E0CD4D51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1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23249</TotalTime>
  <Words>2412</Words>
  <Application>Microsoft Office PowerPoint</Application>
  <PresentationFormat>와이드스크린</PresentationFormat>
  <Paragraphs>558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Consolas</vt:lpstr>
      <vt:lpstr>Office 테마</vt:lpstr>
      <vt:lpstr>자료형</vt:lpstr>
      <vt:lpstr>자료형-자료형의 개요</vt:lpstr>
      <vt:lpstr>자료형-자료형의 개요</vt:lpstr>
      <vt:lpstr>자료형-자료형의 개요</vt:lpstr>
      <vt:lpstr>자료형-자료형의 개요</vt:lpstr>
      <vt:lpstr>자료형-자료형의 개요</vt:lpstr>
      <vt:lpstr>자료형-자료형의 개요</vt:lpstr>
      <vt:lpstr>The End</vt:lpstr>
      <vt:lpstr>자료형-기본자료형</vt:lpstr>
      <vt:lpstr>자료형-기본자료형</vt:lpstr>
      <vt:lpstr>자료형-기본자료형</vt:lpstr>
      <vt:lpstr>자료형-기본자료형</vt:lpstr>
      <vt:lpstr>자료형-기본자료형</vt:lpstr>
      <vt:lpstr>자료형-기본자료형</vt:lpstr>
      <vt:lpstr>자료형-기본자료형</vt:lpstr>
      <vt:lpstr>자료형-기본자료형</vt:lpstr>
      <vt:lpstr>자료형-기본자료형</vt:lpstr>
      <vt:lpstr>자료형-기본자료형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kimdh@hywoman.ac.kr</dc:creator>
  <cp:lastModifiedBy>kim jeffrey</cp:lastModifiedBy>
  <cp:revision>448</cp:revision>
  <cp:lastPrinted>2019-01-25T11:05:07Z</cp:lastPrinted>
  <dcterms:created xsi:type="dcterms:W3CDTF">2019-01-16T05:41:16Z</dcterms:created>
  <dcterms:modified xsi:type="dcterms:W3CDTF">2020-10-26T07:56:28Z</dcterms:modified>
</cp:coreProperties>
</file>