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71" r:id="rId3"/>
    <p:sldId id="302" r:id="rId4"/>
    <p:sldId id="303" r:id="rId5"/>
    <p:sldId id="272" r:id="rId6"/>
    <p:sldId id="273" r:id="rId7"/>
    <p:sldId id="304" r:id="rId8"/>
    <p:sldId id="305" r:id="rId9"/>
    <p:sldId id="291" r:id="rId10"/>
    <p:sldId id="306" r:id="rId11"/>
    <p:sldId id="293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7" r:id="rId32"/>
    <p:sldId id="32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76" autoAdjust="0"/>
  </p:normalViewPr>
  <p:slideViewPr>
    <p:cSldViewPr snapToGrid="0">
      <p:cViewPr varScale="1">
        <p:scale>
          <a:sx n="59" d="100"/>
          <a:sy n="59" d="100"/>
        </p:scale>
        <p:origin x="10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64DBA-6BE6-4AD7-B29D-3F9933CB45F1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30C13-E562-4D17-BFCF-1B528B6E7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36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51BF6-9EE5-46FA-B6DA-661A238E9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0AFE5-9336-4ADE-9363-066F93CCD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17EC2-74CB-4C45-A51D-AA69F583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62A1-B639-410F-9521-7A49F77EA427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9F2D4-7E13-410B-93D5-D7B94ED62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6D57D-DB0D-48DF-BE86-E8CEC76E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1AFD-3562-4D7B-8761-9FCAA3683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21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ACCB9-3D51-4288-A0A7-43253A2E0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34DDD-E1AF-4E0B-8B57-E3C0BE144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637B7-9931-4581-9A74-E0AB3595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62A1-B639-410F-9521-7A49F77EA427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B638C-88A4-41D8-888A-F52752A9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FD6AD-11E3-4BDE-8D44-DE52EECF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1AFD-3562-4D7B-8761-9FCAA3683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46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2313E2-26CC-471C-9086-E4634A46E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E051B-92B8-4671-8E0C-465D6BA0C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0134C-C4D5-409D-987C-EFDAE2379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62A1-B639-410F-9521-7A49F77EA427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00BE6-A5CF-49FC-BF3F-A68E5C94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217E7-1D57-44A9-94CF-5D5319388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1AFD-3562-4D7B-8761-9FCAA3683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99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0814-724E-4225-B362-6C4EEDCA0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3E8A7-8B24-4570-8D52-C400FF6FF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2B8BA-3EDA-4AE5-971C-ED98CDFBB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62A1-B639-410F-9521-7A49F77EA427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0107A-FF00-431A-91B2-FB8687CF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8AC70-73FF-48D5-BAF5-801709FD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1AFD-3562-4D7B-8761-9FCAA3683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39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7B09-E259-48BB-B3AF-1279E7E5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E48BE-3893-4488-BF10-1115D2830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69038-DF1E-43D9-8118-1EA5B7B37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62A1-B639-410F-9521-7A49F77EA427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906FA-9997-4AC9-85B0-1C93535C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39EF1-7589-4329-ACBD-1000DF07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1AFD-3562-4D7B-8761-9FCAA3683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59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9F9ED-3371-4B53-9604-550124FAD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1DFDC-0672-4D82-BB63-9FFFA6C81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5A476-F433-4DFB-B6F9-04B770163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4FF38-4F6F-4C7F-BB7E-00CBB323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62A1-B639-410F-9521-7A49F77EA427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AFD98-4F06-472B-9491-E44333536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EC681-4B74-4D18-912B-7087B158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1AFD-3562-4D7B-8761-9FCAA3683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244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17F4-04F5-45EB-9E99-575069FF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77D99-B9C4-4DC1-B5C0-D8665313F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B5C82-D3FA-4AF1-87CF-9C37E455B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248EC2-2EE8-474C-8DF1-A4C8C3E41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C340F-9633-4377-B7CB-D75C7B78C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5C9F5-EC54-4B3E-8278-F8BF0DE76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62A1-B639-410F-9521-7A49F77EA427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93333E-BD0F-4B15-881D-1B3624627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2C0FAD-2F49-4AFF-8D29-B0BBDF7A0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1AFD-3562-4D7B-8761-9FCAA3683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677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D76C9-611B-433F-A12C-B5F79AF2A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38958-699E-40C5-9184-3C2E4EC42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62A1-B639-410F-9521-7A49F77EA427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F2F54A-D51F-4C7B-8976-764F04B2D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B41EED-266B-4D50-AFEA-6A151E3F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1AFD-3562-4D7B-8761-9FCAA3683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61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41F9A1-724E-4698-9250-386F27A9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62A1-B639-410F-9521-7A49F77EA427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75F81F-3C99-45C2-AE56-4193678F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EEEB4-8427-4054-8189-C84EBA30D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1AFD-3562-4D7B-8761-9FCAA3683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72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06B3-EDDA-449C-BB6C-6F94A2CC6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3D38F-9302-42B3-8AB4-41DED4AD4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5E5E6-0930-43F1-A32C-DD69FC1BD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A7409-B555-4E24-9A20-1E092620C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62A1-B639-410F-9521-7A49F77EA427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609AB-FFF4-4A1F-B8AF-9D52E289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F279A-42D1-4B5F-9B58-13970962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1AFD-3562-4D7B-8761-9FCAA3683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86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48FC-36D7-4A1E-A2A6-9FF3FB7E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B6654F-82FF-46EF-917E-93E39CC287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75B7B-05AF-4CB7-8F1A-096463C56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DBD32-FCDC-4FF1-9A60-12E86A60E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62A1-B639-410F-9521-7A49F77EA427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517A0-0763-42A6-8F6F-219718ACE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51F39-EF71-40D8-AC00-5D511366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1AFD-3562-4D7B-8761-9FCAA3683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05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274BC0-ED88-4C93-AFD4-E9208822E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B8103-0861-43D6-9496-CA9B564B5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842F2-3875-40CE-8FF5-768FF4014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D62A1-B639-410F-9521-7A49F77EA427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A41F4-AC9E-46B2-983A-7EABD1F8C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AD059-62AC-4E2B-AFB6-273A3AF71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1AFD-3562-4D7B-8761-9FCAA3683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67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93BB6D-E759-4F54-8BA6-9A6B01EE2D45}"/>
              </a:ext>
            </a:extLst>
          </p:cNvPr>
          <p:cNvSpPr/>
          <p:nvPr/>
        </p:nvSpPr>
        <p:spPr>
          <a:xfrm>
            <a:off x="140678" y="2532184"/>
            <a:ext cx="11915334" cy="119575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sz="6000" dirty="0">
                <a:latin typeface="Times New Roman"/>
                <a:ea typeface="Times New Roman"/>
                <a:cs typeface="Times New Roman"/>
                <a:sym typeface="Times New Roman"/>
              </a:rPr>
              <a:t>Combinational Logic</a:t>
            </a:r>
            <a:endParaRPr lang="en-IN" sz="60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6840E-895B-4FB5-83B4-5752598CCDE8}"/>
              </a:ext>
            </a:extLst>
          </p:cNvPr>
          <p:cNvSpPr txBox="1"/>
          <p:nvPr/>
        </p:nvSpPr>
        <p:spPr>
          <a:xfrm>
            <a:off x="7005710" y="5612061"/>
            <a:ext cx="5050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Himanshu K.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Gajera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</a:t>
            </a:r>
            <a:endParaRPr lang="en-IN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Pandit Deendayal Energy University, Gandhinagar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361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93BB6D-E759-4F54-8BA6-9A6B01EE2D45}"/>
              </a:ext>
            </a:extLst>
          </p:cNvPr>
          <p:cNvSpPr/>
          <p:nvPr/>
        </p:nvSpPr>
        <p:spPr>
          <a:xfrm>
            <a:off x="98474" y="182880"/>
            <a:ext cx="11957538" cy="7315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IN" sz="5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HALF ADDER</a:t>
            </a:r>
          </a:p>
        </p:txBody>
      </p:sp>
      <p:pic>
        <p:nvPicPr>
          <p:cNvPr id="5122" name="Picture 2" descr="Half Adder Circuit: Theory, Truth Table &amp; Construction">
            <a:extLst>
              <a:ext uri="{FF2B5EF4-FFF2-40B4-BE49-F238E27FC236}">
                <a16:creationId xmlns:a16="http://schemas.microsoft.com/office/drawing/2014/main" id="{7FF2CC4D-E099-1A05-A697-1CAD13383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368" y="1188720"/>
            <a:ext cx="7143750" cy="465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A55B07-E951-97EE-F6A7-B7EF35563663}"/>
              </a:ext>
            </a:extLst>
          </p:cNvPr>
          <p:cNvSpPr txBox="1"/>
          <p:nvPr/>
        </p:nvSpPr>
        <p:spPr>
          <a:xfrm>
            <a:off x="2820760" y="6275010"/>
            <a:ext cx="83795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Adding of Carry is not possible in Half adder. 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492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93BB6D-E759-4F54-8BA6-9A6B01EE2D45}"/>
              </a:ext>
            </a:extLst>
          </p:cNvPr>
          <p:cNvSpPr/>
          <p:nvPr/>
        </p:nvSpPr>
        <p:spPr>
          <a:xfrm>
            <a:off x="98474" y="182880"/>
            <a:ext cx="11957538" cy="7315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IN" sz="5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Adders (full adder)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974ED4-3671-E019-13C2-312A7D6DF29E}"/>
              </a:ext>
            </a:extLst>
          </p:cNvPr>
          <p:cNvSpPr txBox="1"/>
          <p:nvPr/>
        </p:nvSpPr>
        <p:spPr>
          <a:xfrm>
            <a:off x="551088" y="1185404"/>
            <a:ext cx="1110751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 fontAlgn="base">
              <a:buFont typeface="Wingdings" panose="05000000000000000000" pitchFamily="2" charset="2"/>
              <a:buChar char="Ø"/>
            </a:pPr>
            <a:r>
              <a:rPr lang="en-US" sz="3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overcome the above limitation faced with Half adders, Full Adders are implemented.</a:t>
            </a:r>
          </a:p>
          <a:p>
            <a:pPr marL="457200" indent="-457200" algn="just" fontAlgn="base">
              <a:buFont typeface="Wingdings" panose="05000000000000000000" pitchFamily="2" charset="2"/>
              <a:buChar char="Ø"/>
            </a:pPr>
            <a:r>
              <a:rPr lang="en-US" sz="3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arithmetic combinational logic circuit that performs addition of three single bits.</a:t>
            </a:r>
          </a:p>
          <a:p>
            <a:pPr marL="457200" indent="-457200" algn="just" fontAlgn="base">
              <a:buFont typeface="Wingdings" panose="05000000000000000000" pitchFamily="2" charset="2"/>
              <a:buChar char="Ø"/>
            </a:pPr>
            <a:r>
              <a:rPr lang="en-US" sz="3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contains three inputs (A, B, C</a:t>
            </a:r>
            <a:r>
              <a:rPr lang="en-US" sz="3000" b="0" i="0" baseline="-2500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3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and produces two outputs (Sum and </a:t>
            </a:r>
            <a:r>
              <a:rPr lang="en-US" sz="3000" b="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0" i="0" baseline="-2500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3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0" indent="-457200" algn="just" fontAlgn="base">
              <a:buFont typeface="Wingdings" panose="05000000000000000000" pitchFamily="2" charset="2"/>
              <a:buChar char="Ø"/>
            </a:pPr>
            <a:r>
              <a:rPr lang="en-US" sz="3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Where, C</a:t>
            </a:r>
            <a:r>
              <a:rPr lang="en-US" sz="3000" b="0" i="0" baseline="-2500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3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-&gt; Carry In and </a:t>
            </a:r>
            <a:r>
              <a:rPr lang="en-US" sz="3000" b="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0" i="0" baseline="-2500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3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-&gt; Carry Out</a:t>
            </a:r>
          </a:p>
        </p:txBody>
      </p:sp>
    </p:spTree>
    <p:extLst>
      <p:ext uri="{BB962C8B-B14F-4D97-AF65-F5344CB8AC3E}">
        <p14:creationId xmlns:p14="http://schemas.microsoft.com/office/powerpoint/2010/main" val="1229595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93BB6D-E759-4F54-8BA6-9A6B01EE2D45}"/>
              </a:ext>
            </a:extLst>
          </p:cNvPr>
          <p:cNvSpPr/>
          <p:nvPr/>
        </p:nvSpPr>
        <p:spPr>
          <a:xfrm>
            <a:off x="98474" y="182880"/>
            <a:ext cx="11957538" cy="7315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IN" sz="5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Adders (full adder)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26A995D-0043-6878-61A6-B4FA46246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16" y="1820346"/>
            <a:ext cx="5072091" cy="433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529FF1-B84C-0AF7-435F-421296EA7BE5}"/>
              </a:ext>
            </a:extLst>
          </p:cNvPr>
          <p:cNvSpPr txBox="1"/>
          <p:nvPr/>
        </p:nvSpPr>
        <p:spPr>
          <a:xfrm>
            <a:off x="616404" y="1090374"/>
            <a:ext cx="609872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Truth table of Full Adder: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117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93BB6D-E759-4F54-8BA6-9A6B01EE2D45}"/>
              </a:ext>
            </a:extLst>
          </p:cNvPr>
          <p:cNvSpPr/>
          <p:nvPr/>
        </p:nvSpPr>
        <p:spPr>
          <a:xfrm>
            <a:off x="98474" y="182880"/>
            <a:ext cx="11957538" cy="7315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IN" sz="5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Adders (full adder)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529FF1-B84C-0AF7-435F-421296EA7BE5}"/>
              </a:ext>
            </a:extLst>
          </p:cNvPr>
          <p:cNvSpPr txBox="1"/>
          <p:nvPr/>
        </p:nvSpPr>
        <p:spPr>
          <a:xfrm>
            <a:off x="142082" y="914400"/>
            <a:ext cx="838063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K-map Simplification for output variable Sum ‘S’ :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Lightbox">
            <a:extLst>
              <a:ext uri="{FF2B5EF4-FFF2-40B4-BE49-F238E27FC236}">
                <a16:creationId xmlns:a16="http://schemas.microsoft.com/office/drawing/2014/main" id="{723A8BF1-D136-5523-7CB7-2E2404A64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567" y="1391454"/>
            <a:ext cx="5245667" cy="251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9F2FE0-E40D-6F29-4FAB-94F0B4A1D557}"/>
              </a:ext>
            </a:extLst>
          </p:cNvPr>
          <p:cNvSpPr txBox="1"/>
          <p:nvPr/>
        </p:nvSpPr>
        <p:spPr>
          <a:xfrm>
            <a:off x="142080" y="3666888"/>
            <a:ext cx="609872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equation obtained is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B1279AB-A6CF-B07C-865C-870F21911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257" y="4190108"/>
            <a:ext cx="502836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=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A'B'C</a:t>
            </a:r>
            <a:r>
              <a:rPr kumimoji="0" lang="en-US" altLang="en-US" sz="2500" b="0" i="0" u="none" strike="noStrike" cap="none" normalizeH="0" baseline="-30000" dirty="0" err="1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AB'C</a:t>
            </a:r>
            <a:r>
              <a:rPr kumimoji="0" lang="en-US" altLang="en-US" sz="2500" b="0" i="0" u="none" strike="noStrike" cap="none" normalizeH="0" baseline="-30000" dirty="0" err="1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+ ABC +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A'BC</a:t>
            </a:r>
            <a:r>
              <a:rPr kumimoji="0" lang="en-US" altLang="en-US" sz="2500" b="0" i="0" u="none" strike="noStrike" cap="none" normalizeH="0" baseline="-30000" dirty="0" err="1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601FF0-9027-7DAC-9614-6DA8425566D7}"/>
              </a:ext>
            </a:extLst>
          </p:cNvPr>
          <p:cNvSpPr txBox="1"/>
          <p:nvPr/>
        </p:nvSpPr>
        <p:spPr>
          <a:xfrm>
            <a:off x="163283" y="4730231"/>
            <a:ext cx="609872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equation can be simplified as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E5C1C4BD-E0A5-DA8F-617F-812FAA620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257" y="5347648"/>
            <a:ext cx="4916346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= B'(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A'C</a:t>
            </a:r>
            <a:r>
              <a:rPr kumimoji="0" lang="en-US" altLang="en-US" sz="2500" b="0" i="0" u="none" strike="noStrike" cap="none" normalizeH="0" baseline="-30000" dirty="0" err="1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+AC</a:t>
            </a:r>
            <a:r>
              <a:rPr kumimoji="0" lang="en-US" altLang="en-US" sz="2500" b="0" i="0" u="none" strike="noStrike" cap="none" normalizeH="0" baseline="-30000" dirty="0" err="1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') + B(AC +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A'C</a:t>
            </a:r>
            <a:r>
              <a:rPr kumimoji="0" lang="en-US" altLang="en-US" sz="2500" b="0" i="0" u="none" strike="noStrike" cap="none" normalizeH="0" baseline="-30000" dirty="0" err="1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= B'(A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kumimoji="0" lang="en-US" altLang="en-US" sz="2500" b="0" i="0" u="none" strike="noStrike" cap="none" normalizeH="0" baseline="-3000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+ B (A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kumimoji="0" lang="en-US" altLang="en-US" sz="2500" b="0" i="0" u="none" strike="noStrike" cap="none" normalizeH="0" baseline="-3000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)’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= A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kumimoji="0" lang="en-US" altLang="en-US" sz="2500" b="0" i="0" u="none" strike="noStrike" cap="none" normalizeH="0" baseline="-3000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381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93BB6D-E759-4F54-8BA6-9A6B01EE2D45}"/>
              </a:ext>
            </a:extLst>
          </p:cNvPr>
          <p:cNvSpPr/>
          <p:nvPr/>
        </p:nvSpPr>
        <p:spPr>
          <a:xfrm>
            <a:off x="98474" y="182880"/>
            <a:ext cx="11957538" cy="7315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IN" sz="5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Adders (full adder)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529FF1-B84C-0AF7-435F-421296EA7BE5}"/>
              </a:ext>
            </a:extLst>
          </p:cNvPr>
          <p:cNvSpPr txBox="1"/>
          <p:nvPr/>
        </p:nvSpPr>
        <p:spPr>
          <a:xfrm>
            <a:off x="142082" y="914400"/>
            <a:ext cx="838063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K-map Simplification for output variable ‘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Lightbox">
            <a:extLst>
              <a:ext uri="{FF2B5EF4-FFF2-40B4-BE49-F238E27FC236}">
                <a16:creationId xmlns:a16="http://schemas.microsoft.com/office/drawing/2014/main" id="{B504EECB-A821-87E1-0F68-D1C3583A3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690" y="1391454"/>
            <a:ext cx="45148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4DDD8E-9B72-AB86-D3B2-734CC15CB40C}"/>
              </a:ext>
            </a:extLst>
          </p:cNvPr>
          <p:cNvSpPr txBox="1"/>
          <p:nvPr/>
        </p:nvSpPr>
        <p:spPr>
          <a:xfrm>
            <a:off x="98474" y="3383540"/>
            <a:ext cx="609872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equation obtained is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B2E37F5-D008-71AA-60EB-B4638EAE3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82" y="4154508"/>
            <a:ext cx="3204275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n-US" altLang="en-US" sz="2500" b="0" i="0" u="none" strike="noStrike" cap="none" normalizeH="0" baseline="-30000" dirty="0" err="1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kumimoji="0" lang="en-US" altLang="en-US" sz="2500" b="0" i="0" u="none" strike="noStrike" cap="none" normalizeH="0" baseline="-30000" dirty="0" err="1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AB +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kumimoji="0" lang="en-US" altLang="en-US" sz="2500" b="0" i="0" u="none" strike="noStrike" cap="none" normalizeH="0" baseline="-30000" dirty="0" err="1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910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93BB6D-E759-4F54-8BA6-9A6B01EE2D45}"/>
              </a:ext>
            </a:extLst>
          </p:cNvPr>
          <p:cNvSpPr/>
          <p:nvPr/>
        </p:nvSpPr>
        <p:spPr>
          <a:xfrm>
            <a:off x="98474" y="182880"/>
            <a:ext cx="11957538" cy="7315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IN" sz="5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Adders (full adder)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2665F3-BC1A-CA8E-96ED-E259A15F1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12" y="1413781"/>
            <a:ext cx="9290879" cy="475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81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93BB6D-E759-4F54-8BA6-9A6B01EE2D45}"/>
              </a:ext>
            </a:extLst>
          </p:cNvPr>
          <p:cNvSpPr/>
          <p:nvPr/>
        </p:nvSpPr>
        <p:spPr>
          <a:xfrm>
            <a:off x="98474" y="182880"/>
            <a:ext cx="11957538" cy="7315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IN" sz="5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Adders (full adder)</a:t>
            </a:r>
          </a:p>
        </p:txBody>
      </p:sp>
      <p:pic>
        <p:nvPicPr>
          <p:cNvPr id="10242" name="Picture 2" descr="Full Adder Circuit: Theory, Truth Table &amp; Construction">
            <a:extLst>
              <a:ext uri="{FF2B5EF4-FFF2-40B4-BE49-F238E27FC236}">
                <a16:creationId xmlns:a16="http://schemas.microsoft.com/office/drawing/2014/main" id="{9CF73F66-B623-89EB-D966-3C46BA8D5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837" y="1133475"/>
            <a:ext cx="9330419" cy="528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985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93BB6D-E759-4F54-8BA6-9A6B01EE2D45}"/>
              </a:ext>
            </a:extLst>
          </p:cNvPr>
          <p:cNvSpPr/>
          <p:nvPr/>
        </p:nvSpPr>
        <p:spPr>
          <a:xfrm>
            <a:off x="98474" y="182880"/>
            <a:ext cx="11957538" cy="7315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IN" sz="5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Half Subtractor</a:t>
            </a:r>
          </a:p>
        </p:txBody>
      </p:sp>
      <p:pic>
        <p:nvPicPr>
          <p:cNvPr id="12290" name="Picture 2" descr="Lightbox">
            <a:extLst>
              <a:ext uri="{FF2B5EF4-FFF2-40B4-BE49-F238E27FC236}">
                <a16:creationId xmlns:a16="http://schemas.microsoft.com/office/drawing/2014/main" id="{9F1E1AD9-22A8-EA39-D27A-2EBA9B58F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531" y="3429000"/>
            <a:ext cx="7498001" cy="215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8E8CA2-1F2C-3901-F7FF-BE22215303C7}"/>
              </a:ext>
            </a:extLst>
          </p:cNvPr>
          <p:cNvSpPr txBox="1"/>
          <p:nvPr/>
        </p:nvSpPr>
        <p:spPr>
          <a:xfrm>
            <a:off x="509200" y="1277621"/>
            <a:ext cx="1113608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combinational logic circuit designed to perform the subtraction of two single bits.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two inputs (A and B) and produces two outputs (Difference and Borrow-output).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812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93BB6D-E759-4F54-8BA6-9A6B01EE2D45}"/>
              </a:ext>
            </a:extLst>
          </p:cNvPr>
          <p:cNvSpPr/>
          <p:nvPr/>
        </p:nvSpPr>
        <p:spPr>
          <a:xfrm>
            <a:off x="98474" y="182880"/>
            <a:ext cx="11957538" cy="7315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IN" sz="5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Half Subtractor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8E8CA2-1F2C-3901-F7FF-BE22215303C7}"/>
              </a:ext>
            </a:extLst>
          </p:cNvPr>
          <p:cNvSpPr txBox="1"/>
          <p:nvPr/>
        </p:nvSpPr>
        <p:spPr>
          <a:xfrm>
            <a:off x="296928" y="1179649"/>
            <a:ext cx="1113608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Truth Table of Half Subtractor: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7C22243D-AF15-1C6A-B7D3-C95E54902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964" y="2232194"/>
            <a:ext cx="6496184" cy="369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532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93BB6D-E759-4F54-8BA6-9A6B01EE2D45}"/>
              </a:ext>
            </a:extLst>
          </p:cNvPr>
          <p:cNvSpPr/>
          <p:nvPr/>
        </p:nvSpPr>
        <p:spPr>
          <a:xfrm>
            <a:off x="98474" y="182880"/>
            <a:ext cx="11957538" cy="7315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IN" sz="5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Half Subtractor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8E8CA2-1F2C-3901-F7FF-BE22215303C7}"/>
              </a:ext>
            </a:extLst>
          </p:cNvPr>
          <p:cNvSpPr txBox="1"/>
          <p:nvPr/>
        </p:nvSpPr>
        <p:spPr>
          <a:xfrm>
            <a:off x="747177" y="1824275"/>
            <a:ext cx="375950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K-map Simplification for output variable ‘D’: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15190E7F-2F86-42A2-C1F8-36151C78E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255" y="1181617"/>
            <a:ext cx="4855708" cy="264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142E99-262C-C75C-1E96-8B1908A10EF5}"/>
              </a:ext>
            </a:extLst>
          </p:cNvPr>
          <p:cNvSpPr txBox="1"/>
          <p:nvPr/>
        </p:nvSpPr>
        <p:spPr>
          <a:xfrm>
            <a:off x="747177" y="4425042"/>
            <a:ext cx="450163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K-map Simplification for output variable ‘Bout‘ :</a:t>
            </a: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91DD0EA1-9A5B-F8EF-AA05-8C034AF39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047" y="4082143"/>
            <a:ext cx="4048125" cy="222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87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93BB6D-E759-4F54-8BA6-9A6B01EE2D45}"/>
              </a:ext>
            </a:extLst>
          </p:cNvPr>
          <p:cNvSpPr/>
          <p:nvPr/>
        </p:nvSpPr>
        <p:spPr>
          <a:xfrm>
            <a:off x="98474" y="182880"/>
            <a:ext cx="11957538" cy="7315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50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762D7C-2535-4F5C-9F08-B15F2953FBA1}"/>
                  </a:ext>
                </a:extLst>
              </p:cNvPr>
              <p:cNvSpPr txBox="1"/>
              <p:nvPr/>
            </p:nvSpPr>
            <p:spPr>
              <a:xfrm>
                <a:off x="559190" y="1512669"/>
                <a:ext cx="11197381" cy="38562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 algn="just">
                  <a:buFont typeface="Wingdings" panose="05000000000000000000" pitchFamily="2" charset="2"/>
                  <a:buChar char="Ø"/>
                </a:pPr>
                <a:r>
                  <a:rPr lang="en-US" sz="3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combinational circuit consists of logic gates whose outputs, at any time, are determined by combining the values of the inputs.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Ø"/>
                </a:pPr>
                <a:endParaRPr lang="en-US" sz="30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buFont typeface="Wingdings" panose="05000000000000000000" pitchFamily="2" charset="2"/>
                  <a:buChar char="Ø"/>
                </a:pPr>
                <a:r>
                  <a:rPr lang="en-US" sz="3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n input variables,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3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IN" sz="3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possible binary input combinations.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Ø"/>
                </a:pPr>
                <a:endParaRPr lang="en-US" sz="30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buFont typeface="Wingdings" panose="05000000000000000000" pitchFamily="2" charset="2"/>
                  <a:buChar char="Ø"/>
                </a:pPr>
                <a:r>
                  <a:rPr lang="en-US" sz="3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binary combination of the input variables, there is one possible output.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762D7C-2535-4F5C-9F08-B15F2953F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0" y="1512669"/>
                <a:ext cx="11197381" cy="3856248"/>
              </a:xfrm>
              <a:prstGeom prst="rect">
                <a:avLst/>
              </a:prstGeom>
              <a:blipFill>
                <a:blip r:embed="rId2"/>
                <a:stretch>
                  <a:fillRect l="-1143" t="-2054" r="-1252" b="-20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000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93BB6D-E759-4F54-8BA6-9A6B01EE2D45}"/>
              </a:ext>
            </a:extLst>
          </p:cNvPr>
          <p:cNvSpPr/>
          <p:nvPr/>
        </p:nvSpPr>
        <p:spPr>
          <a:xfrm>
            <a:off x="98474" y="182880"/>
            <a:ext cx="11957538" cy="7315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IN" sz="5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Half Subtractor</a:t>
            </a:r>
          </a:p>
        </p:txBody>
      </p:sp>
      <p:pic>
        <p:nvPicPr>
          <p:cNvPr id="2" name="Google Shape;263;p16" descr="Half_Subtractor_Implementation.bmp">
            <a:extLst>
              <a:ext uri="{FF2B5EF4-FFF2-40B4-BE49-F238E27FC236}">
                <a16:creationId xmlns:a16="http://schemas.microsoft.com/office/drawing/2014/main" id="{C610F72B-8D2F-8E36-D7FD-8988B5D3544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16408"/>
          <a:stretch/>
        </p:blipFill>
        <p:spPr>
          <a:xfrm>
            <a:off x="1573280" y="1975417"/>
            <a:ext cx="8387148" cy="290716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7A0996-8884-E34E-B7E7-213185DD6459}"/>
              </a:ext>
            </a:extLst>
          </p:cNvPr>
          <p:cNvSpPr txBox="1"/>
          <p:nvPr/>
        </p:nvSpPr>
        <p:spPr>
          <a:xfrm>
            <a:off x="240847" y="1113008"/>
            <a:ext cx="609872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HALF SUBTRACTOR</a:t>
            </a:r>
          </a:p>
        </p:txBody>
      </p:sp>
      <p:sp>
        <p:nvSpPr>
          <p:cNvPr id="10" name="Google Shape;264;p16">
            <a:extLst>
              <a:ext uri="{FF2B5EF4-FFF2-40B4-BE49-F238E27FC236}">
                <a16:creationId xmlns:a16="http://schemas.microsoft.com/office/drawing/2014/main" id="{A348AD18-C25C-2DE0-C701-FEE2B0AC567B}"/>
              </a:ext>
            </a:extLst>
          </p:cNvPr>
          <p:cNvSpPr txBox="1"/>
          <p:nvPr/>
        </p:nvSpPr>
        <p:spPr>
          <a:xfrm>
            <a:off x="2231572" y="4723393"/>
            <a:ext cx="2673927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 u="none" dirty="0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 b="1" i="1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0" u="none" dirty="0">
              <a:solidFill>
                <a:srgbClr val="0033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0" u="none" dirty="0">
              <a:solidFill>
                <a:srgbClr val="0033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 u="none" dirty="0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= A’B+AB’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 u="none" dirty="0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= A’B</a:t>
            </a:r>
            <a:endParaRPr sz="2000" i="0" u="none" dirty="0">
              <a:solidFill>
                <a:srgbClr val="0033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265;p16">
            <a:extLst>
              <a:ext uri="{FF2B5EF4-FFF2-40B4-BE49-F238E27FC236}">
                <a16:creationId xmlns:a16="http://schemas.microsoft.com/office/drawing/2014/main" id="{E056C741-1643-0FD8-684F-5BA8F8649559}"/>
              </a:ext>
            </a:extLst>
          </p:cNvPr>
          <p:cNvSpPr txBox="1"/>
          <p:nvPr/>
        </p:nvSpPr>
        <p:spPr>
          <a:xfrm>
            <a:off x="6534521" y="4723393"/>
            <a:ext cx="2673927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 u="none" dirty="0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 b="1" i="1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0" u="none" dirty="0">
              <a:solidFill>
                <a:srgbClr val="0033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0" u="none" dirty="0">
              <a:solidFill>
                <a:srgbClr val="0033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 u="none" dirty="0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= A’B+AB’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 u="none" dirty="0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= A’B</a:t>
            </a:r>
            <a:endParaRPr sz="2000" i="0" u="none" dirty="0">
              <a:solidFill>
                <a:srgbClr val="0033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60433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93BB6D-E759-4F54-8BA6-9A6B01EE2D45}"/>
              </a:ext>
            </a:extLst>
          </p:cNvPr>
          <p:cNvSpPr/>
          <p:nvPr/>
        </p:nvSpPr>
        <p:spPr>
          <a:xfrm>
            <a:off x="98474" y="182880"/>
            <a:ext cx="11957538" cy="7315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IN" sz="5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Half Subtractor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7A0996-8884-E34E-B7E7-213185DD6459}"/>
              </a:ext>
            </a:extLst>
          </p:cNvPr>
          <p:cNvSpPr txBox="1"/>
          <p:nvPr/>
        </p:nvSpPr>
        <p:spPr>
          <a:xfrm>
            <a:off x="240847" y="1113008"/>
            <a:ext cx="609872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HALF SUBTRACTOR</a:t>
            </a:r>
          </a:p>
        </p:txBody>
      </p:sp>
      <p:pic>
        <p:nvPicPr>
          <p:cNvPr id="15362" name="Picture 2" descr="Half Subtractor Circuit and Its Construction">
            <a:extLst>
              <a:ext uri="{FF2B5EF4-FFF2-40B4-BE49-F238E27FC236}">
                <a16:creationId xmlns:a16="http://schemas.microsoft.com/office/drawing/2014/main" id="{08C7525E-175F-5603-866F-8569FDBF8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774" y="2024744"/>
            <a:ext cx="5881611" cy="443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148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93BB6D-E759-4F54-8BA6-9A6B01EE2D45}"/>
              </a:ext>
            </a:extLst>
          </p:cNvPr>
          <p:cNvSpPr/>
          <p:nvPr/>
        </p:nvSpPr>
        <p:spPr>
          <a:xfrm>
            <a:off x="98474" y="182880"/>
            <a:ext cx="11957538" cy="7315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IN" sz="5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 Subtractor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08FE5E-941F-E1AB-19DC-08F59719F294}"/>
              </a:ext>
            </a:extLst>
          </p:cNvPr>
          <p:cNvSpPr txBox="1"/>
          <p:nvPr/>
        </p:nvSpPr>
        <p:spPr>
          <a:xfrm>
            <a:off x="376835" y="1384638"/>
            <a:ext cx="1144505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 fontAlgn="base">
              <a:buFont typeface="Wingdings" panose="05000000000000000000" pitchFamily="2" charset="2"/>
              <a:buChar char="Ø"/>
            </a:pPr>
            <a:r>
              <a:rPr lang="en-US" sz="3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Combinational logic circuit designed to perform subtraction of three single bits.</a:t>
            </a:r>
          </a:p>
          <a:p>
            <a:pPr marL="457200" indent="-457200" algn="just" fontAlgn="base">
              <a:buFont typeface="Wingdings" panose="05000000000000000000" pitchFamily="2" charset="2"/>
              <a:buChar char="Ø"/>
            </a:pPr>
            <a:endParaRPr lang="en-US" sz="30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fontAlgn="base">
              <a:buFont typeface="Wingdings" panose="05000000000000000000" pitchFamily="2" charset="2"/>
              <a:buChar char="Ø"/>
            </a:pPr>
            <a:r>
              <a:rPr lang="en-US" sz="3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contains three inputs(A, B, B</a:t>
            </a:r>
            <a:r>
              <a:rPr lang="en-US" sz="3000" b="0" i="0" baseline="-2500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3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and produces two outputs (D, B</a:t>
            </a:r>
            <a:r>
              <a:rPr lang="en-US" sz="3000" b="0" i="0" baseline="-2500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3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0" indent="-457200" algn="just" fontAlgn="base">
              <a:buFont typeface="Wingdings" panose="05000000000000000000" pitchFamily="2" charset="2"/>
              <a:buChar char="Ø"/>
            </a:pPr>
            <a:endParaRPr lang="en-US" sz="30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fontAlgn="base">
              <a:buFont typeface="Wingdings" panose="05000000000000000000" pitchFamily="2" charset="2"/>
              <a:buChar char="Ø"/>
            </a:pPr>
            <a:r>
              <a:rPr lang="en-US" sz="3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Where, A and B are called </a:t>
            </a:r>
            <a:r>
              <a:rPr lang="en-US" sz="30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Minuend</a:t>
            </a:r>
            <a:r>
              <a:rPr lang="en-US" sz="3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30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Subtrahend</a:t>
            </a:r>
            <a:r>
              <a:rPr lang="en-US" sz="3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bits.</a:t>
            </a:r>
          </a:p>
          <a:p>
            <a:pPr marL="457200" indent="-457200" algn="just" fontAlgn="base">
              <a:buFont typeface="Wingdings" panose="05000000000000000000" pitchFamily="2" charset="2"/>
              <a:buChar char="Ø"/>
            </a:pPr>
            <a:endParaRPr lang="en-US" sz="30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fontAlgn="base">
              <a:buFont typeface="Wingdings" panose="05000000000000000000" pitchFamily="2" charset="2"/>
              <a:buChar char="Ø"/>
            </a:pPr>
            <a:r>
              <a:rPr lang="en-US" sz="3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And, B</a:t>
            </a:r>
            <a:r>
              <a:rPr lang="en-US" sz="3000" b="0" i="0" baseline="-2500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3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-&gt; Borrow-In and B</a:t>
            </a:r>
            <a:r>
              <a:rPr lang="en-US" sz="3000" b="0" i="0" baseline="-2500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3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-&gt; Borrow-Out</a:t>
            </a:r>
          </a:p>
        </p:txBody>
      </p:sp>
    </p:spTree>
    <p:extLst>
      <p:ext uri="{BB962C8B-B14F-4D97-AF65-F5344CB8AC3E}">
        <p14:creationId xmlns:p14="http://schemas.microsoft.com/office/powerpoint/2010/main" val="4293121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93BB6D-E759-4F54-8BA6-9A6B01EE2D45}"/>
              </a:ext>
            </a:extLst>
          </p:cNvPr>
          <p:cNvSpPr/>
          <p:nvPr/>
        </p:nvSpPr>
        <p:spPr>
          <a:xfrm>
            <a:off x="98474" y="182880"/>
            <a:ext cx="11957538" cy="7315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IN" sz="5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 Subtractor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AFE6A5-9640-A23A-97BC-AB7CF5D95AC9}"/>
              </a:ext>
            </a:extLst>
          </p:cNvPr>
          <p:cNvSpPr txBox="1"/>
          <p:nvPr/>
        </p:nvSpPr>
        <p:spPr>
          <a:xfrm>
            <a:off x="98474" y="1054895"/>
            <a:ext cx="609872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Truth Table of Full Subtractor:</a:t>
            </a:r>
          </a:p>
        </p:txBody>
      </p:sp>
      <p:pic>
        <p:nvPicPr>
          <p:cNvPr id="17410" name="Picture 2" descr="Lightbox">
            <a:extLst>
              <a:ext uri="{FF2B5EF4-FFF2-40B4-BE49-F238E27FC236}">
                <a16:creationId xmlns:a16="http://schemas.microsoft.com/office/drawing/2014/main" id="{9473A1C7-2B72-02A5-5CBE-FF788AC9C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834" y="1749389"/>
            <a:ext cx="5150304" cy="462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086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93BB6D-E759-4F54-8BA6-9A6B01EE2D45}"/>
              </a:ext>
            </a:extLst>
          </p:cNvPr>
          <p:cNvSpPr/>
          <p:nvPr/>
        </p:nvSpPr>
        <p:spPr>
          <a:xfrm>
            <a:off x="98474" y="182880"/>
            <a:ext cx="11957538" cy="7315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IN" sz="5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 Subtractor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AFE6A5-9640-A23A-97BC-AB7CF5D95AC9}"/>
              </a:ext>
            </a:extLst>
          </p:cNvPr>
          <p:cNvSpPr txBox="1"/>
          <p:nvPr/>
        </p:nvSpPr>
        <p:spPr>
          <a:xfrm>
            <a:off x="98473" y="1054895"/>
            <a:ext cx="765759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K-map Simplification for output variable ‘D’ :</a:t>
            </a:r>
          </a:p>
        </p:txBody>
      </p:sp>
      <p:pic>
        <p:nvPicPr>
          <p:cNvPr id="19458" name="Picture 2" descr="Lightbox">
            <a:extLst>
              <a:ext uri="{FF2B5EF4-FFF2-40B4-BE49-F238E27FC236}">
                <a16:creationId xmlns:a16="http://schemas.microsoft.com/office/drawing/2014/main" id="{981938FB-F009-185A-E328-B9D1D69D6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036" y="1608893"/>
            <a:ext cx="6302536" cy="273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EA5FB8-A3C8-C4E1-88BF-202D5CCB0033}"/>
              </a:ext>
            </a:extLst>
          </p:cNvPr>
          <p:cNvSpPr txBox="1"/>
          <p:nvPr/>
        </p:nvSpPr>
        <p:spPr>
          <a:xfrm>
            <a:off x="98473" y="4336113"/>
            <a:ext cx="1100495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equation obtained from above K-map is 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A'B'B</a:t>
            </a:r>
            <a:r>
              <a:rPr kumimoji="0" lang="en-US" altLang="en-US" sz="2000" b="0" i="0" u="none" strike="noStrike" cap="none" normalizeH="0" baseline="-30000" dirty="0" err="1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AB'B</a:t>
            </a:r>
            <a:r>
              <a:rPr kumimoji="0" lang="en-US" altLang="en-US" sz="2000" b="0" i="0" u="none" strike="noStrike" cap="none" normalizeH="0" baseline="-30000" dirty="0" err="1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+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ABB</a:t>
            </a:r>
            <a:r>
              <a:rPr kumimoji="0" lang="en-US" altLang="en-US" sz="2000" b="0" i="0" u="none" strike="noStrike" cap="none" normalizeH="0" baseline="-30000" dirty="0" err="1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A'BB</a:t>
            </a:r>
            <a:r>
              <a:rPr kumimoji="0" lang="en-US" altLang="en-US" sz="2000" b="0" i="0" u="none" strike="noStrike" cap="none" normalizeH="0" baseline="-30000" dirty="0" err="1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can be simplified as,</a:t>
            </a: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	D = B'(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A'B</a:t>
            </a:r>
            <a:r>
              <a:rPr kumimoji="0" lang="en-US" altLang="en-US" sz="1200" b="0" i="0" u="none" strike="noStrike" cap="none" normalizeH="0" baseline="-3000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kumimoji="0" lang="en-US" altLang="en-US" sz="1200" b="0" i="0" u="none" strike="noStrike" cap="none" normalizeH="0" baseline="-3000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') + B(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kumimoji="0" lang="en-US" altLang="en-US" sz="1200" b="0" i="0" u="none" strike="noStrike" cap="none" normalizeH="0" baseline="-3000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A'B</a:t>
            </a:r>
            <a:r>
              <a:rPr kumimoji="0" lang="en-US" altLang="en-US" sz="1200" b="0" i="0" u="none" strike="noStrike" cap="none" normalizeH="0" baseline="-3000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’) </a:t>
            </a:r>
          </a:p>
          <a:p>
            <a:r>
              <a:rPr lang="en-US" altLang="en-US" sz="2000" dirty="0">
                <a:solidFill>
                  <a:srgbClr val="273239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D = B'(A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xor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kumimoji="0" lang="en-US" altLang="en-US" sz="1200" b="0" i="0" u="none" strike="noStrike" cap="none" normalizeH="0" baseline="-3000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) + B(A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xor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kumimoji="0" lang="en-US" altLang="en-US" sz="1200" b="0" i="0" u="none" strike="noStrike" cap="none" normalizeH="0" baseline="-3000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)’ </a:t>
            </a:r>
          </a:p>
          <a:p>
            <a:r>
              <a:rPr lang="en-US" altLang="en-US" sz="2000" dirty="0">
                <a:solidFill>
                  <a:srgbClr val="273239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D = 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xor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xor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kumimoji="0" lang="en-US" altLang="en-US" sz="1200" b="0" i="0" u="none" strike="noStrike" cap="none" normalizeH="0" baseline="-3000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622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93BB6D-E759-4F54-8BA6-9A6B01EE2D45}"/>
              </a:ext>
            </a:extLst>
          </p:cNvPr>
          <p:cNvSpPr/>
          <p:nvPr/>
        </p:nvSpPr>
        <p:spPr>
          <a:xfrm>
            <a:off x="98474" y="182880"/>
            <a:ext cx="11957538" cy="7315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IN" sz="5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 Subtractor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AFE6A5-9640-A23A-97BC-AB7CF5D95AC9}"/>
              </a:ext>
            </a:extLst>
          </p:cNvPr>
          <p:cNvSpPr txBox="1"/>
          <p:nvPr/>
        </p:nvSpPr>
        <p:spPr>
          <a:xfrm>
            <a:off x="98473" y="1054895"/>
            <a:ext cx="822909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K-map Simplification for output variable ‘Bout‘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EA5FB8-A3C8-C4E1-88BF-202D5CCB0033}"/>
              </a:ext>
            </a:extLst>
          </p:cNvPr>
          <p:cNvSpPr txBox="1"/>
          <p:nvPr/>
        </p:nvSpPr>
        <p:spPr>
          <a:xfrm>
            <a:off x="98473" y="4336113"/>
            <a:ext cx="110049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equation obtained is: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1200" b="0" i="0" u="none" strike="noStrike" cap="none" normalizeH="0" baseline="-3000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BB</a:t>
            </a:r>
            <a:r>
              <a:rPr kumimoji="0" lang="en-US" altLang="en-US" sz="1200" b="0" i="0" u="none" strike="noStrike" cap="none" normalizeH="0" baseline="-3000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+ A'B +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A'B</a:t>
            </a:r>
            <a:r>
              <a:rPr kumimoji="0" lang="en-US" altLang="en-US" sz="1200" b="0" i="0" u="none" strike="noStrike" cap="none" normalizeH="0" baseline="-3000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82" name="Picture 2" descr="Lightbox">
            <a:extLst>
              <a:ext uri="{FF2B5EF4-FFF2-40B4-BE49-F238E27FC236}">
                <a16:creationId xmlns:a16="http://schemas.microsoft.com/office/drawing/2014/main" id="{C44790CF-B153-8EE3-6788-351047FD8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689" y="1611131"/>
            <a:ext cx="5680982" cy="234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32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93BB6D-E759-4F54-8BA6-9A6B01EE2D45}"/>
              </a:ext>
            </a:extLst>
          </p:cNvPr>
          <p:cNvSpPr/>
          <p:nvPr/>
        </p:nvSpPr>
        <p:spPr>
          <a:xfrm>
            <a:off x="98474" y="182880"/>
            <a:ext cx="11957538" cy="7315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IN" sz="5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 Subtractor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AFE6A5-9640-A23A-97BC-AB7CF5D95AC9}"/>
              </a:ext>
            </a:extLst>
          </p:cNvPr>
          <p:cNvSpPr txBox="1"/>
          <p:nvPr/>
        </p:nvSpPr>
        <p:spPr>
          <a:xfrm>
            <a:off x="98473" y="1054895"/>
            <a:ext cx="822909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Diagram of Full Subtractor:</a:t>
            </a:r>
          </a:p>
        </p:txBody>
      </p:sp>
      <p:pic>
        <p:nvPicPr>
          <p:cNvPr id="2" name="Google Shape;288;p19" descr="Full-Subtractor-2.jpg">
            <a:extLst>
              <a:ext uri="{FF2B5EF4-FFF2-40B4-BE49-F238E27FC236}">
                <a16:creationId xmlns:a16="http://schemas.microsoft.com/office/drawing/2014/main" id="{725A3CE5-8397-DBF3-07A9-6CBCB489B72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11383"/>
          <a:stretch/>
        </p:blipFill>
        <p:spPr>
          <a:xfrm>
            <a:off x="1650828" y="2000671"/>
            <a:ext cx="8979072" cy="38024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0373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93BB6D-E759-4F54-8BA6-9A6B01EE2D45}"/>
              </a:ext>
            </a:extLst>
          </p:cNvPr>
          <p:cNvSpPr/>
          <p:nvPr/>
        </p:nvSpPr>
        <p:spPr>
          <a:xfrm>
            <a:off x="98474" y="182880"/>
            <a:ext cx="11957538" cy="7315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IN" sz="5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 Subtractor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AFE6A5-9640-A23A-97BC-AB7CF5D95AC9}"/>
              </a:ext>
            </a:extLst>
          </p:cNvPr>
          <p:cNvSpPr txBox="1"/>
          <p:nvPr/>
        </p:nvSpPr>
        <p:spPr>
          <a:xfrm>
            <a:off x="98473" y="1054895"/>
            <a:ext cx="822909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Diagram of Full Subtractor:</a:t>
            </a:r>
          </a:p>
        </p:txBody>
      </p:sp>
      <p:pic>
        <p:nvPicPr>
          <p:cNvPr id="21506" name="Picture 2" descr="Lightbox">
            <a:extLst>
              <a:ext uri="{FF2B5EF4-FFF2-40B4-BE49-F238E27FC236}">
                <a16:creationId xmlns:a16="http://schemas.microsoft.com/office/drawing/2014/main" id="{2E93B9F7-FD05-B75D-1D6A-5B474CF6B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49388"/>
            <a:ext cx="6641584" cy="480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020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93BB6D-E759-4F54-8BA6-9A6B01EE2D45}"/>
              </a:ext>
            </a:extLst>
          </p:cNvPr>
          <p:cNvSpPr/>
          <p:nvPr/>
        </p:nvSpPr>
        <p:spPr>
          <a:xfrm>
            <a:off x="98474" y="182880"/>
            <a:ext cx="11957538" cy="7315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IN" sz="5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 Subtractor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AFE6A5-9640-A23A-97BC-AB7CF5D95AC9}"/>
              </a:ext>
            </a:extLst>
          </p:cNvPr>
          <p:cNvSpPr txBox="1"/>
          <p:nvPr/>
        </p:nvSpPr>
        <p:spPr>
          <a:xfrm>
            <a:off x="98473" y="1054895"/>
            <a:ext cx="822909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Diagram of Full Subtractor:</a:t>
            </a:r>
          </a:p>
        </p:txBody>
      </p:sp>
      <p:pic>
        <p:nvPicPr>
          <p:cNvPr id="23554" name="Picture 2" descr="Full Subtractor Circuit and Its Construction">
            <a:extLst>
              <a:ext uri="{FF2B5EF4-FFF2-40B4-BE49-F238E27FC236}">
                <a16:creationId xmlns:a16="http://schemas.microsoft.com/office/drawing/2014/main" id="{F9B0FC86-CB96-933D-4221-2B3D0D709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653" y="1659730"/>
            <a:ext cx="8343174" cy="483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590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93BB6D-E759-4F54-8BA6-9A6B01EE2D45}"/>
              </a:ext>
            </a:extLst>
          </p:cNvPr>
          <p:cNvSpPr/>
          <p:nvPr/>
        </p:nvSpPr>
        <p:spPr>
          <a:xfrm>
            <a:off x="98474" y="182880"/>
            <a:ext cx="11957538" cy="7315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IN" sz="5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3BAC3-D839-696E-DC83-59ACA9DBFD0F}"/>
              </a:ext>
            </a:extLst>
          </p:cNvPr>
          <p:cNvSpPr txBox="1"/>
          <p:nvPr/>
        </p:nvSpPr>
        <p:spPr>
          <a:xfrm>
            <a:off x="424543" y="1130664"/>
            <a:ext cx="10695214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Operations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(Arithmetic Logic Unit)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3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Signal Processing (DSP)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3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Memory Addressing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3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Compression and Encryption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3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Counters and Timers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3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 Systems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3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and Video Processing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3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Address Calculation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3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Floating-Point Arithmetic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3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 Detection and Correction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83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93BB6D-E759-4F54-8BA6-9A6B01EE2D45}"/>
              </a:ext>
            </a:extLst>
          </p:cNvPr>
          <p:cNvSpPr/>
          <p:nvPr/>
        </p:nvSpPr>
        <p:spPr>
          <a:xfrm>
            <a:off x="98474" y="182880"/>
            <a:ext cx="11957538" cy="7315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50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762D7C-2535-4F5C-9F08-B15F2953FBA1}"/>
              </a:ext>
            </a:extLst>
          </p:cNvPr>
          <p:cNvSpPr txBox="1"/>
          <p:nvPr/>
        </p:nvSpPr>
        <p:spPr>
          <a:xfrm>
            <a:off x="559190" y="1512669"/>
            <a:ext cx="1119738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Hence, a combinational circuit can be described by: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3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truth table that lists the output values for each combination of the input variables, or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3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Boolean functions, one for each output variable.</a:t>
            </a:r>
          </a:p>
        </p:txBody>
      </p:sp>
      <p:cxnSp>
        <p:nvCxnSpPr>
          <p:cNvPr id="3" name="Google Shape;132;p4">
            <a:extLst>
              <a:ext uri="{FF2B5EF4-FFF2-40B4-BE49-F238E27FC236}">
                <a16:creationId xmlns:a16="http://schemas.microsoft.com/office/drawing/2014/main" id="{11B57AFC-A4E6-97B1-8B1C-9156277E122F}"/>
              </a:ext>
            </a:extLst>
          </p:cNvPr>
          <p:cNvCxnSpPr/>
          <p:nvPr/>
        </p:nvCxnSpPr>
        <p:spPr>
          <a:xfrm>
            <a:off x="6748161" y="4718958"/>
            <a:ext cx="6858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" name="Google Shape;133;p4">
            <a:extLst>
              <a:ext uri="{FF2B5EF4-FFF2-40B4-BE49-F238E27FC236}">
                <a16:creationId xmlns:a16="http://schemas.microsoft.com/office/drawing/2014/main" id="{D3842A90-ABAC-17C0-37BE-CE64C774347F}"/>
              </a:ext>
            </a:extLst>
          </p:cNvPr>
          <p:cNvSpPr txBox="1"/>
          <p:nvPr/>
        </p:nvSpPr>
        <p:spPr>
          <a:xfrm>
            <a:off x="2557161" y="4795158"/>
            <a:ext cx="1330325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1" u="sng" strike="noStrike" cap="non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n-inputs</a:t>
            </a:r>
            <a:endParaRPr/>
          </a:p>
        </p:txBody>
      </p:sp>
      <p:sp>
        <p:nvSpPr>
          <p:cNvPr id="6" name="Google Shape;134;p4">
            <a:extLst>
              <a:ext uri="{FF2B5EF4-FFF2-40B4-BE49-F238E27FC236}">
                <a16:creationId xmlns:a16="http://schemas.microsoft.com/office/drawing/2014/main" id="{A57724EF-FDB5-D9A2-FEE2-17E841F9AF40}"/>
              </a:ext>
            </a:extLst>
          </p:cNvPr>
          <p:cNvSpPr txBox="1"/>
          <p:nvPr/>
        </p:nvSpPr>
        <p:spPr>
          <a:xfrm>
            <a:off x="7586361" y="4795158"/>
            <a:ext cx="1622425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1" u="sng" strike="noStrike" cap="non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m-outputs</a:t>
            </a:r>
            <a:endParaRPr/>
          </a:p>
        </p:txBody>
      </p:sp>
      <p:cxnSp>
        <p:nvCxnSpPr>
          <p:cNvPr id="8" name="Google Shape;135;p4">
            <a:extLst>
              <a:ext uri="{FF2B5EF4-FFF2-40B4-BE49-F238E27FC236}">
                <a16:creationId xmlns:a16="http://schemas.microsoft.com/office/drawing/2014/main" id="{B26397DC-0538-5BFE-E548-EAA2AE47C8F4}"/>
              </a:ext>
            </a:extLst>
          </p:cNvPr>
          <p:cNvCxnSpPr/>
          <p:nvPr/>
        </p:nvCxnSpPr>
        <p:spPr>
          <a:xfrm>
            <a:off x="6748161" y="4871358"/>
            <a:ext cx="6858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" name="Google Shape;136;p4">
            <a:extLst>
              <a:ext uri="{FF2B5EF4-FFF2-40B4-BE49-F238E27FC236}">
                <a16:creationId xmlns:a16="http://schemas.microsoft.com/office/drawing/2014/main" id="{694AD8ED-9C5A-2DFF-7AD5-FDD9E2A9D5DC}"/>
              </a:ext>
            </a:extLst>
          </p:cNvPr>
          <p:cNvCxnSpPr/>
          <p:nvPr/>
        </p:nvCxnSpPr>
        <p:spPr>
          <a:xfrm>
            <a:off x="6748161" y="5023758"/>
            <a:ext cx="6858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" name="Google Shape;137;p4">
            <a:extLst>
              <a:ext uri="{FF2B5EF4-FFF2-40B4-BE49-F238E27FC236}">
                <a16:creationId xmlns:a16="http://schemas.microsoft.com/office/drawing/2014/main" id="{6E200C9F-07A6-F55F-2485-4B9AEE5B9C8C}"/>
              </a:ext>
            </a:extLst>
          </p:cNvPr>
          <p:cNvCxnSpPr/>
          <p:nvPr/>
        </p:nvCxnSpPr>
        <p:spPr>
          <a:xfrm>
            <a:off x="6748161" y="5404758"/>
            <a:ext cx="6858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138;p4">
            <a:extLst>
              <a:ext uri="{FF2B5EF4-FFF2-40B4-BE49-F238E27FC236}">
                <a16:creationId xmlns:a16="http://schemas.microsoft.com/office/drawing/2014/main" id="{0D8D7E90-4ED4-1425-577D-6C5A31C70B56}"/>
              </a:ext>
            </a:extLst>
          </p:cNvPr>
          <p:cNvCxnSpPr/>
          <p:nvPr/>
        </p:nvCxnSpPr>
        <p:spPr>
          <a:xfrm>
            <a:off x="4004961" y="4795158"/>
            <a:ext cx="6858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139;p4">
            <a:extLst>
              <a:ext uri="{FF2B5EF4-FFF2-40B4-BE49-F238E27FC236}">
                <a16:creationId xmlns:a16="http://schemas.microsoft.com/office/drawing/2014/main" id="{A5157909-E10D-95A9-E03A-E6288FFF7141}"/>
              </a:ext>
            </a:extLst>
          </p:cNvPr>
          <p:cNvCxnSpPr/>
          <p:nvPr/>
        </p:nvCxnSpPr>
        <p:spPr>
          <a:xfrm>
            <a:off x="4004961" y="4947558"/>
            <a:ext cx="6858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140;p4">
            <a:extLst>
              <a:ext uri="{FF2B5EF4-FFF2-40B4-BE49-F238E27FC236}">
                <a16:creationId xmlns:a16="http://schemas.microsoft.com/office/drawing/2014/main" id="{E5D083B8-3110-3146-B39A-76BE3F2A7268}"/>
              </a:ext>
            </a:extLst>
          </p:cNvPr>
          <p:cNvCxnSpPr/>
          <p:nvPr/>
        </p:nvCxnSpPr>
        <p:spPr>
          <a:xfrm>
            <a:off x="4004961" y="5328558"/>
            <a:ext cx="6858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Google Shape;141;p4">
            <a:extLst>
              <a:ext uri="{FF2B5EF4-FFF2-40B4-BE49-F238E27FC236}">
                <a16:creationId xmlns:a16="http://schemas.microsoft.com/office/drawing/2014/main" id="{77D08D06-970A-E6E9-E50E-6011DAD386D0}"/>
              </a:ext>
            </a:extLst>
          </p:cNvPr>
          <p:cNvSpPr txBox="1"/>
          <p:nvPr/>
        </p:nvSpPr>
        <p:spPr>
          <a:xfrm>
            <a:off x="4157361" y="4885646"/>
            <a:ext cx="257175" cy="411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sng" strike="noStrike" cap="non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endParaRPr/>
          </a:p>
        </p:txBody>
      </p:sp>
      <p:sp>
        <p:nvSpPr>
          <p:cNvPr id="15" name="Google Shape;142;p4">
            <a:extLst>
              <a:ext uri="{FF2B5EF4-FFF2-40B4-BE49-F238E27FC236}">
                <a16:creationId xmlns:a16="http://schemas.microsoft.com/office/drawing/2014/main" id="{7F8853B8-51E5-729A-EA44-D49B467175CB}"/>
              </a:ext>
            </a:extLst>
          </p:cNvPr>
          <p:cNvSpPr txBox="1"/>
          <p:nvPr/>
        </p:nvSpPr>
        <p:spPr>
          <a:xfrm>
            <a:off x="4157361" y="4947558"/>
            <a:ext cx="257175" cy="4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u="sng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endParaRPr/>
          </a:p>
        </p:txBody>
      </p:sp>
      <p:sp>
        <p:nvSpPr>
          <p:cNvPr id="16" name="Google Shape;143;p4">
            <a:extLst>
              <a:ext uri="{FF2B5EF4-FFF2-40B4-BE49-F238E27FC236}">
                <a16:creationId xmlns:a16="http://schemas.microsoft.com/office/drawing/2014/main" id="{A59AE3AA-BBEE-D801-9A34-3D1773BD1CE4}"/>
              </a:ext>
            </a:extLst>
          </p:cNvPr>
          <p:cNvSpPr txBox="1"/>
          <p:nvPr/>
        </p:nvSpPr>
        <p:spPr>
          <a:xfrm>
            <a:off x="4157361" y="5023758"/>
            <a:ext cx="257175" cy="4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u="sng" dirty="0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endParaRPr dirty="0"/>
          </a:p>
        </p:txBody>
      </p:sp>
      <p:sp>
        <p:nvSpPr>
          <p:cNvPr id="17" name="Google Shape;144;p4">
            <a:extLst>
              <a:ext uri="{FF2B5EF4-FFF2-40B4-BE49-F238E27FC236}">
                <a16:creationId xmlns:a16="http://schemas.microsoft.com/office/drawing/2014/main" id="{56FE3033-5AD5-DC23-FA41-44B1DB9FE741}"/>
              </a:ext>
            </a:extLst>
          </p:cNvPr>
          <p:cNvSpPr txBox="1"/>
          <p:nvPr/>
        </p:nvSpPr>
        <p:spPr>
          <a:xfrm>
            <a:off x="6900561" y="4947558"/>
            <a:ext cx="257175" cy="4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u="sng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endParaRPr/>
          </a:p>
        </p:txBody>
      </p:sp>
      <p:sp>
        <p:nvSpPr>
          <p:cNvPr id="18" name="Google Shape;145;p4">
            <a:extLst>
              <a:ext uri="{FF2B5EF4-FFF2-40B4-BE49-F238E27FC236}">
                <a16:creationId xmlns:a16="http://schemas.microsoft.com/office/drawing/2014/main" id="{E9943840-FB50-F0F6-E821-F05165D20979}"/>
              </a:ext>
            </a:extLst>
          </p:cNvPr>
          <p:cNvSpPr txBox="1"/>
          <p:nvPr/>
        </p:nvSpPr>
        <p:spPr>
          <a:xfrm>
            <a:off x="6900561" y="5023758"/>
            <a:ext cx="257175" cy="4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u="sng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endParaRPr/>
          </a:p>
        </p:txBody>
      </p:sp>
      <p:sp>
        <p:nvSpPr>
          <p:cNvPr id="19" name="Google Shape;146;p4">
            <a:extLst>
              <a:ext uri="{FF2B5EF4-FFF2-40B4-BE49-F238E27FC236}">
                <a16:creationId xmlns:a16="http://schemas.microsoft.com/office/drawing/2014/main" id="{54E0B5C7-0F1B-F0E1-4D95-8797A30852A0}"/>
              </a:ext>
            </a:extLst>
          </p:cNvPr>
          <p:cNvSpPr txBox="1"/>
          <p:nvPr/>
        </p:nvSpPr>
        <p:spPr>
          <a:xfrm>
            <a:off x="6900561" y="5099958"/>
            <a:ext cx="257175" cy="4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u="sng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endParaRPr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75A1A1C-0310-3F0C-5DED-F44242C98809}"/>
              </a:ext>
            </a:extLst>
          </p:cNvPr>
          <p:cNvSpPr/>
          <p:nvPr/>
        </p:nvSpPr>
        <p:spPr>
          <a:xfrm>
            <a:off x="4690762" y="4572001"/>
            <a:ext cx="2057400" cy="99059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sng" strike="noStrike" cap="non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Combinational</a:t>
            </a:r>
            <a:endParaRPr lang="en-US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sng" strike="noStrike" cap="non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681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93BB6D-E759-4F54-8BA6-9A6B01EE2D45}"/>
              </a:ext>
            </a:extLst>
          </p:cNvPr>
          <p:cNvSpPr/>
          <p:nvPr/>
        </p:nvSpPr>
        <p:spPr>
          <a:xfrm>
            <a:off x="98474" y="182880"/>
            <a:ext cx="11957538" cy="7315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IN" sz="5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Ripple carry adder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C08C72-8171-B4E4-FF4D-0A331BB51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97" y="1732869"/>
            <a:ext cx="9963832" cy="443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050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93BB6D-E759-4F54-8BA6-9A6B01EE2D45}"/>
              </a:ext>
            </a:extLst>
          </p:cNvPr>
          <p:cNvSpPr/>
          <p:nvPr/>
        </p:nvSpPr>
        <p:spPr>
          <a:xfrm>
            <a:off x="98474" y="182880"/>
            <a:ext cx="11957538" cy="7315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IN" sz="4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CONTROLLED INVERTER Circuit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A2CFEF-BA59-EB40-741B-D84293FAE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996045"/>
            <a:ext cx="11378293" cy="577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68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93BB6D-E759-4F54-8BA6-9A6B01EE2D45}"/>
              </a:ext>
            </a:extLst>
          </p:cNvPr>
          <p:cNvSpPr/>
          <p:nvPr/>
        </p:nvSpPr>
        <p:spPr>
          <a:xfrm>
            <a:off x="98474" y="182880"/>
            <a:ext cx="11957538" cy="7315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IN" sz="5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Binary Adder-Subtractor</a:t>
            </a:r>
          </a:p>
        </p:txBody>
      </p:sp>
      <p:pic>
        <p:nvPicPr>
          <p:cNvPr id="26626" name="Picture 2" descr="Binary Adder-Subtractor">
            <a:extLst>
              <a:ext uri="{FF2B5EF4-FFF2-40B4-BE49-F238E27FC236}">
                <a16:creationId xmlns:a16="http://schemas.microsoft.com/office/drawing/2014/main" id="{9077C442-1643-A132-0258-AA596F730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390" y="1370239"/>
            <a:ext cx="9288237" cy="485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55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93BB6D-E759-4F54-8BA6-9A6B01EE2D45}"/>
              </a:ext>
            </a:extLst>
          </p:cNvPr>
          <p:cNvSpPr/>
          <p:nvPr/>
        </p:nvSpPr>
        <p:spPr>
          <a:xfrm>
            <a:off x="98474" y="182880"/>
            <a:ext cx="11957538" cy="7315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50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Difference between combinational and sequential circuit - GeeksforGeeks">
            <a:extLst>
              <a:ext uri="{FF2B5EF4-FFF2-40B4-BE49-F238E27FC236}">
                <a16:creationId xmlns:a16="http://schemas.microsoft.com/office/drawing/2014/main" id="{1A70B83C-1B11-4432-96A9-6530CDC44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004" y="3038928"/>
            <a:ext cx="5854118" cy="36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fference between Characteristics of Combinational and Sequential circuits  - GeeksforGeeks">
            <a:extLst>
              <a:ext uri="{FF2B5EF4-FFF2-40B4-BE49-F238E27FC236}">
                <a16:creationId xmlns:a16="http://schemas.microsoft.com/office/drawing/2014/main" id="{114FA5F0-251C-3F9B-494D-553637D21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004" y="1181213"/>
            <a:ext cx="5854117" cy="159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45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93BB6D-E759-4F54-8BA6-9A6B01EE2D45}"/>
              </a:ext>
            </a:extLst>
          </p:cNvPr>
          <p:cNvSpPr/>
          <p:nvPr/>
        </p:nvSpPr>
        <p:spPr>
          <a:xfrm>
            <a:off x="98474" y="182880"/>
            <a:ext cx="11957538" cy="7315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IN" sz="5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procedure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762D7C-2535-4F5C-9F08-B15F2953FBA1}"/>
              </a:ext>
            </a:extLst>
          </p:cNvPr>
          <p:cNvSpPr txBox="1"/>
          <p:nvPr/>
        </p:nvSpPr>
        <p:spPr>
          <a:xfrm>
            <a:off x="466200" y="1109713"/>
            <a:ext cx="10891912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procedure involves the following steps: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2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the problem.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no. of available input variables and required output variables.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 letter symbols to the input and output variables.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 the truth table that defines the required relationship between inputs and outputs.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Obtain simplified Boolean function for each output.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the logic diagram.</a:t>
            </a:r>
          </a:p>
        </p:txBody>
      </p:sp>
    </p:spTree>
    <p:extLst>
      <p:ext uri="{BB962C8B-B14F-4D97-AF65-F5344CB8AC3E}">
        <p14:creationId xmlns:p14="http://schemas.microsoft.com/office/powerpoint/2010/main" val="724986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93BB6D-E759-4F54-8BA6-9A6B01EE2D45}"/>
              </a:ext>
            </a:extLst>
          </p:cNvPr>
          <p:cNvSpPr/>
          <p:nvPr/>
        </p:nvSpPr>
        <p:spPr>
          <a:xfrm>
            <a:off x="98474" y="182880"/>
            <a:ext cx="11957538" cy="7315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IN" sz="5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Adders (half adder)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762D7C-2535-4F5C-9F08-B15F2953FBA1}"/>
              </a:ext>
            </a:extLst>
          </p:cNvPr>
          <p:cNvSpPr txBox="1"/>
          <p:nvPr/>
        </p:nvSpPr>
        <p:spPr>
          <a:xfrm>
            <a:off x="239152" y="994856"/>
            <a:ext cx="1181686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arithmetic combinational logic circuit designed to perform addition of two single bits.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contain two inputs and produces two outputs.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 are called Augend and Added bits and Outputs are called </a:t>
            </a:r>
            <a:r>
              <a:rPr lang="en-US" sz="25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and Carry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 of single bits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0+0=  0</a:t>
            </a:r>
          </a:p>
          <a:p>
            <a:pPr lvl="2" algn="just"/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0+1=  1 </a:t>
            </a:r>
          </a:p>
          <a:p>
            <a:pPr lvl="2" algn="just"/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1+0=  1</a:t>
            </a:r>
          </a:p>
          <a:p>
            <a:pPr lvl="2" algn="just"/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1+1=10 </a:t>
            </a:r>
          </a:p>
          <a:p>
            <a:pPr marL="0" lvl="2" algn="just"/>
            <a:endParaRPr lang="en-US" sz="2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algn="just"/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result of 1+1 is 10, where ‘1’ is carry-output (</a:t>
            </a:r>
            <a:r>
              <a:rPr lang="en-US" sz="25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and ‘0’ is Sum-output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587B27AD-4348-B045-2073-98C17D768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70" y="3635672"/>
            <a:ext cx="3918859" cy="474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90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93BB6D-E759-4F54-8BA6-9A6B01EE2D45}"/>
              </a:ext>
            </a:extLst>
          </p:cNvPr>
          <p:cNvSpPr/>
          <p:nvPr/>
        </p:nvSpPr>
        <p:spPr>
          <a:xfrm>
            <a:off x="98474" y="182880"/>
            <a:ext cx="11957538" cy="7315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IN" sz="5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Adders (half adder)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587B27AD-4348-B045-2073-98C17D768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70" y="3635672"/>
            <a:ext cx="3918859" cy="474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Lightbox">
            <a:extLst>
              <a:ext uri="{FF2B5EF4-FFF2-40B4-BE49-F238E27FC236}">
                <a16:creationId xmlns:a16="http://schemas.microsoft.com/office/drawing/2014/main" id="{D229DED5-7FAC-4550-5CA2-7B9A76E57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184" y="2356125"/>
            <a:ext cx="5930597" cy="348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CC7DD0-8488-09B4-4E16-0497A3425029}"/>
              </a:ext>
            </a:extLst>
          </p:cNvPr>
          <p:cNvSpPr txBox="1"/>
          <p:nvPr/>
        </p:nvSpPr>
        <p:spPr>
          <a:xfrm>
            <a:off x="555170" y="1224811"/>
            <a:ext cx="609872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Truth Table of Half Adder: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08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93BB6D-E759-4F54-8BA6-9A6B01EE2D45}"/>
              </a:ext>
            </a:extLst>
          </p:cNvPr>
          <p:cNvSpPr/>
          <p:nvPr/>
        </p:nvSpPr>
        <p:spPr>
          <a:xfrm>
            <a:off x="98474" y="182880"/>
            <a:ext cx="11957538" cy="7315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IN" sz="5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Adders (half adder)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CC7DD0-8488-09B4-4E16-0497A3425029}"/>
              </a:ext>
            </a:extLst>
          </p:cNvPr>
          <p:cNvSpPr txBox="1"/>
          <p:nvPr/>
        </p:nvSpPr>
        <p:spPr>
          <a:xfrm>
            <a:off x="457198" y="1019790"/>
            <a:ext cx="609872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K-map for output variable Sum ‘S’: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Lightbox">
            <a:extLst>
              <a:ext uri="{FF2B5EF4-FFF2-40B4-BE49-F238E27FC236}">
                <a16:creationId xmlns:a16="http://schemas.microsoft.com/office/drawing/2014/main" id="{2BE6A388-E518-B367-80EB-2C1D28261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92" y="1679178"/>
            <a:ext cx="43243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58FC41-60C2-95A3-F178-1D422E455F50}"/>
              </a:ext>
            </a:extLst>
          </p:cNvPr>
          <p:cNvSpPr txBox="1"/>
          <p:nvPr/>
        </p:nvSpPr>
        <p:spPr>
          <a:xfrm>
            <a:off x="5090432" y="2618064"/>
            <a:ext cx="635997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K-map is of Sum of products form. The equation obtained is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AB' + A’B   ==  S =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64F0A0-ACE6-A26A-32E9-60365B08A910}"/>
              </a:ext>
            </a:extLst>
          </p:cNvPr>
          <p:cNvSpPr txBox="1"/>
          <p:nvPr/>
        </p:nvSpPr>
        <p:spPr>
          <a:xfrm>
            <a:off x="457198" y="4018112"/>
            <a:ext cx="609872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K-map for output variable Carry ‘C’: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3" name="Picture 7" descr="Lightbox">
            <a:extLst>
              <a:ext uri="{FF2B5EF4-FFF2-40B4-BE49-F238E27FC236}">
                <a16:creationId xmlns:a16="http://schemas.microsoft.com/office/drawing/2014/main" id="{C6867D56-A7E0-31A0-26DF-35E61001C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92" y="4572110"/>
            <a:ext cx="4348840" cy="192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DD4DD0F-2049-6700-5962-B002BFAA4BF1}"/>
              </a:ext>
            </a:extLst>
          </p:cNvPr>
          <p:cNvSpPr txBox="1"/>
          <p:nvPr/>
        </p:nvSpPr>
        <p:spPr>
          <a:xfrm>
            <a:off x="5065942" y="4945023"/>
            <a:ext cx="60987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equation obtained from K-map is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AB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38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93BB6D-E759-4F54-8BA6-9A6B01EE2D45}"/>
              </a:ext>
            </a:extLst>
          </p:cNvPr>
          <p:cNvSpPr/>
          <p:nvPr/>
        </p:nvSpPr>
        <p:spPr>
          <a:xfrm>
            <a:off x="98474" y="182880"/>
            <a:ext cx="11957538" cy="7315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IN" sz="5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HALF ADDER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3480E4-F223-1837-ED51-0D8DD4FF9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52" y="1680482"/>
            <a:ext cx="9156247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447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872</Words>
  <Application>Microsoft Office PowerPoint</Application>
  <PresentationFormat>Widescreen</PresentationFormat>
  <Paragraphs>146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Consolas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140</cp:revision>
  <dcterms:created xsi:type="dcterms:W3CDTF">2023-07-24T00:24:04Z</dcterms:created>
  <dcterms:modified xsi:type="dcterms:W3CDTF">2023-08-15T21:26:28Z</dcterms:modified>
</cp:coreProperties>
</file>