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48" r:id="rId3"/>
    <p:sldId id="394" r:id="rId4"/>
    <p:sldId id="350" r:id="rId5"/>
    <p:sldId id="393" r:id="rId6"/>
    <p:sldId id="351" r:id="rId7"/>
    <p:sldId id="353" r:id="rId8"/>
    <p:sldId id="352" r:id="rId9"/>
    <p:sldId id="395" r:id="rId10"/>
    <p:sldId id="355" r:id="rId11"/>
    <p:sldId id="356" r:id="rId12"/>
    <p:sldId id="357" r:id="rId13"/>
    <p:sldId id="358" r:id="rId14"/>
    <p:sldId id="359" r:id="rId15"/>
    <p:sldId id="396" r:id="rId16"/>
    <p:sldId id="354" r:id="rId17"/>
    <p:sldId id="349" r:id="rId18"/>
    <p:sldId id="361" r:id="rId19"/>
    <p:sldId id="360"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5" r:id="rId33"/>
    <p:sldId id="376" r:id="rId34"/>
    <p:sldId id="377" r:id="rId35"/>
    <p:sldId id="374" r:id="rId36"/>
    <p:sldId id="397" r:id="rId37"/>
    <p:sldId id="378" r:id="rId38"/>
    <p:sldId id="379" r:id="rId39"/>
    <p:sldId id="380" r:id="rId40"/>
    <p:sldId id="382" r:id="rId41"/>
    <p:sldId id="384" r:id="rId42"/>
    <p:sldId id="383" r:id="rId43"/>
    <p:sldId id="381" r:id="rId44"/>
    <p:sldId id="386" r:id="rId45"/>
    <p:sldId id="385" r:id="rId46"/>
    <p:sldId id="387" r:id="rId47"/>
    <p:sldId id="388" r:id="rId48"/>
    <p:sldId id="389" r:id="rId49"/>
    <p:sldId id="390" r:id="rId50"/>
    <p:sldId id="391" r:id="rId51"/>
    <p:sldId id="39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0934" autoAdjust="0"/>
  </p:normalViewPr>
  <p:slideViewPr>
    <p:cSldViewPr snapToGrid="0">
      <p:cViewPr varScale="1">
        <p:scale>
          <a:sx n="75" d="100"/>
          <a:sy n="75"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jangle" userId="d34402497beb2d5d" providerId="LiveId" clId="{02FD64AD-B75D-4272-84A0-1083903236A4}"/>
    <pc:docChg chg="modSld">
      <pc:chgData name="parth jangle" userId="d34402497beb2d5d" providerId="LiveId" clId="{02FD64AD-B75D-4272-84A0-1083903236A4}" dt="2023-11-17T16:40:52.391" v="2" actId="1036"/>
      <pc:docMkLst>
        <pc:docMk/>
      </pc:docMkLst>
      <pc:sldChg chg="modSp mod">
        <pc:chgData name="parth jangle" userId="d34402497beb2d5d" providerId="LiveId" clId="{02FD64AD-B75D-4272-84A0-1083903236A4}" dt="2023-11-17T13:26:06.416" v="0" actId="1076"/>
        <pc:sldMkLst>
          <pc:docMk/>
          <pc:sldMk cId="4152948899" sldId="379"/>
        </pc:sldMkLst>
        <pc:spChg chg="mod">
          <ac:chgData name="parth jangle" userId="d34402497beb2d5d" providerId="LiveId" clId="{02FD64AD-B75D-4272-84A0-1083903236A4}" dt="2023-11-17T13:26:06.416" v="0" actId="1076"/>
          <ac:spMkLst>
            <pc:docMk/>
            <pc:sldMk cId="4152948899" sldId="379"/>
            <ac:spMk id="3" creationId="{00000000-0000-0000-0000-000000000000}"/>
          </ac:spMkLst>
        </pc:spChg>
      </pc:sldChg>
      <pc:sldChg chg="modSp mod">
        <pc:chgData name="parth jangle" userId="d34402497beb2d5d" providerId="LiveId" clId="{02FD64AD-B75D-4272-84A0-1083903236A4}" dt="2023-11-17T16:40:52.391" v="2" actId="1036"/>
        <pc:sldMkLst>
          <pc:docMk/>
          <pc:sldMk cId="31960928" sldId="390"/>
        </pc:sldMkLst>
        <pc:spChg chg="mod">
          <ac:chgData name="parth jangle" userId="d34402497beb2d5d" providerId="LiveId" clId="{02FD64AD-B75D-4272-84A0-1083903236A4}" dt="2023-11-17T16:40:52.391" v="2" actId="1036"/>
          <ac:spMkLst>
            <pc:docMk/>
            <pc:sldMk cId="31960928" sldId="3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64DBA-6BE6-4AD7-B29D-3F9933CB45F1}" type="datetimeFigureOut">
              <a:rPr lang="en-IN" smtClean="0"/>
              <a:t>17-11-2023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30C13-E562-4D17-BFCF-1B528B6E7044}" type="slidenum">
              <a:rPr lang="en-IN" smtClean="0"/>
              <a:t>‹#›</a:t>
            </a:fld>
            <a:endParaRPr lang="en-IN"/>
          </a:p>
        </p:txBody>
      </p:sp>
    </p:spTree>
    <p:extLst>
      <p:ext uri="{BB962C8B-B14F-4D97-AF65-F5344CB8AC3E}">
        <p14:creationId xmlns:p14="http://schemas.microsoft.com/office/powerpoint/2010/main" val="345636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1BF6-9EE5-46FA-B6DA-661A238E9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B0AFE5-9336-4ADE-9363-066F93CCD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717EC2-74CB-4C45-A51D-AA69F583F97E}"/>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5" name="Footer Placeholder 4">
            <a:extLst>
              <a:ext uri="{FF2B5EF4-FFF2-40B4-BE49-F238E27FC236}">
                <a16:creationId xmlns:a16="http://schemas.microsoft.com/office/drawing/2014/main" id="{9779F2D4-7E13-410B-93D5-D7B94ED62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C6D57D-DB0D-48DF-BE86-E8CEC76EB806}"/>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61421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CCB9-3D51-4288-A0A7-43253A2E0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34DDD-E1AF-4E0B-8B57-E3C0BE144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8637B7-9931-4581-9A74-E0AB3595C051}"/>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5" name="Footer Placeholder 4">
            <a:extLst>
              <a:ext uri="{FF2B5EF4-FFF2-40B4-BE49-F238E27FC236}">
                <a16:creationId xmlns:a16="http://schemas.microsoft.com/office/drawing/2014/main" id="{DFEB638C-88A4-41D8-888A-F52752A92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FD6AD-11E3-4BDE-8D44-DE52EECF50DE}"/>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47846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313E2-26CC-471C-9086-E4634A46E9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E051B-92B8-4671-8E0C-465D6BA0C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0134C-C4D5-409D-987C-EFDAE2379C84}"/>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5" name="Footer Placeholder 4">
            <a:extLst>
              <a:ext uri="{FF2B5EF4-FFF2-40B4-BE49-F238E27FC236}">
                <a16:creationId xmlns:a16="http://schemas.microsoft.com/office/drawing/2014/main" id="{07400BE6-A5CF-49FC-BF3F-A68E5C94C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217E7-1D57-44A9-94CF-5D5319388203}"/>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1399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0814-724E-4225-B362-6C4EEDCA0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3E8A7-8B24-4570-8D52-C400FF6FF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2B8BA-3EDA-4AE5-971C-ED98CDFBB333}"/>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5" name="Footer Placeholder 4">
            <a:extLst>
              <a:ext uri="{FF2B5EF4-FFF2-40B4-BE49-F238E27FC236}">
                <a16:creationId xmlns:a16="http://schemas.microsoft.com/office/drawing/2014/main" id="{8C70107A-FF00-431A-91B2-FB8687CFA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8AC70-73FF-48D5-BAF5-801709FD00EC}"/>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96639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7B09-E259-48BB-B3AF-1279E7E5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6E48BE-3893-4488-BF10-1115D2830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69038-DF1E-43D9-8118-1EA5B7B3722A}"/>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5" name="Footer Placeholder 4">
            <a:extLst>
              <a:ext uri="{FF2B5EF4-FFF2-40B4-BE49-F238E27FC236}">
                <a16:creationId xmlns:a16="http://schemas.microsoft.com/office/drawing/2014/main" id="{7E6906FA-9997-4AC9-85B0-1C93535C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39EF1-7589-4329-ACBD-1000DF07AB12}"/>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416659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F9ED-3371-4B53-9604-550124FAD4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E1DFDC-0672-4D82-BB63-9FFFA6C81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05A476-F433-4DFB-B6F9-04B770163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34FF38-4F6F-4C7F-BB7E-00CBB323BA59}"/>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6" name="Footer Placeholder 5">
            <a:extLst>
              <a:ext uri="{FF2B5EF4-FFF2-40B4-BE49-F238E27FC236}">
                <a16:creationId xmlns:a16="http://schemas.microsoft.com/office/drawing/2014/main" id="{483AFD98-4F06-472B-9491-E44333536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EC681-4B74-4D18-912B-7087B1581375}"/>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2524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17F4-04F5-45EB-9E99-575069FFF7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877D99-B9C4-4DC1-B5C0-D8665313F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B5C82-D3FA-4AF1-87CF-9C37E455B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248EC2-2EE8-474C-8DF1-A4C8C3E41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C340F-9633-4377-B7CB-D75C7B78C8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45C9F5-EC54-4B3E-8278-F8BF0DE76C40}"/>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8" name="Footer Placeholder 7">
            <a:extLst>
              <a:ext uri="{FF2B5EF4-FFF2-40B4-BE49-F238E27FC236}">
                <a16:creationId xmlns:a16="http://schemas.microsoft.com/office/drawing/2014/main" id="{F893333E-BD0F-4B15-881D-1B3624627B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2C0FAD-2F49-4AFF-8D29-B0BBDF7A0501}"/>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2526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76C9-611B-433F-A12C-B5F79AF2A0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C38958-699E-40C5-9184-3C2E4EC42ED6}"/>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4" name="Footer Placeholder 3">
            <a:extLst>
              <a:ext uri="{FF2B5EF4-FFF2-40B4-BE49-F238E27FC236}">
                <a16:creationId xmlns:a16="http://schemas.microsoft.com/office/drawing/2014/main" id="{A1F2F54A-D51F-4C7B-8976-764F04B2D5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B41EED-266B-4D50-AFEA-6A151E3F1A94}"/>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205961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1F9A1-724E-4698-9250-386F27A92EBA}"/>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3" name="Footer Placeholder 2">
            <a:extLst>
              <a:ext uri="{FF2B5EF4-FFF2-40B4-BE49-F238E27FC236}">
                <a16:creationId xmlns:a16="http://schemas.microsoft.com/office/drawing/2014/main" id="{6575F81F-3C99-45C2-AE56-4193678F50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BEEEB4-8427-4054-8189-C84EBA30D85B}"/>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74172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06B3-EDDA-449C-BB6C-6F94A2CC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E3D38F-9302-42B3-8AB4-41DED4AD4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95E5E6-0930-43F1-A32C-DD69FC1BD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A7409-B555-4E24-9A20-1E092620C4C2}"/>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6" name="Footer Placeholder 5">
            <a:extLst>
              <a:ext uri="{FF2B5EF4-FFF2-40B4-BE49-F238E27FC236}">
                <a16:creationId xmlns:a16="http://schemas.microsoft.com/office/drawing/2014/main" id="{871609AB-FFF4-4A1F-B8AF-9D52E289B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F279A-42D1-4B5F-9B58-13970962BB3A}"/>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243086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48FC-36D7-4A1E-A2A6-9FF3FB7EB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B6654F-82FF-46EF-917E-93E39CC28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F75B7B-05AF-4CB7-8F1A-096463C56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DBD32-FCDC-4FF1-9A60-12E86A60EF95}"/>
              </a:ext>
            </a:extLst>
          </p:cNvPr>
          <p:cNvSpPr>
            <a:spLocks noGrp="1"/>
          </p:cNvSpPr>
          <p:nvPr>
            <p:ph type="dt" sz="half" idx="10"/>
          </p:nvPr>
        </p:nvSpPr>
        <p:spPr/>
        <p:txBody>
          <a:bodyPr/>
          <a:lstStyle/>
          <a:p>
            <a:fld id="{09AD62A1-B639-410F-9521-7A49F77EA427}" type="datetimeFigureOut">
              <a:rPr lang="en-IN" smtClean="0"/>
              <a:t>17-11-2023</a:t>
            </a:fld>
            <a:endParaRPr lang="en-IN"/>
          </a:p>
        </p:txBody>
      </p:sp>
      <p:sp>
        <p:nvSpPr>
          <p:cNvPr id="6" name="Footer Placeholder 5">
            <a:extLst>
              <a:ext uri="{FF2B5EF4-FFF2-40B4-BE49-F238E27FC236}">
                <a16:creationId xmlns:a16="http://schemas.microsoft.com/office/drawing/2014/main" id="{B2F517A0-0763-42A6-8F6F-219718ACE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51F39-EF71-40D8-AC00-5D5113662E2B}"/>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2405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74BC0-ED88-4C93-AFD4-E9208822E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2B8103-0861-43D6-9496-CA9B564B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842F2-3875-40CE-8FF5-768FF4014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D62A1-B639-410F-9521-7A49F77EA427}" type="datetimeFigureOut">
              <a:rPr lang="en-IN" smtClean="0"/>
              <a:t>17-11-2023</a:t>
            </a:fld>
            <a:endParaRPr lang="en-IN"/>
          </a:p>
        </p:txBody>
      </p:sp>
      <p:sp>
        <p:nvSpPr>
          <p:cNvPr id="5" name="Footer Placeholder 4">
            <a:extLst>
              <a:ext uri="{FF2B5EF4-FFF2-40B4-BE49-F238E27FC236}">
                <a16:creationId xmlns:a16="http://schemas.microsoft.com/office/drawing/2014/main" id="{8DFA41F4-AC9E-46B2-983A-7EABD1F8C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5AD059-62AC-4E2B-AFB6-273A3AF71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1AFD-3562-4D7B-8761-9FCAA3683516}" type="slidenum">
              <a:rPr lang="en-IN" smtClean="0"/>
              <a:t>‹#›</a:t>
            </a:fld>
            <a:endParaRPr lang="en-IN"/>
          </a:p>
        </p:txBody>
      </p:sp>
    </p:spTree>
    <p:extLst>
      <p:ext uri="{BB962C8B-B14F-4D97-AF65-F5344CB8AC3E}">
        <p14:creationId xmlns:p14="http://schemas.microsoft.com/office/powerpoint/2010/main" val="380567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140678" y="2532184"/>
            <a:ext cx="11915334" cy="11957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5000" dirty="0">
                <a:latin typeface="Times New Roman"/>
                <a:ea typeface="Times New Roman"/>
                <a:cs typeface="Times New Roman"/>
                <a:sym typeface="Times New Roman"/>
              </a:rPr>
              <a:t>SEQUENTIAL LOGIC</a:t>
            </a:r>
            <a:endParaRPr lang="en-IN" sz="5000" b="1" i="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A6840E-895B-4FB5-83B4-5752598CCDE8}"/>
              </a:ext>
            </a:extLst>
          </p:cNvPr>
          <p:cNvSpPr txBox="1"/>
          <p:nvPr/>
        </p:nvSpPr>
        <p:spPr>
          <a:xfrm>
            <a:off x="7005710" y="5612061"/>
            <a:ext cx="5050302" cy="646331"/>
          </a:xfrm>
          <a:prstGeom prst="rect">
            <a:avLst/>
          </a:prstGeom>
          <a:noFill/>
        </p:spPr>
        <p:txBody>
          <a:bodyPr wrap="square" rtlCol="0">
            <a:spAutoFit/>
          </a:bodyPr>
          <a:lstStyle/>
          <a:p>
            <a:r>
              <a:rPr lang="en-US" sz="1800" b="0" i="0" u="none" strike="noStrike" baseline="0" dirty="0">
                <a:latin typeface="Times New Roman" panose="02020603050405020304" pitchFamily="18" charset="0"/>
                <a:cs typeface="Times New Roman" panose="02020603050405020304" pitchFamily="18" charset="0"/>
              </a:rPr>
              <a:t>Department of Computer Science &amp; Engineering</a:t>
            </a:r>
            <a:endParaRPr lang="en-IN"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Pandit Deendayal Energy University, Gandhinagar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36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The SR Latch using NAND gate</a:t>
            </a:r>
          </a:p>
        </p:txBody>
      </p:sp>
      <p:pic>
        <p:nvPicPr>
          <p:cNvPr id="8194" name="Picture 2" descr="https://media.geeksforgeeks.org/wp-content/uploads/RS-with-NAND-gat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218" y="1752236"/>
            <a:ext cx="57340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3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The SR Latch using NAND gate</a:t>
            </a:r>
          </a:p>
        </p:txBody>
      </p:sp>
      <p:sp>
        <p:nvSpPr>
          <p:cNvPr id="2" name="Rectangle 1"/>
          <p:cNvSpPr/>
          <p:nvPr/>
        </p:nvSpPr>
        <p:spPr>
          <a:xfrm>
            <a:off x="439711" y="1254869"/>
            <a:ext cx="7684958" cy="1015663"/>
          </a:xfrm>
          <a:prstGeom prst="rect">
            <a:avLst/>
          </a:prstGeom>
        </p:spPr>
        <p:txBody>
          <a:bodyPr wrap="square">
            <a:spAutoFit/>
          </a:bodyPr>
          <a:lstStyle/>
          <a:p>
            <a:r>
              <a:rPr lang="en-US" sz="2000" b="1" dirty="0">
                <a:solidFill>
                  <a:srgbClr val="273239"/>
                </a:solidFill>
                <a:latin typeface="Times New Roman" panose="02020603050405020304" pitchFamily="18" charset="0"/>
                <a:cs typeface="Times New Roman" panose="02020603050405020304" pitchFamily="18" charset="0"/>
              </a:rPr>
              <a:t>Case-1: S’=R’=1 (S=R=0) –</a:t>
            </a:r>
            <a:r>
              <a:rPr lang="en-US" sz="2000" dirty="0">
                <a:solidFill>
                  <a:srgbClr val="273239"/>
                </a:solidFill>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solidFill>
                  <a:srgbClr val="273239"/>
                </a:solidFill>
                <a:latin typeface="Times New Roman" panose="02020603050405020304" pitchFamily="18" charset="0"/>
                <a:cs typeface="Times New Roman" panose="02020603050405020304" pitchFamily="18" charset="0"/>
              </a:rPr>
              <a:t>If Q = 1, Q and R’ inputs for 2nd NAND gate are both 1. </a:t>
            </a:r>
            <a:br>
              <a:rPr lang="en-US" sz="2000" dirty="0">
                <a:latin typeface="Times New Roman" panose="02020603050405020304" pitchFamily="18" charset="0"/>
                <a:cs typeface="Times New Roman" panose="02020603050405020304" pitchFamily="18" charset="0"/>
              </a:rPr>
            </a:br>
            <a:r>
              <a:rPr lang="en-US" sz="2000" dirty="0">
                <a:solidFill>
                  <a:srgbClr val="273239"/>
                </a:solidFill>
                <a:latin typeface="Times New Roman" panose="02020603050405020304" pitchFamily="18" charset="0"/>
                <a:cs typeface="Times New Roman" panose="02020603050405020304" pitchFamily="18" charset="0"/>
              </a:rPr>
              <a:t>If Q = 0, Q and R’ inputs for 2nd NAND gate are 0 and 1 respectively. </a:t>
            </a:r>
            <a:endParaRPr lang="en-IN" sz="2000" dirty="0">
              <a:latin typeface="Times New Roman" panose="02020603050405020304" pitchFamily="18" charset="0"/>
              <a:cs typeface="Times New Roman" panose="02020603050405020304" pitchFamily="18" charset="0"/>
            </a:endParaRPr>
          </a:p>
        </p:txBody>
      </p:sp>
      <p:pic>
        <p:nvPicPr>
          <p:cNvPr id="9218" name="Picture 2" descr="https://media.geeksforgeeks.org/wp-content/uploads/RS-with-NAND-gat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11" y="2638425"/>
            <a:ext cx="113538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6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The SR Latch using NAND gate</a:t>
            </a:r>
          </a:p>
        </p:txBody>
      </p:sp>
      <p:sp>
        <p:nvSpPr>
          <p:cNvPr id="2" name="Rectangle 1"/>
          <p:cNvSpPr/>
          <p:nvPr/>
        </p:nvSpPr>
        <p:spPr>
          <a:xfrm>
            <a:off x="439711" y="1254869"/>
            <a:ext cx="7684958"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Case-2: S’=0, R’=1 (S=1, R=0) –</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 S’=0, the output of 1st NAND gate, Q = 1(</a:t>
            </a:r>
            <a:r>
              <a:rPr lang="en-US" sz="2000" b="1" dirty="0">
                <a:latin typeface="Times New Roman" panose="02020603050405020304" pitchFamily="18" charset="0"/>
                <a:cs typeface="Times New Roman" panose="02020603050405020304" pitchFamily="18" charset="0"/>
              </a:rPr>
              <a:t>SET state</a:t>
            </a:r>
            <a:r>
              <a:rPr lang="en-US" sz="2000" dirty="0">
                <a:latin typeface="Times New Roman" panose="02020603050405020304" pitchFamily="18" charset="0"/>
                <a:cs typeface="Times New Roman" panose="02020603050405020304" pitchFamily="18" charset="0"/>
              </a:rPr>
              <a:t>). In 2nd NAND gate, as Q and R’ inputs are 1, Q’=0. </a:t>
            </a:r>
            <a:endParaRPr lang="en-IN" sz="2000" dirty="0">
              <a:latin typeface="Times New Roman" panose="02020603050405020304" pitchFamily="18" charset="0"/>
              <a:cs typeface="Times New Roman" panose="02020603050405020304" pitchFamily="18" charset="0"/>
            </a:endParaRPr>
          </a:p>
        </p:txBody>
      </p:sp>
      <p:pic>
        <p:nvPicPr>
          <p:cNvPr id="10242" name="Picture 2" descr="https://media.geeksforgeeks.org/wp-content/uploads/RS-with-NAND-gate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243" y="2760324"/>
            <a:ext cx="5334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7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The SR Latch using NAND gate</a:t>
            </a:r>
          </a:p>
        </p:txBody>
      </p:sp>
      <p:sp>
        <p:nvSpPr>
          <p:cNvPr id="2" name="Rectangle 1"/>
          <p:cNvSpPr/>
          <p:nvPr/>
        </p:nvSpPr>
        <p:spPr>
          <a:xfrm>
            <a:off x="439711" y="1084634"/>
            <a:ext cx="7684958"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Case-3: S’= 1, R’= 0 (S=0, R=1) –</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 R’=0, the output of 2nd NAND gate, Q’ = 1. In 1st NAND gate, as Q and S’ inputs are 1, Q=0(</a:t>
            </a:r>
            <a:r>
              <a:rPr lang="en-US" sz="2000" b="1" dirty="0">
                <a:latin typeface="Times New Roman" panose="02020603050405020304" pitchFamily="18" charset="0"/>
                <a:cs typeface="Times New Roman" panose="02020603050405020304" pitchFamily="18" charset="0"/>
              </a:rPr>
              <a:t>RESET state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11266" name="Picture 2" descr="https://media.geeksforgeeks.org/wp-content/uploads/RS-with-NAND-gates-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1437" y="2100297"/>
            <a:ext cx="4729739" cy="32470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9711" y="5901358"/>
            <a:ext cx="6096000" cy="923330"/>
          </a:xfrm>
          <a:prstGeom prst="rect">
            <a:avLst/>
          </a:prstGeom>
        </p:spPr>
        <p:txBody>
          <a:bodyPr>
            <a:spAutoFit/>
          </a:bodyPr>
          <a:lstStyle/>
          <a:p>
            <a:r>
              <a:rPr lang="en-US" b="1" dirty="0">
                <a:solidFill>
                  <a:srgbClr val="273239"/>
                </a:solidFill>
                <a:latin typeface="Times New Roman" panose="02020603050405020304" pitchFamily="18" charset="0"/>
                <a:cs typeface="Times New Roman" panose="02020603050405020304" pitchFamily="18" charset="0"/>
              </a:rPr>
              <a:t>Case-4: S’= R’= 0 (S=R=1) –</a:t>
            </a:r>
            <a:r>
              <a:rPr lang="en-US" dirty="0">
                <a:solidFill>
                  <a:srgbClr val="273239"/>
                </a:solidFill>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solidFill>
                  <a:srgbClr val="273239"/>
                </a:solidFill>
                <a:latin typeface="Times New Roman" panose="02020603050405020304" pitchFamily="18" charset="0"/>
                <a:cs typeface="Times New Roman" panose="02020603050405020304" pitchFamily="18" charset="0"/>
              </a:rPr>
              <a:t>When S=R=1, both Q and Q’ becomes 1 which is not allowed. So, the input condition is prohibited.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50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The SR Latch using NAND gate</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1834567"/>
                  </p:ext>
                </p:extLst>
              </p:nvPr>
            </p:nvGraphicFramePr>
            <p:xfrm>
              <a:off x="5734573" y="1514145"/>
              <a:ext cx="6062686" cy="4564296"/>
            </p:xfrm>
            <a:graphic>
              <a:graphicData uri="http://schemas.openxmlformats.org/drawingml/2006/table">
                <a:tbl>
                  <a:tblPr firstRow="1" bandRow="1">
                    <a:tableStyleId>{5C22544A-7EE6-4342-B048-85BDC9FD1C3A}</a:tableStyleId>
                  </a:tblPr>
                  <a:tblGrid>
                    <a:gridCol w="1110604">
                      <a:extLst>
                        <a:ext uri="{9D8B030D-6E8A-4147-A177-3AD203B41FA5}">
                          <a16:colId xmlns:a16="http://schemas.microsoft.com/office/drawing/2014/main" val="20000"/>
                        </a:ext>
                      </a:extLst>
                    </a:gridCol>
                    <a:gridCol w="1110604">
                      <a:extLst>
                        <a:ext uri="{9D8B030D-6E8A-4147-A177-3AD203B41FA5}">
                          <a16:colId xmlns:a16="http://schemas.microsoft.com/office/drawing/2014/main" val="20001"/>
                        </a:ext>
                      </a:extLst>
                    </a:gridCol>
                    <a:gridCol w="1110604">
                      <a:extLst>
                        <a:ext uri="{9D8B030D-6E8A-4147-A177-3AD203B41FA5}">
                          <a16:colId xmlns:a16="http://schemas.microsoft.com/office/drawing/2014/main" val="20002"/>
                        </a:ext>
                      </a:extLst>
                    </a:gridCol>
                    <a:gridCol w="1110604">
                      <a:extLst>
                        <a:ext uri="{9D8B030D-6E8A-4147-A177-3AD203B41FA5}">
                          <a16:colId xmlns:a16="http://schemas.microsoft.com/office/drawing/2014/main" val="20003"/>
                        </a:ext>
                      </a:extLst>
                    </a:gridCol>
                    <a:gridCol w="1620270">
                      <a:extLst>
                        <a:ext uri="{9D8B030D-6E8A-4147-A177-3AD203B41FA5}">
                          <a16:colId xmlns:a16="http://schemas.microsoft.com/office/drawing/2014/main" val="20004"/>
                        </a:ext>
                      </a:extLst>
                    </a:gridCol>
                  </a:tblGrid>
                  <a:tr h="760716">
                    <a:tc>
                      <a:txBody>
                        <a:bodyPr/>
                        <a:lstStyle/>
                        <a:p>
                          <a:pPr algn="ctr"/>
                          <a:r>
                            <a:rPr lang="en-US" sz="2500" dirty="0">
                              <a:latin typeface="Times New Roman" panose="02020603050405020304" pitchFamily="18" charset="0"/>
                              <a:cs typeface="Times New Roman" panose="02020603050405020304" pitchFamily="18" charset="0"/>
                            </a:rPr>
                            <a:t>S</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R</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Q</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IN" sz="2500" i="1" smtClean="0">
                                        <a:latin typeface="Cambria Math" panose="02040503050406030204" pitchFamily="18" charset="0"/>
                                      </a:rPr>
                                    </m:ctrlPr>
                                  </m:accPr>
                                  <m:e>
                                    <m:r>
                                      <a:rPr lang="en-US" sz="2500" b="1" i="1" smtClean="0">
                                        <a:latin typeface="Cambria Math" panose="02040503050406030204" pitchFamily="18" charset="0"/>
                                      </a:rPr>
                                      <m:t>𝑸</m:t>
                                    </m:r>
                                  </m:e>
                                </m:acc>
                              </m:oMath>
                            </m:oMathPara>
                          </a14:m>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760716">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Undefined</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60716">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Set</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760716">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Reset</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60716">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a:latin typeface="Times New Roman" panose="02020603050405020304" pitchFamily="18" charset="0"/>
                              <a:cs typeface="Times New Roman" panose="02020603050405020304" pitchFamily="18" charset="0"/>
                            </a:rPr>
                            <a:t>Store/  Memory</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760716">
                    <a:tc gridSpan="2">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IN" sz="2500" dirty="0"/>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IN" sz="25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834567"/>
                  </p:ext>
                </p:extLst>
              </p:nvPr>
            </p:nvGraphicFramePr>
            <p:xfrm>
              <a:off x="5734573" y="1514145"/>
              <a:ext cx="6062686" cy="4564296"/>
            </p:xfrm>
            <a:graphic>
              <a:graphicData uri="http://schemas.openxmlformats.org/drawingml/2006/table">
                <a:tbl>
                  <a:tblPr firstRow="1" bandRow="1">
                    <a:tableStyleId>{5C22544A-7EE6-4342-B048-85BDC9FD1C3A}</a:tableStyleId>
                  </a:tblPr>
                  <a:tblGrid>
                    <a:gridCol w="1110604"/>
                    <a:gridCol w="1110604"/>
                    <a:gridCol w="1110604"/>
                    <a:gridCol w="1110604"/>
                    <a:gridCol w="1620270"/>
                  </a:tblGrid>
                  <a:tr h="760716">
                    <a:tc>
                      <a:txBody>
                        <a:bodyPr/>
                        <a:lstStyle/>
                        <a:p>
                          <a:pPr algn="ctr"/>
                          <a:r>
                            <a:rPr lang="en-US" sz="2500" dirty="0" smtClean="0">
                              <a:latin typeface="Times New Roman" panose="02020603050405020304" pitchFamily="18" charset="0"/>
                              <a:cs typeface="Times New Roman" panose="02020603050405020304" pitchFamily="18" charset="0"/>
                            </a:rPr>
                            <a:t>S</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R</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Q</a:t>
                          </a:r>
                          <a:endParaRPr lang="en-IN" sz="25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rotWithShape="0">
                          <a:blip r:embed="rId2"/>
                          <a:stretch>
                            <a:fillRect l="-299454" t="-800" r="-147541" b="-501600"/>
                          </a:stretch>
                        </a:blipFill>
                      </a:tcPr>
                    </a:tc>
                    <a:tc>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Undefined</a:t>
                          </a: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Set</a:t>
                          </a: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Reset</a:t>
                          </a: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Store/  Memory</a:t>
                          </a:r>
                          <a:endParaRPr lang="en-IN" sz="2500" dirty="0">
                            <a:latin typeface="Times New Roman" panose="02020603050405020304" pitchFamily="18" charset="0"/>
                            <a:cs typeface="Times New Roman" panose="02020603050405020304" pitchFamily="18" charset="0"/>
                          </a:endParaRPr>
                        </a:p>
                      </a:txBody>
                      <a:tcPr anchor="ctr"/>
                    </a:tc>
                  </a:tr>
                  <a:tr h="760716">
                    <a:tc gridSpan="2">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IN" sz="2500" dirty="0"/>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IN" sz="2500" dirty="0"/>
                        </a:p>
                      </a:txBody>
                      <a:tcPr anchor="ctr"/>
                    </a:tc>
                  </a:tr>
                </a:tbl>
              </a:graphicData>
            </a:graphic>
          </p:graphicFrame>
        </mc:Fallback>
      </mc:AlternateContent>
      <p:pic>
        <p:nvPicPr>
          <p:cNvPr id="9" name="Picture 2" descr="https://media.geeksforgeeks.org/wp-content/uploads/RS-with-NAND-gat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98" y="1892750"/>
            <a:ext cx="5094068" cy="363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04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19CD-4B77-0300-C6BD-C5402892CD0B}"/>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8429204A-DB00-2742-3714-E9CCD9BAB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55" y="2009273"/>
            <a:ext cx="10230090" cy="3701979"/>
          </a:xfrm>
          <a:prstGeom prst="rect">
            <a:avLst/>
          </a:prstGeom>
        </p:spPr>
      </p:pic>
    </p:spTree>
    <p:extLst>
      <p:ext uri="{BB962C8B-B14F-4D97-AF65-F5344CB8AC3E}">
        <p14:creationId xmlns:p14="http://schemas.microsoft.com/office/powerpoint/2010/main" val="2915740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The SR Latch using NOR gate</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69696071"/>
                  </p:ext>
                </p:extLst>
              </p:nvPr>
            </p:nvGraphicFramePr>
            <p:xfrm>
              <a:off x="5734573" y="1514145"/>
              <a:ext cx="6062686" cy="4564296"/>
            </p:xfrm>
            <a:graphic>
              <a:graphicData uri="http://schemas.openxmlformats.org/drawingml/2006/table">
                <a:tbl>
                  <a:tblPr firstRow="1" bandRow="1">
                    <a:tableStyleId>{5C22544A-7EE6-4342-B048-85BDC9FD1C3A}</a:tableStyleId>
                  </a:tblPr>
                  <a:tblGrid>
                    <a:gridCol w="1110604">
                      <a:extLst>
                        <a:ext uri="{9D8B030D-6E8A-4147-A177-3AD203B41FA5}">
                          <a16:colId xmlns:a16="http://schemas.microsoft.com/office/drawing/2014/main" val="20000"/>
                        </a:ext>
                      </a:extLst>
                    </a:gridCol>
                    <a:gridCol w="1110604">
                      <a:extLst>
                        <a:ext uri="{9D8B030D-6E8A-4147-A177-3AD203B41FA5}">
                          <a16:colId xmlns:a16="http://schemas.microsoft.com/office/drawing/2014/main" val="20001"/>
                        </a:ext>
                      </a:extLst>
                    </a:gridCol>
                    <a:gridCol w="1110604">
                      <a:extLst>
                        <a:ext uri="{9D8B030D-6E8A-4147-A177-3AD203B41FA5}">
                          <a16:colId xmlns:a16="http://schemas.microsoft.com/office/drawing/2014/main" val="20002"/>
                        </a:ext>
                      </a:extLst>
                    </a:gridCol>
                    <a:gridCol w="1110604">
                      <a:extLst>
                        <a:ext uri="{9D8B030D-6E8A-4147-A177-3AD203B41FA5}">
                          <a16:colId xmlns:a16="http://schemas.microsoft.com/office/drawing/2014/main" val="20003"/>
                        </a:ext>
                      </a:extLst>
                    </a:gridCol>
                    <a:gridCol w="1620270">
                      <a:extLst>
                        <a:ext uri="{9D8B030D-6E8A-4147-A177-3AD203B41FA5}">
                          <a16:colId xmlns:a16="http://schemas.microsoft.com/office/drawing/2014/main" val="20004"/>
                        </a:ext>
                      </a:extLst>
                    </a:gridCol>
                  </a:tblGrid>
                  <a:tr h="760716">
                    <a:tc>
                      <a:txBody>
                        <a:bodyPr/>
                        <a:lstStyle/>
                        <a:p>
                          <a:pPr algn="ctr"/>
                          <a:r>
                            <a:rPr lang="en-US" sz="2500" dirty="0">
                              <a:latin typeface="Times New Roman" panose="02020603050405020304" pitchFamily="18" charset="0"/>
                              <a:cs typeface="Times New Roman" panose="02020603050405020304" pitchFamily="18" charset="0"/>
                            </a:rPr>
                            <a:t>S</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R</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Q</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IN" sz="2500" i="1" smtClean="0">
                                        <a:latin typeface="Cambria Math" panose="02040503050406030204" pitchFamily="18" charset="0"/>
                                      </a:rPr>
                                    </m:ctrlPr>
                                  </m:accPr>
                                  <m:e>
                                    <m:r>
                                      <a:rPr lang="en-US" sz="2500" b="1" i="1" smtClean="0">
                                        <a:latin typeface="Cambria Math" panose="02040503050406030204" pitchFamily="18" charset="0"/>
                                      </a:rPr>
                                      <m:t>𝑸</m:t>
                                    </m:r>
                                  </m:e>
                                </m:acc>
                              </m:oMath>
                            </m:oMathPara>
                          </a14:m>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760716">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Undefined</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60716">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Set</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760716">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Reset</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60716">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a:latin typeface="Times New Roman" panose="02020603050405020304" pitchFamily="18" charset="0"/>
                              <a:cs typeface="Times New Roman" panose="02020603050405020304" pitchFamily="18" charset="0"/>
                            </a:rPr>
                            <a:t>Store/  Memory</a:t>
                          </a:r>
                          <a:endParaRPr lang="en-IN"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760716">
                    <a:tc gridSpan="2">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IN" sz="2500" dirty="0"/>
                        </a:p>
                      </a:txBody>
                      <a:tcPr anchor="ctr"/>
                    </a:tc>
                    <a:tc>
                      <a:txBody>
                        <a:bodyPr/>
                        <a:lstStyle/>
                        <a:p>
                          <a:pPr algn="ctr"/>
                          <a:r>
                            <a:rPr lang="en-US" sz="2500" dirty="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IN" sz="25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69696071"/>
                  </p:ext>
                </p:extLst>
              </p:nvPr>
            </p:nvGraphicFramePr>
            <p:xfrm>
              <a:off x="5734573" y="1514145"/>
              <a:ext cx="6062686" cy="4564296"/>
            </p:xfrm>
            <a:graphic>
              <a:graphicData uri="http://schemas.openxmlformats.org/drawingml/2006/table">
                <a:tbl>
                  <a:tblPr firstRow="1" bandRow="1">
                    <a:tableStyleId>{5C22544A-7EE6-4342-B048-85BDC9FD1C3A}</a:tableStyleId>
                  </a:tblPr>
                  <a:tblGrid>
                    <a:gridCol w="1110604"/>
                    <a:gridCol w="1110604"/>
                    <a:gridCol w="1110604"/>
                    <a:gridCol w="1110604"/>
                    <a:gridCol w="1620270"/>
                  </a:tblGrid>
                  <a:tr h="760716">
                    <a:tc>
                      <a:txBody>
                        <a:bodyPr/>
                        <a:lstStyle/>
                        <a:p>
                          <a:pPr algn="ctr"/>
                          <a:r>
                            <a:rPr lang="en-US" sz="2500" dirty="0" smtClean="0">
                              <a:latin typeface="Times New Roman" panose="02020603050405020304" pitchFamily="18" charset="0"/>
                              <a:cs typeface="Times New Roman" panose="02020603050405020304" pitchFamily="18" charset="0"/>
                            </a:rPr>
                            <a:t>S</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R</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Q</a:t>
                          </a:r>
                          <a:endParaRPr lang="en-IN" sz="25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rotWithShape="0">
                          <a:blip r:embed="rId2"/>
                          <a:stretch>
                            <a:fillRect l="-299454" t="-800" r="-147541" b="-501600"/>
                          </a:stretch>
                        </a:blipFill>
                      </a:tcPr>
                    </a:tc>
                    <a:tc>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Undefined</a:t>
                          </a: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Set</a:t>
                          </a: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Reset</a:t>
                          </a:r>
                          <a:endParaRPr lang="en-IN" sz="2500" dirty="0">
                            <a:latin typeface="Times New Roman" panose="02020603050405020304" pitchFamily="18" charset="0"/>
                            <a:cs typeface="Times New Roman" panose="02020603050405020304" pitchFamily="18" charset="0"/>
                          </a:endParaRPr>
                        </a:p>
                      </a:txBody>
                      <a:tcPr anchor="ctr"/>
                    </a:tc>
                  </a:tr>
                  <a:tr h="760716">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Store/  Memory</a:t>
                          </a:r>
                          <a:endParaRPr lang="en-IN" sz="2500" dirty="0">
                            <a:latin typeface="Times New Roman" panose="02020603050405020304" pitchFamily="18" charset="0"/>
                            <a:cs typeface="Times New Roman" panose="02020603050405020304" pitchFamily="18" charset="0"/>
                          </a:endParaRPr>
                        </a:p>
                      </a:txBody>
                      <a:tcPr anchor="ctr"/>
                    </a:tc>
                  </a:tr>
                  <a:tr h="760716">
                    <a:tc gridSpan="2">
                      <a:txBody>
                        <a:bodyPr/>
                        <a:lstStyle/>
                        <a:p>
                          <a:pPr algn="ctr"/>
                          <a:endParaRPr lang="en-IN" sz="25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IN" sz="2500" dirty="0"/>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1</a:t>
                          </a:r>
                          <a:endParaRPr lang="en-IN"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0</a:t>
                          </a:r>
                          <a:endParaRPr lang="en-IN" sz="25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IN" sz="2500" dirty="0"/>
                        </a:p>
                      </a:txBody>
                      <a:tcPr anchor="ctr"/>
                    </a:tc>
                  </a:tr>
                </a:tbl>
              </a:graphicData>
            </a:graphic>
          </p:graphicFrame>
        </mc:Fallback>
      </mc:AlternateContent>
      <p:pic>
        <p:nvPicPr>
          <p:cNvPr id="7" name="Picture 6"/>
          <p:cNvPicPr>
            <a:picLocks noChangeAspect="1"/>
          </p:cNvPicPr>
          <p:nvPr/>
        </p:nvPicPr>
        <p:blipFill>
          <a:blip r:embed="rId3"/>
          <a:stretch>
            <a:fillRect/>
          </a:stretch>
        </p:blipFill>
        <p:spPr>
          <a:xfrm>
            <a:off x="420568" y="1982552"/>
            <a:ext cx="5314005" cy="3627481"/>
          </a:xfrm>
          <a:prstGeom prst="rect">
            <a:avLst/>
          </a:prstGeom>
        </p:spPr>
      </p:pic>
    </p:spTree>
    <p:extLst>
      <p:ext uri="{BB962C8B-B14F-4D97-AF65-F5344CB8AC3E}">
        <p14:creationId xmlns:p14="http://schemas.microsoft.com/office/powerpoint/2010/main" val="4039773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Gated SR Latch</a:t>
            </a:r>
          </a:p>
        </p:txBody>
      </p:sp>
      <p:sp>
        <p:nvSpPr>
          <p:cNvPr id="5" name="Rectangle 4"/>
          <p:cNvSpPr/>
          <p:nvPr/>
        </p:nvSpPr>
        <p:spPr>
          <a:xfrm>
            <a:off x="394900" y="1056866"/>
            <a:ext cx="11364686" cy="954107"/>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Gated SR latch (clocked SR Latch) is a SR latch with enable input which works when enable is 1 and retain the previous state when enable is 0. </a:t>
            </a:r>
          </a:p>
        </p:txBody>
      </p:sp>
      <p:pic>
        <p:nvPicPr>
          <p:cNvPr id="6152" name="Picture 8" descr="Gated SR latch truth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503" y="2153439"/>
            <a:ext cx="8030084" cy="37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61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D (Data)  Latch</a:t>
            </a:r>
          </a:p>
        </p:txBody>
      </p:sp>
      <p:sp>
        <p:nvSpPr>
          <p:cNvPr id="5" name="Rectangle 4"/>
          <p:cNvSpPr/>
          <p:nvPr/>
        </p:nvSpPr>
        <p:spPr>
          <a:xfrm>
            <a:off x="170050" y="914400"/>
            <a:ext cx="11885962" cy="2015936"/>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D latches are also known as transparent latches and are implemented using two inputs: D (Data) and a clock signal. </a:t>
            </a: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output of the latch follows the input at the D terminal as long as the clock signal is high. </a:t>
            </a: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When the clock signal goes low, the output of the latch is stored and held until the next rising edge of the clock.</a:t>
            </a:r>
          </a:p>
        </p:txBody>
      </p:sp>
      <p:pic>
        <p:nvPicPr>
          <p:cNvPr id="14338" name="Picture 2" descr="Latch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004" y="3383483"/>
            <a:ext cx="4762500" cy="258127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La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591" y="3661856"/>
            <a:ext cx="5202635" cy="191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95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Gated D (Data)  Latch</a:t>
            </a:r>
          </a:p>
        </p:txBody>
      </p:sp>
      <p:sp>
        <p:nvSpPr>
          <p:cNvPr id="5" name="Rectangle 4"/>
          <p:cNvSpPr/>
          <p:nvPr/>
        </p:nvSpPr>
        <p:spPr>
          <a:xfrm>
            <a:off x="170050" y="914400"/>
            <a:ext cx="11885962" cy="1154162"/>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Gated D Latch is another special type of gated latch having two inputs, i.e., DATA and ENABLE. When the enable input set to 1, the input is the same as the Data input. Otherwise, there is no change in output.</a:t>
            </a:r>
          </a:p>
        </p:txBody>
      </p:sp>
      <p:pic>
        <p:nvPicPr>
          <p:cNvPr id="13314" name="Picture 2" descr="https://media.geeksforgeeks.org/wp-content/uploads/d_l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75" y="3413202"/>
            <a:ext cx="6200255" cy="26278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2895995117"/>
              </p:ext>
            </p:extLst>
          </p:nvPr>
        </p:nvGraphicFramePr>
        <p:xfrm>
          <a:off x="6919626" y="2930336"/>
          <a:ext cx="4671690" cy="2886251"/>
        </p:xfrm>
        <a:graphic>
          <a:graphicData uri="http://schemas.openxmlformats.org/drawingml/2006/table">
            <a:tbl>
              <a:tblPr/>
              <a:tblGrid>
                <a:gridCol w="904198">
                  <a:extLst>
                    <a:ext uri="{9D8B030D-6E8A-4147-A177-3AD203B41FA5}">
                      <a16:colId xmlns:a16="http://schemas.microsoft.com/office/drawing/2014/main" val="20000"/>
                    </a:ext>
                  </a:extLst>
                </a:gridCol>
                <a:gridCol w="904198">
                  <a:extLst>
                    <a:ext uri="{9D8B030D-6E8A-4147-A177-3AD203B41FA5}">
                      <a16:colId xmlns:a16="http://schemas.microsoft.com/office/drawing/2014/main" val="20001"/>
                    </a:ext>
                  </a:extLst>
                </a:gridCol>
                <a:gridCol w="904198">
                  <a:extLst>
                    <a:ext uri="{9D8B030D-6E8A-4147-A177-3AD203B41FA5}">
                      <a16:colId xmlns:a16="http://schemas.microsoft.com/office/drawing/2014/main" val="20002"/>
                    </a:ext>
                  </a:extLst>
                </a:gridCol>
                <a:gridCol w="904198">
                  <a:extLst>
                    <a:ext uri="{9D8B030D-6E8A-4147-A177-3AD203B41FA5}">
                      <a16:colId xmlns:a16="http://schemas.microsoft.com/office/drawing/2014/main" val="20003"/>
                    </a:ext>
                  </a:extLst>
                </a:gridCol>
                <a:gridCol w="1054898">
                  <a:extLst>
                    <a:ext uri="{9D8B030D-6E8A-4147-A177-3AD203B41FA5}">
                      <a16:colId xmlns:a16="http://schemas.microsoft.com/office/drawing/2014/main" val="20004"/>
                    </a:ext>
                  </a:extLst>
                </a:gridCol>
              </a:tblGrid>
              <a:tr h="765175">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Enable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D</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Q(n)</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Q(n+1)</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STATE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76517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x</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RESET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r h="590726">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x</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SET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2"/>
                  </a:ext>
                </a:extLst>
              </a:tr>
              <a:tr h="76517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x</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x</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Q(n)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 Change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93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Sequential Circuits</a:t>
            </a:r>
          </a:p>
        </p:txBody>
      </p:sp>
      <p:sp>
        <p:nvSpPr>
          <p:cNvPr id="5" name="Rectangle 4"/>
          <p:cNvSpPr/>
          <p:nvPr/>
        </p:nvSpPr>
        <p:spPr>
          <a:xfrm>
            <a:off x="394900" y="1056866"/>
            <a:ext cx="11364686" cy="3554819"/>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Combinational Circuits: A circuit whose output, at any instant of time are dependent upon the input present at that time. </a:t>
            </a:r>
          </a:p>
          <a:p>
            <a:pPr algn="just"/>
            <a:endParaRPr lang="en-US" sz="25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Half Adder, Full Adder</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Sequential Circuits: A circuit whose output depends not only on the present inputs but also on the past history of inputs. </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2500" dirty="0" err="1">
                <a:latin typeface="Times New Roman" panose="02020603050405020304" pitchFamily="18" charset="0"/>
                <a:cs typeface="Times New Roman" panose="02020603050405020304" pitchFamily="18" charset="0"/>
              </a:rPr>
              <a:t>Flipflop</a:t>
            </a:r>
            <a:endParaRPr lang="en-US" sz="2500" dirty="0">
              <a:latin typeface="Times New Roman" panose="02020603050405020304" pitchFamily="18" charset="0"/>
              <a:cs typeface="Times New Roman" panose="02020603050405020304" pitchFamily="18" charset="0"/>
            </a:endParaRPr>
          </a:p>
        </p:txBody>
      </p:sp>
      <p:pic>
        <p:nvPicPr>
          <p:cNvPr id="1026" name="Picture 2" descr="Sequential circui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817" y="3553766"/>
            <a:ext cx="44767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54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Advantages of Latches</a:t>
            </a:r>
          </a:p>
        </p:txBody>
      </p:sp>
      <p:sp>
        <p:nvSpPr>
          <p:cNvPr id="5" name="Rectangle 4"/>
          <p:cNvSpPr/>
          <p:nvPr/>
        </p:nvSpPr>
        <p:spPr>
          <a:xfrm>
            <a:off x="361074" y="914400"/>
            <a:ext cx="11432337" cy="5663089"/>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Easy to Implement</a:t>
            </a:r>
            <a:r>
              <a:rPr lang="en-US" sz="2300" dirty="0">
                <a:latin typeface="Times New Roman" panose="02020603050405020304" pitchFamily="18" charset="0"/>
                <a:cs typeface="Times New Roman" panose="02020603050405020304" pitchFamily="18" charset="0"/>
              </a:rPr>
              <a:t>: Latches are simple digital circuits that can be easily implemented using basic digital logic gates.</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Low Power Consumption</a:t>
            </a:r>
            <a:r>
              <a:rPr lang="en-US" sz="2300" dirty="0">
                <a:latin typeface="Times New Roman" panose="02020603050405020304" pitchFamily="18" charset="0"/>
                <a:cs typeface="Times New Roman" panose="02020603050405020304" pitchFamily="18" charset="0"/>
              </a:rPr>
              <a:t>: Latches consume less power compared to other sequential circuits such as flip-flops.</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High Speed</a:t>
            </a:r>
            <a:r>
              <a:rPr lang="en-US" sz="2300" dirty="0">
                <a:latin typeface="Times New Roman" panose="02020603050405020304" pitchFamily="18" charset="0"/>
                <a:cs typeface="Times New Roman" panose="02020603050405020304" pitchFamily="18" charset="0"/>
              </a:rPr>
              <a:t>: Latches can operate at high speeds, making them suitable for use in high-speed digital systems.</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Low Cost</a:t>
            </a:r>
            <a:r>
              <a:rPr lang="en-US" sz="2300" dirty="0">
                <a:latin typeface="Times New Roman" panose="02020603050405020304" pitchFamily="18" charset="0"/>
                <a:cs typeface="Times New Roman" panose="02020603050405020304" pitchFamily="18" charset="0"/>
              </a:rPr>
              <a:t>: Latches are inexpensive to manufacture and can be used in low-cost digital systems.</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Versatility</a:t>
            </a:r>
            <a:r>
              <a:rPr lang="en-US" sz="2300" dirty="0">
                <a:latin typeface="Times New Roman" panose="02020603050405020304" pitchFamily="18" charset="0"/>
                <a:cs typeface="Times New Roman" panose="02020603050405020304" pitchFamily="18" charset="0"/>
              </a:rPr>
              <a:t>: Latches can be used for various applications, such as data storage, control circuits, and flip-flop circuits.</a:t>
            </a:r>
          </a:p>
        </p:txBody>
      </p:sp>
    </p:spTree>
    <p:extLst>
      <p:ext uri="{BB962C8B-B14F-4D97-AF65-F5344CB8AC3E}">
        <p14:creationId xmlns:p14="http://schemas.microsoft.com/office/powerpoint/2010/main" val="255446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Disadvantages of Latches</a:t>
            </a:r>
          </a:p>
        </p:txBody>
      </p:sp>
      <p:sp>
        <p:nvSpPr>
          <p:cNvPr id="5" name="Rectangle 4"/>
          <p:cNvSpPr/>
          <p:nvPr/>
        </p:nvSpPr>
        <p:spPr>
          <a:xfrm>
            <a:off x="361074" y="974360"/>
            <a:ext cx="11432337" cy="3231654"/>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No Clock</a:t>
            </a:r>
            <a:r>
              <a:rPr lang="en-US" sz="2300" dirty="0">
                <a:latin typeface="Times New Roman" panose="02020603050405020304" pitchFamily="18" charset="0"/>
                <a:cs typeface="Times New Roman" panose="02020603050405020304" pitchFamily="18" charset="0"/>
              </a:rPr>
              <a:t>: Latches do not have a clock signal to synchronize their operations, making their behavior unpredictable.</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Unstable State</a:t>
            </a:r>
            <a:r>
              <a:rPr lang="en-US" sz="2300" dirty="0">
                <a:latin typeface="Times New Roman" panose="02020603050405020304" pitchFamily="18" charset="0"/>
                <a:cs typeface="Times New Roman" panose="02020603050405020304" pitchFamily="18" charset="0"/>
              </a:rPr>
              <a:t>: Latches can sometimes enter into an unstable state when both inputs are at 1. This can result in unexpected behavior in the digital system.</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Complex Timing</a:t>
            </a:r>
            <a:r>
              <a:rPr lang="en-US" sz="2300" dirty="0">
                <a:latin typeface="Times New Roman" panose="02020603050405020304" pitchFamily="18" charset="0"/>
                <a:cs typeface="Times New Roman" panose="02020603050405020304" pitchFamily="18" charset="0"/>
              </a:rPr>
              <a:t>: The timing of latches can be complex and difficult to specify, making them less suitable for real-time control applications.</a:t>
            </a:r>
          </a:p>
        </p:txBody>
      </p:sp>
    </p:spTree>
    <p:extLst>
      <p:ext uri="{BB962C8B-B14F-4D97-AF65-F5344CB8AC3E}">
        <p14:creationId xmlns:p14="http://schemas.microsoft.com/office/powerpoint/2010/main" val="22953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Flip Flop</a:t>
            </a:r>
          </a:p>
        </p:txBody>
      </p:sp>
      <p:sp>
        <p:nvSpPr>
          <p:cNvPr id="5" name="Rectangle 4"/>
          <p:cNvSpPr/>
          <p:nvPr/>
        </p:nvSpPr>
        <p:spPr>
          <a:xfrm>
            <a:off x="361074" y="974360"/>
            <a:ext cx="11432337" cy="5109091"/>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 circuit that has two stable states is treated as a flip flop. </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These stable states are used to store binary data that can be changed by applying varying inputs. </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flip flops are the fundamental building blocks of the digital system. </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Flip flops and latches are examples of data storage elements. </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In the sequential logical circuit, the flip flop is the basic storage element. </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latches and flip flops are the basic storage elements but different in working. </a:t>
            </a:r>
          </a:p>
        </p:txBody>
      </p:sp>
    </p:spTree>
    <p:extLst>
      <p:ext uri="{BB962C8B-B14F-4D97-AF65-F5344CB8AC3E}">
        <p14:creationId xmlns:p14="http://schemas.microsoft.com/office/powerpoint/2010/main" val="227105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Types of flip-flops</a:t>
            </a:r>
          </a:p>
        </p:txBody>
      </p:sp>
      <p:sp>
        <p:nvSpPr>
          <p:cNvPr id="5" name="Rectangle 4"/>
          <p:cNvSpPr/>
          <p:nvPr/>
        </p:nvSpPr>
        <p:spPr>
          <a:xfrm>
            <a:off x="361074" y="1319133"/>
            <a:ext cx="11432337" cy="3031599"/>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SR Flip Flop</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D Flip Flop</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JK Flip Flop</a:t>
            </a:r>
          </a:p>
          <a:p>
            <a:pPr marL="457200" lvl="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 Flip Flop</a:t>
            </a:r>
          </a:p>
        </p:txBody>
      </p:sp>
    </p:spTree>
    <p:extLst>
      <p:ext uri="{BB962C8B-B14F-4D97-AF65-F5344CB8AC3E}">
        <p14:creationId xmlns:p14="http://schemas.microsoft.com/office/powerpoint/2010/main" val="909799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SR Flip Flop</a:t>
            </a:r>
          </a:p>
        </p:txBody>
      </p:sp>
      <p:pic>
        <p:nvPicPr>
          <p:cNvPr id="6" name="Picture 5"/>
          <p:cNvPicPr>
            <a:picLocks noChangeAspect="1"/>
          </p:cNvPicPr>
          <p:nvPr/>
        </p:nvPicPr>
        <p:blipFill>
          <a:blip r:embed="rId2"/>
          <a:stretch>
            <a:fillRect/>
          </a:stretch>
        </p:blipFill>
        <p:spPr>
          <a:xfrm>
            <a:off x="634663" y="2256722"/>
            <a:ext cx="4108014" cy="2749993"/>
          </a:xfrm>
          <a:prstGeom prst="rect">
            <a:avLst/>
          </a:prstGeom>
        </p:spPr>
      </p:pic>
      <p:pic>
        <p:nvPicPr>
          <p:cNvPr id="7" name="Picture 6"/>
          <p:cNvPicPr>
            <a:picLocks noChangeAspect="1"/>
          </p:cNvPicPr>
          <p:nvPr/>
        </p:nvPicPr>
        <p:blipFill>
          <a:blip r:embed="rId3"/>
          <a:stretch>
            <a:fillRect/>
          </a:stretch>
        </p:blipFill>
        <p:spPr>
          <a:xfrm>
            <a:off x="6077243" y="1941030"/>
            <a:ext cx="4505325" cy="3381375"/>
          </a:xfrm>
          <a:prstGeom prst="rect">
            <a:avLst/>
          </a:prstGeom>
        </p:spPr>
      </p:pic>
      <p:sp>
        <p:nvSpPr>
          <p:cNvPr id="8" name="Rectangle 7"/>
          <p:cNvSpPr/>
          <p:nvPr/>
        </p:nvSpPr>
        <p:spPr>
          <a:xfrm>
            <a:off x="454702" y="948479"/>
            <a:ext cx="11432498" cy="861774"/>
          </a:xfrm>
          <a:prstGeom prst="rect">
            <a:avLst/>
          </a:prstGeom>
        </p:spPr>
        <p:txBody>
          <a:bodyPr wrap="square">
            <a:spAutoFit/>
          </a:bodyPr>
          <a:lstStyle/>
          <a:p>
            <a:pPr algn="just"/>
            <a:r>
              <a:rPr lang="en-US" sz="2500" dirty="0">
                <a:solidFill>
                  <a:srgbClr val="000000"/>
                </a:solidFill>
                <a:latin typeface="Times New Roman" panose="02020603050405020304" pitchFamily="18" charset="0"/>
                <a:cs typeface="Times New Roman" panose="02020603050405020304" pitchFamily="18" charset="0"/>
              </a:rPr>
              <a:t>SR flip-flop operates with only positive clock transitions or negative clock transitions. Whereas, SR latch operates with enable signal.</a:t>
            </a:r>
            <a:endParaRPr lang="en-IN" sz="2500" dirty="0">
              <a:latin typeface="Times New Roman" panose="02020603050405020304" pitchFamily="18" charset="0"/>
              <a:cs typeface="Times New Roman" panose="02020603050405020304" pitchFamily="18" charset="0"/>
            </a:endParaRPr>
          </a:p>
        </p:txBody>
      </p:sp>
      <p:sp>
        <p:nvSpPr>
          <p:cNvPr id="9" name="Rectangle 8"/>
          <p:cNvSpPr/>
          <p:nvPr/>
        </p:nvSpPr>
        <p:spPr>
          <a:xfrm>
            <a:off x="2313481" y="5938976"/>
            <a:ext cx="8479437" cy="477054"/>
          </a:xfrm>
          <a:prstGeom prst="rect">
            <a:avLst/>
          </a:prstGeom>
        </p:spPr>
        <p:txBody>
          <a:bodyPr wrap="square">
            <a:spAutoFit/>
          </a:bodyPr>
          <a:lstStyle/>
          <a:p>
            <a:r>
              <a:rPr lang="en-US" sz="2500" dirty="0">
                <a:solidFill>
                  <a:srgbClr val="273239"/>
                </a:solidFill>
                <a:latin typeface="Times New Roman" panose="02020603050405020304" pitchFamily="18" charset="0"/>
                <a:cs typeface="Times New Roman" panose="02020603050405020304" pitchFamily="18" charset="0"/>
              </a:rPr>
              <a:t>Characteristics Equation for SR Flip Flop: Q</a:t>
            </a:r>
            <a:r>
              <a:rPr lang="en-US" sz="2500" baseline="-25000" dirty="0">
                <a:solidFill>
                  <a:srgbClr val="273239"/>
                </a:solidFill>
                <a:latin typeface="Times New Roman" panose="02020603050405020304" pitchFamily="18" charset="0"/>
                <a:cs typeface="Times New Roman" panose="02020603050405020304" pitchFamily="18" charset="0"/>
              </a:rPr>
              <a:t>N+1</a:t>
            </a:r>
            <a:r>
              <a:rPr lang="en-US" sz="2500" dirty="0">
                <a:solidFill>
                  <a:srgbClr val="273239"/>
                </a:solidFill>
                <a:latin typeface="Times New Roman" panose="02020603050405020304" pitchFamily="18" charset="0"/>
                <a:cs typeface="Times New Roman" panose="02020603050405020304" pitchFamily="18" charset="0"/>
              </a:rPr>
              <a:t> =  Q</a:t>
            </a:r>
            <a:r>
              <a:rPr lang="en-US" sz="2500" baseline="-25000" dirty="0">
                <a:solidFill>
                  <a:srgbClr val="273239"/>
                </a:solidFill>
                <a:latin typeface="Times New Roman" panose="02020603050405020304" pitchFamily="18" charset="0"/>
                <a:cs typeface="Times New Roman" panose="02020603050405020304" pitchFamily="18" charset="0"/>
              </a:rPr>
              <a:t>N</a:t>
            </a:r>
            <a:r>
              <a:rPr lang="en-US" sz="2500" dirty="0">
                <a:solidFill>
                  <a:srgbClr val="273239"/>
                </a:solidFill>
                <a:latin typeface="Times New Roman" panose="02020603050405020304" pitchFamily="18" charset="0"/>
                <a:cs typeface="Times New Roman" panose="02020603050405020304" pitchFamily="18" charset="0"/>
              </a:rPr>
              <a:t>R’ + 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6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D Flip-Flop</a:t>
            </a:r>
          </a:p>
        </p:txBody>
      </p:sp>
      <p:sp>
        <p:nvSpPr>
          <p:cNvPr id="8" name="Rectangle 7"/>
          <p:cNvSpPr/>
          <p:nvPr/>
        </p:nvSpPr>
        <p:spPr>
          <a:xfrm>
            <a:off x="454702" y="948479"/>
            <a:ext cx="11432498" cy="1246495"/>
          </a:xfrm>
          <a:prstGeom prst="rect">
            <a:avLst/>
          </a:prstGeom>
        </p:spPr>
        <p:txBody>
          <a:bodyPr wrap="square">
            <a:spAutoFit/>
          </a:bodyPr>
          <a:lstStyle/>
          <a:p>
            <a:pPr algn="just"/>
            <a:r>
              <a:rPr lang="en-US" sz="2500" dirty="0">
                <a:solidFill>
                  <a:srgbClr val="000000"/>
                </a:solidFill>
                <a:latin typeface="Times New Roman" panose="02020603050405020304" pitchFamily="18" charset="0"/>
                <a:cs typeface="Times New Roman" panose="02020603050405020304" pitchFamily="18" charset="0"/>
              </a:rPr>
              <a:t>D flip-flop operates with only positive clock transitions or negative clock transitions. Whereas, D latch operates with enable signal. That means, the output of D flip-flop is insensitive to the changes in the input, D except for active transition of the clock signal.</a:t>
            </a:r>
            <a:endParaRPr lang="en-IN" sz="2500" dirty="0">
              <a:latin typeface="Times New Roman" panose="02020603050405020304" pitchFamily="18" charset="0"/>
              <a:cs typeface="Times New Roman" panose="02020603050405020304" pitchFamily="18" charset="0"/>
            </a:endParaRPr>
          </a:p>
        </p:txBody>
      </p:sp>
      <p:sp>
        <p:nvSpPr>
          <p:cNvPr id="9" name="Rectangle 8"/>
          <p:cNvSpPr/>
          <p:nvPr/>
        </p:nvSpPr>
        <p:spPr>
          <a:xfrm>
            <a:off x="2623980" y="4937036"/>
            <a:ext cx="8479437" cy="477054"/>
          </a:xfrm>
          <a:prstGeom prst="rect">
            <a:avLst/>
          </a:prstGeom>
        </p:spPr>
        <p:txBody>
          <a:bodyPr wrap="square">
            <a:spAutoFit/>
          </a:bodyPr>
          <a:lstStyle/>
          <a:p>
            <a:r>
              <a:rPr lang="en-US" sz="2500" dirty="0">
                <a:solidFill>
                  <a:srgbClr val="273239"/>
                </a:solidFill>
                <a:latin typeface="Times New Roman" panose="02020603050405020304" pitchFamily="18" charset="0"/>
                <a:cs typeface="Times New Roman" panose="02020603050405020304" pitchFamily="18" charset="0"/>
              </a:rPr>
              <a:t>Characteristics Equation for D Flip Flop: Q</a:t>
            </a:r>
            <a:r>
              <a:rPr lang="en-US" sz="2500" baseline="-25000" dirty="0">
                <a:solidFill>
                  <a:srgbClr val="273239"/>
                </a:solidFill>
                <a:latin typeface="Times New Roman" panose="02020603050405020304" pitchFamily="18" charset="0"/>
                <a:cs typeface="Times New Roman" panose="02020603050405020304" pitchFamily="18" charset="0"/>
              </a:rPr>
              <a:t>t+1</a:t>
            </a:r>
            <a:r>
              <a:rPr lang="en-US" sz="2500" dirty="0">
                <a:solidFill>
                  <a:srgbClr val="273239"/>
                </a:solidFill>
                <a:latin typeface="Times New Roman" panose="02020603050405020304" pitchFamily="18" charset="0"/>
                <a:cs typeface="Times New Roman" panose="02020603050405020304" pitchFamily="18" charset="0"/>
              </a:rPr>
              <a:t> =  D</a:t>
            </a:r>
            <a:endParaRPr lang="en-IN" sz="25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83222" y="2337492"/>
            <a:ext cx="5687729" cy="2599544"/>
          </a:xfrm>
          <a:prstGeom prst="rect">
            <a:avLst/>
          </a:prstGeom>
        </p:spPr>
      </p:pic>
      <p:pic>
        <p:nvPicPr>
          <p:cNvPr id="3" name="Picture 2"/>
          <p:cNvPicPr>
            <a:picLocks noChangeAspect="1"/>
          </p:cNvPicPr>
          <p:nvPr/>
        </p:nvPicPr>
        <p:blipFill>
          <a:blip r:embed="rId3"/>
          <a:stretch>
            <a:fillRect/>
          </a:stretch>
        </p:blipFill>
        <p:spPr>
          <a:xfrm>
            <a:off x="6863698" y="2575731"/>
            <a:ext cx="3381375" cy="1876425"/>
          </a:xfrm>
          <a:prstGeom prst="rect">
            <a:avLst/>
          </a:prstGeom>
        </p:spPr>
      </p:pic>
      <p:sp>
        <p:nvSpPr>
          <p:cNvPr id="11" name="Rectangle 10"/>
          <p:cNvSpPr/>
          <p:nvPr/>
        </p:nvSpPr>
        <p:spPr>
          <a:xfrm>
            <a:off x="483222" y="5556608"/>
            <a:ext cx="11179126" cy="1246495"/>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D flip-flop is always equal to data input, D for every positive transition of the clock signal. Hence, D flip-flops can be used in registers, shift registers and some of the counters.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10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JK Flip-Flop</a:t>
            </a:r>
          </a:p>
        </p:txBody>
      </p:sp>
      <p:sp>
        <p:nvSpPr>
          <p:cNvPr id="8" name="Rectangle 7"/>
          <p:cNvSpPr/>
          <p:nvPr/>
        </p:nvSpPr>
        <p:spPr>
          <a:xfrm>
            <a:off x="454702" y="948479"/>
            <a:ext cx="11432498" cy="861774"/>
          </a:xfrm>
          <a:prstGeom prst="rect">
            <a:avLst/>
          </a:prstGeom>
        </p:spPr>
        <p:txBody>
          <a:bodyPr wrap="square">
            <a:spAutoFit/>
          </a:bodyPr>
          <a:lstStyle/>
          <a:p>
            <a:pPr algn="just"/>
            <a:r>
              <a:rPr lang="en-US" sz="2500" dirty="0">
                <a:solidFill>
                  <a:srgbClr val="000000"/>
                </a:solidFill>
                <a:latin typeface="Times New Roman" panose="02020603050405020304" pitchFamily="18" charset="0"/>
                <a:cs typeface="Times New Roman" panose="02020603050405020304" pitchFamily="18" charset="0"/>
              </a:rPr>
              <a:t>JK flip-flop is the modified version of SR flip-flop. It operates with only positive clock transitions or negative clock transitions.</a:t>
            </a:r>
            <a:endParaRPr lang="en-IN" sz="2500" dirty="0">
              <a:latin typeface="Times New Roman" panose="02020603050405020304" pitchFamily="18" charset="0"/>
              <a:cs typeface="Times New Roman" panose="02020603050405020304" pitchFamily="18" charset="0"/>
            </a:endParaRPr>
          </a:p>
        </p:txBody>
      </p:sp>
      <p:sp>
        <p:nvSpPr>
          <p:cNvPr id="9" name="Rectangle 8"/>
          <p:cNvSpPr/>
          <p:nvPr/>
        </p:nvSpPr>
        <p:spPr>
          <a:xfrm>
            <a:off x="1837524" y="5870245"/>
            <a:ext cx="8479437" cy="477054"/>
          </a:xfrm>
          <a:prstGeom prst="rect">
            <a:avLst/>
          </a:prstGeom>
        </p:spPr>
        <p:txBody>
          <a:bodyPr wrap="square">
            <a:spAutoFit/>
          </a:bodyPr>
          <a:lstStyle/>
          <a:p>
            <a:r>
              <a:rPr lang="en-US" sz="2500" dirty="0">
                <a:solidFill>
                  <a:srgbClr val="273239"/>
                </a:solidFill>
                <a:latin typeface="Times New Roman" panose="02020603050405020304" pitchFamily="18" charset="0"/>
                <a:cs typeface="Times New Roman" panose="02020603050405020304" pitchFamily="18" charset="0"/>
              </a:rPr>
              <a:t>Characteristics Equation for JK Flip Flop: Q</a:t>
            </a:r>
            <a:r>
              <a:rPr lang="en-US" sz="2500" baseline="-25000" dirty="0">
                <a:solidFill>
                  <a:srgbClr val="273239"/>
                </a:solidFill>
                <a:latin typeface="Times New Roman" panose="02020603050405020304" pitchFamily="18" charset="0"/>
                <a:cs typeface="Times New Roman" panose="02020603050405020304" pitchFamily="18" charset="0"/>
              </a:rPr>
              <a:t>N+1</a:t>
            </a:r>
            <a:r>
              <a:rPr lang="en-US" sz="2500" dirty="0">
                <a:solidFill>
                  <a:srgbClr val="273239"/>
                </a:solidFill>
                <a:latin typeface="Times New Roman" panose="02020603050405020304" pitchFamily="18" charset="0"/>
                <a:cs typeface="Times New Roman" panose="02020603050405020304" pitchFamily="18" charset="0"/>
              </a:rPr>
              <a:t> =  JQ</a:t>
            </a:r>
            <a:r>
              <a:rPr lang="en-US" sz="2500" baseline="-25000" dirty="0">
                <a:solidFill>
                  <a:srgbClr val="273239"/>
                </a:solidFill>
                <a:latin typeface="Times New Roman" panose="02020603050405020304" pitchFamily="18" charset="0"/>
                <a:cs typeface="Times New Roman" panose="02020603050405020304" pitchFamily="18" charset="0"/>
              </a:rPr>
              <a:t>N</a:t>
            </a:r>
            <a:r>
              <a:rPr lang="en-US" sz="2500" dirty="0">
                <a:solidFill>
                  <a:srgbClr val="273239"/>
                </a:solidFill>
                <a:latin typeface="Times New Roman" panose="02020603050405020304" pitchFamily="18" charset="0"/>
                <a:cs typeface="Times New Roman" panose="02020603050405020304" pitchFamily="18" charset="0"/>
              </a:rPr>
              <a:t>’ + K’ Q</a:t>
            </a:r>
            <a:r>
              <a:rPr lang="en-US" sz="2500" baseline="-25000" dirty="0">
                <a:solidFill>
                  <a:srgbClr val="273239"/>
                </a:solidFill>
                <a:latin typeface="Times New Roman" panose="02020603050405020304" pitchFamily="18" charset="0"/>
                <a:cs typeface="Times New Roman" panose="02020603050405020304" pitchFamily="18" charset="0"/>
              </a:rPr>
              <a:t>N</a:t>
            </a:r>
            <a:endParaRPr lang="en-IN" sz="2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4702" y="2337492"/>
            <a:ext cx="5147954" cy="2849105"/>
          </a:xfrm>
          <a:prstGeom prst="rect">
            <a:avLst/>
          </a:prstGeom>
        </p:spPr>
      </p:pic>
      <p:pic>
        <p:nvPicPr>
          <p:cNvPr id="6" name="Picture 5"/>
          <p:cNvPicPr>
            <a:picLocks noChangeAspect="1"/>
          </p:cNvPicPr>
          <p:nvPr/>
        </p:nvPicPr>
        <p:blipFill>
          <a:blip r:embed="rId3"/>
          <a:stretch>
            <a:fillRect/>
          </a:stretch>
        </p:blipFill>
        <p:spPr>
          <a:xfrm>
            <a:off x="5872475" y="2287875"/>
            <a:ext cx="4524375" cy="3343275"/>
          </a:xfrm>
          <a:prstGeom prst="rect">
            <a:avLst/>
          </a:prstGeom>
        </p:spPr>
      </p:pic>
    </p:spTree>
    <p:extLst>
      <p:ext uri="{BB962C8B-B14F-4D97-AF65-F5344CB8AC3E}">
        <p14:creationId xmlns:p14="http://schemas.microsoft.com/office/powerpoint/2010/main" val="3662945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 Flip-Flop</a:t>
            </a:r>
          </a:p>
        </p:txBody>
      </p:sp>
      <p:sp>
        <p:nvSpPr>
          <p:cNvPr id="8" name="Rectangle 7"/>
          <p:cNvSpPr/>
          <p:nvPr/>
        </p:nvSpPr>
        <p:spPr>
          <a:xfrm>
            <a:off x="454702" y="948479"/>
            <a:ext cx="11432498" cy="1246495"/>
          </a:xfrm>
          <a:prstGeom prst="rect">
            <a:avLst/>
          </a:prstGeom>
        </p:spPr>
        <p:txBody>
          <a:bodyPr wrap="square">
            <a:spAutoFit/>
          </a:bodyPr>
          <a:lstStyle/>
          <a:p>
            <a:pPr algn="just"/>
            <a:r>
              <a:rPr lang="en-US" sz="2500" dirty="0">
                <a:solidFill>
                  <a:srgbClr val="000000"/>
                </a:solidFill>
                <a:latin typeface="Times New Roman" panose="02020603050405020304" pitchFamily="18" charset="0"/>
                <a:cs typeface="Times New Roman" panose="02020603050405020304" pitchFamily="18" charset="0"/>
              </a:rPr>
              <a:t>T flip-flop is the simplified version of JK flip-flop. It is obtained by connecting the same input ‘T’ to both inputs of JK flip-flop. It operates with only positive clock transitions or negative clock transitions.</a:t>
            </a:r>
            <a:endParaRPr lang="en-IN" sz="2500" dirty="0">
              <a:latin typeface="Times New Roman" panose="02020603050405020304" pitchFamily="18" charset="0"/>
              <a:cs typeface="Times New Roman" panose="02020603050405020304" pitchFamily="18" charset="0"/>
            </a:endParaRPr>
          </a:p>
        </p:txBody>
      </p:sp>
      <p:sp>
        <p:nvSpPr>
          <p:cNvPr id="9" name="Rectangle 8"/>
          <p:cNvSpPr/>
          <p:nvPr/>
        </p:nvSpPr>
        <p:spPr>
          <a:xfrm>
            <a:off x="1304866" y="5290062"/>
            <a:ext cx="9764863" cy="477054"/>
          </a:xfrm>
          <a:prstGeom prst="rect">
            <a:avLst/>
          </a:prstGeom>
        </p:spPr>
        <p:txBody>
          <a:bodyPr wrap="square">
            <a:spAutoFit/>
          </a:bodyPr>
          <a:lstStyle/>
          <a:p>
            <a:r>
              <a:rPr lang="en-US" sz="2500" dirty="0">
                <a:solidFill>
                  <a:srgbClr val="273239"/>
                </a:solidFill>
                <a:latin typeface="Times New Roman" panose="02020603050405020304" pitchFamily="18" charset="0"/>
                <a:cs typeface="Times New Roman" panose="02020603050405020304" pitchFamily="18" charset="0"/>
              </a:rPr>
              <a:t>Characteristics Equation for JK Flip Flop: Q</a:t>
            </a:r>
            <a:r>
              <a:rPr lang="en-US" sz="2500" baseline="-25000" dirty="0">
                <a:solidFill>
                  <a:srgbClr val="273239"/>
                </a:solidFill>
                <a:latin typeface="Times New Roman" panose="02020603050405020304" pitchFamily="18" charset="0"/>
                <a:cs typeface="Times New Roman" panose="02020603050405020304" pitchFamily="18" charset="0"/>
              </a:rPr>
              <a:t>N+1</a:t>
            </a:r>
            <a:r>
              <a:rPr lang="en-US" sz="2500" dirty="0">
                <a:solidFill>
                  <a:srgbClr val="273239"/>
                </a:solidFill>
                <a:latin typeface="Times New Roman" panose="02020603050405020304" pitchFamily="18" charset="0"/>
                <a:cs typeface="Times New Roman" panose="02020603050405020304" pitchFamily="18" charset="0"/>
              </a:rPr>
              <a:t> </a:t>
            </a:r>
            <a:r>
              <a:rPr lang="en-IN" sz="2400" dirty="0"/>
              <a:t>= </a:t>
            </a:r>
            <a:r>
              <a:rPr lang="en-US" sz="2500" dirty="0">
                <a:solidFill>
                  <a:srgbClr val="273239"/>
                </a:solidFill>
                <a:latin typeface="Times New Roman" panose="02020603050405020304" pitchFamily="18" charset="0"/>
                <a:cs typeface="Times New Roman" panose="02020603050405020304" pitchFamily="18" charset="0"/>
              </a:rPr>
              <a:t>TQ</a:t>
            </a:r>
            <a:r>
              <a:rPr lang="en-US" sz="2500" baseline="-25000" dirty="0">
                <a:solidFill>
                  <a:srgbClr val="273239"/>
                </a:solidFill>
                <a:latin typeface="Times New Roman" panose="02020603050405020304" pitchFamily="18" charset="0"/>
                <a:cs typeface="Times New Roman" panose="02020603050405020304" pitchFamily="18" charset="0"/>
              </a:rPr>
              <a:t>N</a:t>
            </a:r>
            <a:r>
              <a:rPr lang="en-US" sz="2500" dirty="0">
                <a:solidFill>
                  <a:srgbClr val="273239"/>
                </a:solidFill>
                <a:latin typeface="Times New Roman" panose="02020603050405020304" pitchFamily="18" charset="0"/>
                <a:cs typeface="Times New Roman" panose="02020603050405020304" pitchFamily="18" charset="0"/>
              </a:rPr>
              <a:t>’ + T’ Q</a:t>
            </a:r>
            <a:r>
              <a:rPr lang="en-US" sz="2500" baseline="-25000" dirty="0">
                <a:solidFill>
                  <a:srgbClr val="273239"/>
                </a:solidFill>
                <a:latin typeface="Times New Roman" panose="02020603050405020304" pitchFamily="18" charset="0"/>
                <a:cs typeface="Times New Roman" panose="02020603050405020304" pitchFamily="18" charset="0"/>
              </a:rPr>
              <a:t>N </a:t>
            </a:r>
            <a:r>
              <a:rPr lang="en-US" sz="2500" dirty="0">
                <a:solidFill>
                  <a:srgbClr val="273239"/>
                </a:solidFill>
                <a:latin typeface="Times New Roman" panose="02020603050405020304" pitchFamily="18" charset="0"/>
                <a:cs typeface="Times New Roman" panose="02020603050405020304" pitchFamily="18" charset="0"/>
              </a:rPr>
              <a:t>=  T </a:t>
            </a:r>
            <a:r>
              <a:rPr lang="en-IN" sz="2400" dirty="0"/>
              <a:t>⊕</a:t>
            </a:r>
            <a:r>
              <a:rPr lang="en-US" sz="2400" dirty="0">
                <a:solidFill>
                  <a:srgbClr val="273239"/>
                </a:solidFill>
                <a:latin typeface="Times New Roman" panose="02020603050405020304" pitchFamily="18" charset="0"/>
                <a:cs typeface="Times New Roman" panose="02020603050405020304" pitchFamily="18" charset="0"/>
              </a:rPr>
              <a:t> Q</a:t>
            </a:r>
            <a:r>
              <a:rPr lang="en-US" sz="2400" baseline="-25000" dirty="0">
                <a:solidFill>
                  <a:srgbClr val="273239"/>
                </a:solidFill>
                <a:latin typeface="Times New Roman" panose="02020603050405020304" pitchFamily="18" charset="0"/>
                <a:cs typeface="Times New Roman" panose="02020603050405020304" pitchFamily="18" charset="0"/>
              </a:rPr>
              <a:t>N</a:t>
            </a:r>
            <a:r>
              <a:rPr lang="en-US" sz="2500" baseline="-25000" dirty="0">
                <a:solidFill>
                  <a:srgbClr val="273239"/>
                </a:solidFill>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52019" y="2492766"/>
            <a:ext cx="4440138" cy="2379037"/>
          </a:xfrm>
          <a:prstGeom prst="rect">
            <a:avLst/>
          </a:prstGeom>
        </p:spPr>
      </p:pic>
      <p:pic>
        <p:nvPicPr>
          <p:cNvPr id="3" name="Picture 2"/>
          <p:cNvPicPr>
            <a:picLocks noChangeAspect="1"/>
          </p:cNvPicPr>
          <p:nvPr/>
        </p:nvPicPr>
        <p:blipFill>
          <a:blip r:embed="rId3"/>
          <a:stretch>
            <a:fillRect/>
          </a:stretch>
        </p:blipFill>
        <p:spPr>
          <a:xfrm>
            <a:off x="6506961" y="2613233"/>
            <a:ext cx="4562768" cy="2258570"/>
          </a:xfrm>
          <a:prstGeom prst="rect">
            <a:avLst/>
          </a:prstGeom>
        </p:spPr>
      </p:pic>
      <p:sp>
        <p:nvSpPr>
          <p:cNvPr id="7" name="Rectangle 6"/>
          <p:cNvSpPr/>
          <p:nvPr/>
        </p:nvSpPr>
        <p:spPr>
          <a:xfrm>
            <a:off x="1304866" y="6000709"/>
            <a:ext cx="9308170" cy="477054"/>
          </a:xfrm>
          <a:prstGeom prst="rect">
            <a:avLst/>
          </a:prstGeom>
        </p:spPr>
        <p:txBody>
          <a:bodyPr wrap="square">
            <a:spAutoFit/>
          </a:bodyPr>
          <a:lstStyle/>
          <a:p>
            <a:r>
              <a:rPr lang="en-US" sz="2500" dirty="0">
                <a:solidFill>
                  <a:srgbClr val="000000"/>
                </a:solidFill>
                <a:latin typeface="Times New Roman" panose="02020603050405020304" pitchFamily="18" charset="0"/>
                <a:cs typeface="Times New Roman" panose="02020603050405020304" pitchFamily="18" charset="0"/>
              </a:rPr>
              <a:t>Similarly, we can implement these flip-flops by using NOR gates.</a:t>
            </a:r>
            <a:endParaRPr lang="en-IN" sz="25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50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Conversion for Flip-Flops</a:t>
            </a:r>
          </a:p>
        </p:txBody>
      </p:sp>
      <p:sp>
        <p:nvSpPr>
          <p:cNvPr id="8" name="Rectangle 7"/>
          <p:cNvSpPr/>
          <p:nvPr/>
        </p:nvSpPr>
        <p:spPr>
          <a:xfrm>
            <a:off x="454702" y="948479"/>
            <a:ext cx="11432498" cy="477054"/>
          </a:xfrm>
          <a:prstGeom prst="rect">
            <a:avLst/>
          </a:prstGeom>
        </p:spPr>
        <p:txBody>
          <a:bodyPr wrap="square">
            <a:spAutoFit/>
          </a:bodyPr>
          <a:lstStyle/>
          <a:p>
            <a:pPr algn="just"/>
            <a:r>
              <a:rPr lang="en-US" sz="2500" dirty="0">
                <a:solidFill>
                  <a:srgbClr val="000000"/>
                </a:solidFill>
                <a:latin typeface="Times New Roman" panose="02020603050405020304" pitchFamily="18" charset="0"/>
                <a:cs typeface="Times New Roman" panose="02020603050405020304" pitchFamily="18" charset="0"/>
              </a:rPr>
              <a:t>EXCITATION TABLE</a:t>
            </a:r>
            <a:endParaRPr lang="en-IN" sz="2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44344" y="1925690"/>
            <a:ext cx="9406251" cy="3830533"/>
          </a:xfrm>
          <a:prstGeom prst="rect">
            <a:avLst/>
          </a:prstGeom>
        </p:spPr>
      </p:pic>
    </p:spTree>
    <p:extLst>
      <p:ext uri="{BB962C8B-B14F-4D97-AF65-F5344CB8AC3E}">
        <p14:creationId xmlns:p14="http://schemas.microsoft.com/office/powerpoint/2010/main" val="575129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Converting Flip-Flops</a:t>
            </a:r>
          </a:p>
        </p:txBody>
      </p:sp>
      <p:sp>
        <p:nvSpPr>
          <p:cNvPr id="2" name="Rectangle 1"/>
          <p:cNvSpPr/>
          <p:nvPr/>
        </p:nvSpPr>
        <p:spPr>
          <a:xfrm>
            <a:off x="359764" y="1166204"/>
            <a:ext cx="11527436" cy="4293483"/>
          </a:xfrm>
          <a:prstGeom prst="rect">
            <a:avLst/>
          </a:prstGeom>
        </p:spPr>
        <p:txBody>
          <a:bodyPr wrap="square">
            <a:spAutoFit/>
          </a:bodyPr>
          <a:lstStyle/>
          <a:p>
            <a:pPr algn="just">
              <a:spcBef>
                <a:spcPts val="640"/>
              </a:spcBef>
              <a:buClr>
                <a:schemeClr val="dk1"/>
              </a:buClr>
              <a:buSzPts val="3200"/>
            </a:pPr>
            <a:r>
              <a:rPr lang="en-US" sz="2500" dirty="0">
                <a:latin typeface="Times New Roman" panose="02020603050405020304" pitchFamily="18" charset="0"/>
                <a:cs typeface="Times New Roman" panose="02020603050405020304" pitchFamily="18" charset="0"/>
              </a:rPr>
              <a:t>The steps that one must use to convert one given flip-flop to another one. Let us assume that we have the required flip-flops that are to be constructed using the sub-flip-flops:</a:t>
            </a:r>
          </a:p>
          <a:p>
            <a:pPr algn="just">
              <a:spcBef>
                <a:spcPts val="640"/>
              </a:spcBef>
              <a:buClr>
                <a:schemeClr val="dk1"/>
              </a:buClr>
              <a:buSzPts val="3200"/>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mj-lt"/>
              <a:buAutoNum type="arabicPeriod"/>
            </a:pPr>
            <a:r>
              <a:rPr lang="en-US" sz="2500" dirty="0">
                <a:latin typeface="Times New Roman" panose="02020603050405020304" pitchFamily="18" charset="0"/>
                <a:cs typeface="Times New Roman" panose="02020603050405020304" pitchFamily="18" charset="0"/>
              </a:rPr>
              <a:t>Drawing of the truth of the required flip-flop.</a:t>
            </a:r>
          </a:p>
          <a:p>
            <a:pPr marL="457200" indent="-457200" algn="just">
              <a:spcBef>
                <a:spcPts val="640"/>
              </a:spcBef>
              <a:buClr>
                <a:schemeClr val="dk1"/>
              </a:buClr>
              <a:buSzPts val="3200"/>
              <a:buFont typeface="+mj-lt"/>
              <a:buAutoNum type="arabicPeriod"/>
            </a:pPr>
            <a:r>
              <a:rPr lang="en-US" sz="2500" dirty="0">
                <a:latin typeface="Times New Roman" panose="02020603050405020304" pitchFamily="18" charset="0"/>
                <a:cs typeface="Times New Roman" panose="02020603050405020304" pitchFamily="18" charset="0"/>
              </a:rPr>
              <a:t>Writing of the corresponding outputs of those sub-flip-flops that are to be used from the given excitation table.</a:t>
            </a:r>
          </a:p>
          <a:p>
            <a:pPr marL="457200" indent="-457200" algn="just">
              <a:spcBef>
                <a:spcPts val="640"/>
              </a:spcBef>
              <a:buClr>
                <a:schemeClr val="dk1"/>
              </a:buClr>
              <a:buSzPts val="3200"/>
              <a:buFont typeface="+mj-lt"/>
              <a:buAutoNum type="arabicPeriod"/>
            </a:pPr>
            <a:r>
              <a:rPr lang="en-US" sz="2500" dirty="0">
                <a:latin typeface="Times New Roman" panose="02020603050405020304" pitchFamily="18" charset="0"/>
                <a:cs typeface="Times New Roman" panose="02020603050405020304" pitchFamily="18" charset="0"/>
              </a:rPr>
              <a:t>Drawing of the K-Maps using the required inputs of the flip-flops and then obtaining the excitation functions for the inputs of the sub-flip-flops.</a:t>
            </a:r>
          </a:p>
          <a:p>
            <a:pPr marL="457200" indent="-457200" algn="just">
              <a:spcBef>
                <a:spcPts val="640"/>
              </a:spcBef>
              <a:buClr>
                <a:schemeClr val="dk1"/>
              </a:buClr>
              <a:buSzPts val="3200"/>
              <a:buFont typeface="+mj-lt"/>
              <a:buAutoNum type="arabicPeriod"/>
            </a:pPr>
            <a:r>
              <a:rPr lang="en-US" sz="2500" dirty="0">
                <a:latin typeface="Times New Roman" panose="02020603050405020304" pitchFamily="18" charset="0"/>
                <a:cs typeface="Times New Roman" panose="02020603050405020304" pitchFamily="18" charset="0"/>
              </a:rPr>
              <a:t>Construction of the logic diagram in accordance with the functions that we have obtained.</a:t>
            </a:r>
          </a:p>
        </p:txBody>
      </p:sp>
    </p:spTree>
    <p:extLst>
      <p:ext uri="{BB962C8B-B14F-4D97-AF65-F5344CB8AC3E}">
        <p14:creationId xmlns:p14="http://schemas.microsoft.com/office/powerpoint/2010/main" val="27940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336A-0F22-E808-40C8-69F0983AB32D}"/>
              </a:ext>
            </a:extLst>
          </p:cNvPr>
          <p:cNvSpPr>
            <a:spLocks noGrp="1"/>
          </p:cNvSpPr>
          <p:nvPr>
            <p:ph type="title"/>
          </p:nvPr>
        </p:nvSpPr>
        <p:spPr/>
        <p:txBody>
          <a:bodyPr/>
          <a:lstStyle/>
          <a:p>
            <a:pPr algn="ctr"/>
            <a:r>
              <a:rPr lang="en-US" dirty="0"/>
              <a:t>Difference between Combinational and Sequential circuits</a:t>
            </a:r>
          </a:p>
        </p:txBody>
      </p:sp>
      <p:graphicFrame>
        <p:nvGraphicFramePr>
          <p:cNvPr id="4" name="Content Placeholder 3">
            <a:extLst>
              <a:ext uri="{FF2B5EF4-FFF2-40B4-BE49-F238E27FC236}">
                <a16:creationId xmlns:a16="http://schemas.microsoft.com/office/drawing/2014/main" id="{45FDE10F-F4C5-835A-FB2F-64A3AA42E472}"/>
              </a:ext>
            </a:extLst>
          </p:cNvPr>
          <p:cNvGraphicFramePr>
            <a:graphicFrameLocks noGrp="1"/>
          </p:cNvGraphicFramePr>
          <p:nvPr>
            <p:ph idx="1"/>
            <p:extLst>
              <p:ext uri="{D42A27DB-BD31-4B8C-83A1-F6EECF244321}">
                <p14:modId xmlns:p14="http://schemas.microsoft.com/office/powerpoint/2010/main" val="3276531838"/>
              </p:ext>
            </p:extLst>
          </p:nvPr>
        </p:nvGraphicFramePr>
        <p:xfrm>
          <a:off x="838200" y="1825625"/>
          <a:ext cx="10515600" cy="4399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82176401"/>
                    </a:ext>
                  </a:extLst>
                </a:gridCol>
                <a:gridCol w="5257800">
                  <a:extLst>
                    <a:ext uri="{9D8B030D-6E8A-4147-A177-3AD203B41FA5}">
                      <a16:colId xmlns:a16="http://schemas.microsoft.com/office/drawing/2014/main" val="3268017930"/>
                    </a:ext>
                  </a:extLst>
                </a:gridCol>
              </a:tblGrid>
              <a:tr h="370840">
                <a:tc>
                  <a:txBody>
                    <a:bodyPr/>
                    <a:lstStyle/>
                    <a:p>
                      <a:r>
                        <a:rPr lang="en-US" dirty="0"/>
                        <a:t>Combinational Circuits</a:t>
                      </a:r>
                    </a:p>
                  </a:txBody>
                  <a:tcPr/>
                </a:tc>
                <a:tc>
                  <a:txBody>
                    <a:bodyPr/>
                    <a:lstStyle/>
                    <a:p>
                      <a:r>
                        <a:rPr lang="en-US" dirty="0"/>
                        <a:t>Sequential Circuits</a:t>
                      </a:r>
                    </a:p>
                  </a:txBody>
                  <a:tcPr/>
                </a:tc>
                <a:extLst>
                  <a:ext uri="{0D108BD9-81ED-4DB2-BD59-A6C34878D82A}">
                    <a16:rowId xmlns:a16="http://schemas.microsoft.com/office/drawing/2014/main" val="1207285349"/>
                  </a:ext>
                </a:extLst>
              </a:tr>
              <a:tr h="370840">
                <a:tc>
                  <a:txBody>
                    <a:bodyPr/>
                    <a:lstStyle/>
                    <a:p>
                      <a:r>
                        <a:rPr lang="en-US" dirty="0"/>
                        <a:t>In combinational circuits the output variables at any instance of time are dependent only on the present input variables.</a:t>
                      </a:r>
                    </a:p>
                  </a:txBody>
                  <a:tcPr/>
                </a:tc>
                <a:tc>
                  <a:txBody>
                    <a:bodyPr/>
                    <a:lstStyle/>
                    <a:p>
                      <a:r>
                        <a:rPr lang="en-US" dirty="0"/>
                        <a:t>In sequential circuits, the output variables at any instance of time are dependent not only on the present input variables but also on the present state i.e. on the past history of the system</a:t>
                      </a:r>
                    </a:p>
                  </a:txBody>
                  <a:tcPr/>
                </a:tc>
                <a:extLst>
                  <a:ext uri="{0D108BD9-81ED-4DB2-BD59-A6C34878D82A}">
                    <a16:rowId xmlns:a16="http://schemas.microsoft.com/office/drawing/2014/main" val="3895833390"/>
                  </a:ext>
                </a:extLst>
              </a:tr>
              <a:tr h="370840">
                <a:tc>
                  <a:txBody>
                    <a:bodyPr/>
                    <a:lstStyle/>
                    <a:p>
                      <a:r>
                        <a:rPr lang="en-US" dirty="0"/>
                        <a:t>Memory unit is not required in combinational circuits</a:t>
                      </a:r>
                    </a:p>
                  </a:txBody>
                  <a:tcPr/>
                </a:tc>
                <a:tc>
                  <a:txBody>
                    <a:bodyPr/>
                    <a:lstStyle/>
                    <a:p>
                      <a:r>
                        <a:rPr lang="en-US" dirty="0"/>
                        <a:t>Memory unit is required to store the past history of the input variables in sequential circuits</a:t>
                      </a:r>
                    </a:p>
                  </a:txBody>
                  <a:tcPr/>
                </a:tc>
                <a:extLst>
                  <a:ext uri="{0D108BD9-81ED-4DB2-BD59-A6C34878D82A}">
                    <a16:rowId xmlns:a16="http://schemas.microsoft.com/office/drawing/2014/main" val="4028479272"/>
                  </a:ext>
                </a:extLst>
              </a:tr>
              <a:tr h="370840">
                <a:tc>
                  <a:txBody>
                    <a:bodyPr/>
                    <a:lstStyle/>
                    <a:p>
                      <a:r>
                        <a:rPr lang="en-US" dirty="0"/>
                        <a:t>Combinational circuits are faster because the delay between the input and the output is due to propagation delay of gates only.</a:t>
                      </a:r>
                    </a:p>
                  </a:txBody>
                  <a:tcPr/>
                </a:tc>
                <a:tc>
                  <a:txBody>
                    <a:bodyPr/>
                    <a:lstStyle/>
                    <a:p>
                      <a:r>
                        <a:rPr lang="en-US" dirty="0"/>
                        <a:t>Sequential circuits are slower than combinational circuits</a:t>
                      </a:r>
                    </a:p>
                  </a:txBody>
                  <a:tcPr/>
                </a:tc>
                <a:extLst>
                  <a:ext uri="{0D108BD9-81ED-4DB2-BD59-A6C34878D82A}">
                    <a16:rowId xmlns:a16="http://schemas.microsoft.com/office/drawing/2014/main" val="422191587"/>
                  </a:ext>
                </a:extLst>
              </a:tr>
              <a:tr h="370840">
                <a:tc>
                  <a:txBody>
                    <a:bodyPr/>
                    <a:lstStyle/>
                    <a:p>
                      <a:r>
                        <a:rPr lang="en-US" dirty="0"/>
                        <a:t>Combinational circuits are easy to design</a:t>
                      </a:r>
                    </a:p>
                  </a:txBody>
                  <a:tcPr/>
                </a:tc>
                <a:tc>
                  <a:txBody>
                    <a:bodyPr/>
                    <a:lstStyle/>
                    <a:p>
                      <a:r>
                        <a:rPr lang="en-US" dirty="0"/>
                        <a:t>Sequential circuits are comparatively harder to design</a:t>
                      </a:r>
                    </a:p>
                  </a:txBody>
                  <a:tcPr/>
                </a:tc>
                <a:extLst>
                  <a:ext uri="{0D108BD9-81ED-4DB2-BD59-A6C34878D82A}">
                    <a16:rowId xmlns:a16="http://schemas.microsoft.com/office/drawing/2014/main" val="1712312286"/>
                  </a:ext>
                </a:extLst>
              </a:tr>
              <a:tr h="370840">
                <a:tc>
                  <a:txBody>
                    <a:bodyPr/>
                    <a:lstStyle/>
                    <a:p>
                      <a:r>
                        <a:rPr lang="en-US" dirty="0"/>
                        <a:t>Examples: Parallel adders, subtractors, encoders, decoders, code convertors, parity bit generator, etc.</a:t>
                      </a:r>
                    </a:p>
                  </a:txBody>
                  <a:tcPr/>
                </a:tc>
                <a:tc>
                  <a:txBody>
                    <a:bodyPr/>
                    <a:lstStyle/>
                    <a:p>
                      <a:r>
                        <a:rPr lang="en-US" dirty="0"/>
                        <a:t>Examples: Counters, shift registers, serial adders, sequence generators, logic function generators, memory elements, etc.</a:t>
                      </a:r>
                    </a:p>
                  </a:txBody>
                  <a:tcPr/>
                </a:tc>
                <a:extLst>
                  <a:ext uri="{0D108BD9-81ED-4DB2-BD59-A6C34878D82A}">
                    <a16:rowId xmlns:a16="http://schemas.microsoft.com/office/drawing/2014/main" val="1680114225"/>
                  </a:ext>
                </a:extLst>
              </a:tr>
            </a:tbl>
          </a:graphicData>
        </a:graphic>
      </p:graphicFrame>
    </p:spTree>
    <p:extLst>
      <p:ext uri="{BB962C8B-B14F-4D97-AF65-F5344CB8AC3E}">
        <p14:creationId xmlns:p14="http://schemas.microsoft.com/office/powerpoint/2010/main" val="2291275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Conversion of SR to JK Flip-Flop</a:t>
            </a:r>
          </a:p>
        </p:txBody>
      </p:sp>
      <p:pic>
        <p:nvPicPr>
          <p:cNvPr id="3" name="Picture 2"/>
          <p:cNvPicPr>
            <a:picLocks noChangeAspect="1"/>
          </p:cNvPicPr>
          <p:nvPr/>
        </p:nvPicPr>
        <p:blipFill>
          <a:blip r:embed="rId2"/>
          <a:stretch>
            <a:fillRect/>
          </a:stretch>
        </p:blipFill>
        <p:spPr>
          <a:xfrm>
            <a:off x="545813" y="1193826"/>
            <a:ext cx="4924425" cy="4200525"/>
          </a:xfrm>
          <a:prstGeom prst="rect">
            <a:avLst/>
          </a:prstGeom>
        </p:spPr>
      </p:pic>
      <p:pic>
        <p:nvPicPr>
          <p:cNvPr id="5" name="Picture 4"/>
          <p:cNvPicPr>
            <a:picLocks noChangeAspect="1"/>
          </p:cNvPicPr>
          <p:nvPr/>
        </p:nvPicPr>
        <p:blipFill>
          <a:blip r:embed="rId3"/>
          <a:stretch>
            <a:fillRect/>
          </a:stretch>
        </p:blipFill>
        <p:spPr>
          <a:xfrm>
            <a:off x="6361373" y="1068205"/>
            <a:ext cx="4191703" cy="3028970"/>
          </a:xfrm>
          <a:prstGeom prst="rect">
            <a:avLst/>
          </a:prstGeom>
        </p:spPr>
      </p:pic>
      <p:pic>
        <p:nvPicPr>
          <p:cNvPr id="6" name="Picture 5"/>
          <p:cNvPicPr>
            <a:picLocks noChangeAspect="1"/>
          </p:cNvPicPr>
          <p:nvPr/>
        </p:nvPicPr>
        <p:blipFill>
          <a:blip r:embed="rId4"/>
          <a:stretch>
            <a:fillRect/>
          </a:stretch>
        </p:blipFill>
        <p:spPr>
          <a:xfrm>
            <a:off x="6646869" y="4284688"/>
            <a:ext cx="4352925" cy="2219325"/>
          </a:xfrm>
          <a:prstGeom prst="rect">
            <a:avLst/>
          </a:prstGeom>
        </p:spPr>
      </p:pic>
    </p:spTree>
    <p:extLst>
      <p:ext uri="{BB962C8B-B14F-4D97-AF65-F5344CB8AC3E}">
        <p14:creationId xmlns:p14="http://schemas.microsoft.com/office/powerpoint/2010/main" val="355800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Conversion of SR to D Flip-Flop</a:t>
            </a:r>
          </a:p>
        </p:txBody>
      </p:sp>
      <p:pic>
        <p:nvPicPr>
          <p:cNvPr id="2" name="Picture 1"/>
          <p:cNvPicPr>
            <a:picLocks noChangeAspect="1"/>
          </p:cNvPicPr>
          <p:nvPr/>
        </p:nvPicPr>
        <p:blipFill>
          <a:blip r:embed="rId2"/>
          <a:stretch>
            <a:fillRect/>
          </a:stretch>
        </p:blipFill>
        <p:spPr>
          <a:xfrm>
            <a:off x="402158" y="1172355"/>
            <a:ext cx="4162425" cy="2438400"/>
          </a:xfrm>
          <a:prstGeom prst="rect">
            <a:avLst/>
          </a:prstGeom>
        </p:spPr>
      </p:pic>
      <p:pic>
        <p:nvPicPr>
          <p:cNvPr id="7" name="Picture 6"/>
          <p:cNvPicPr>
            <a:picLocks noChangeAspect="1"/>
          </p:cNvPicPr>
          <p:nvPr/>
        </p:nvPicPr>
        <p:blipFill>
          <a:blip r:embed="rId3"/>
          <a:stretch>
            <a:fillRect/>
          </a:stretch>
        </p:blipFill>
        <p:spPr>
          <a:xfrm>
            <a:off x="628999" y="3610755"/>
            <a:ext cx="3000375" cy="3114675"/>
          </a:xfrm>
          <a:prstGeom prst="rect">
            <a:avLst/>
          </a:prstGeom>
        </p:spPr>
      </p:pic>
      <p:sp>
        <p:nvSpPr>
          <p:cNvPr id="8" name="Rectangle 7"/>
          <p:cNvSpPr/>
          <p:nvPr/>
        </p:nvSpPr>
        <p:spPr>
          <a:xfrm>
            <a:off x="3842477" y="3785015"/>
            <a:ext cx="3067988" cy="2400657"/>
          </a:xfrm>
          <a:prstGeom prst="rect">
            <a:avLst/>
          </a:prstGeom>
        </p:spPr>
        <p:txBody>
          <a:bodyPr wrap="square">
            <a:spAutoFit/>
          </a:bodyPr>
          <a:lstStyle/>
          <a:p>
            <a:r>
              <a:rPr lang="en-IN" sz="2500" b="1" dirty="0">
                <a:solidFill>
                  <a:srgbClr val="444444"/>
                </a:solidFill>
                <a:latin typeface="Times New Roman" panose="02020603050405020304" pitchFamily="18" charset="0"/>
                <a:cs typeface="Times New Roman" panose="02020603050405020304" pitchFamily="18" charset="0"/>
              </a:rPr>
              <a:t>Excitation Functions</a:t>
            </a:r>
          </a:p>
          <a:p>
            <a:endParaRPr lang="en-IN" sz="2500" dirty="0">
              <a:solidFill>
                <a:srgbClr val="444444"/>
              </a:solidFill>
              <a:latin typeface="Times New Roman" panose="02020603050405020304" pitchFamily="18" charset="0"/>
              <a:cs typeface="Times New Roman" panose="02020603050405020304" pitchFamily="18" charset="0"/>
            </a:endParaRPr>
          </a:p>
          <a:p>
            <a:r>
              <a:rPr lang="en-IN" sz="2500" dirty="0">
                <a:solidFill>
                  <a:srgbClr val="444444"/>
                </a:solidFill>
                <a:latin typeface="Times New Roman" panose="02020603050405020304" pitchFamily="18" charset="0"/>
                <a:cs typeface="Times New Roman" panose="02020603050405020304" pitchFamily="18" charset="0"/>
              </a:rPr>
              <a:t>S = D</a:t>
            </a:r>
          </a:p>
          <a:p>
            <a:endParaRPr lang="en-IN" sz="2500" dirty="0">
              <a:solidFill>
                <a:srgbClr val="444444"/>
              </a:solidFill>
              <a:latin typeface="Times New Roman" panose="02020603050405020304" pitchFamily="18" charset="0"/>
              <a:cs typeface="Times New Roman" panose="02020603050405020304" pitchFamily="18" charset="0"/>
            </a:endParaRPr>
          </a:p>
          <a:p>
            <a:endParaRPr lang="en-IN" sz="2500" dirty="0">
              <a:solidFill>
                <a:srgbClr val="444444"/>
              </a:solidFill>
              <a:latin typeface="Times New Roman" panose="02020603050405020304" pitchFamily="18" charset="0"/>
              <a:cs typeface="Times New Roman" panose="02020603050405020304" pitchFamily="18" charset="0"/>
            </a:endParaRPr>
          </a:p>
          <a:p>
            <a:r>
              <a:rPr lang="en-IN" sz="2500" dirty="0">
                <a:solidFill>
                  <a:srgbClr val="444444"/>
                </a:solidFill>
                <a:latin typeface="Times New Roman" panose="02020603050405020304" pitchFamily="18" charset="0"/>
                <a:cs typeface="Times New Roman" panose="02020603050405020304" pitchFamily="18" charset="0"/>
              </a:rPr>
              <a:t>R = D‘</a:t>
            </a:r>
          </a:p>
        </p:txBody>
      </p:sp>
      <p:pic>
        <p:nvPicPr>
          <p:cNvPr id="9" name="Picture 8"/>
          <p:cNvPicPr>
            <a:picLocks noChangeAspect="1"/>
          </p:cNvPicPr>
          <p:nvPr/>
        </p:nvPicPr>
        <p:blipFill>
          <a:blip r:embed="rId4"/>
          <a:stretch>
            <a:fillRect/>
          </a:stretch>
        </p:blipFill>
        <p:spPr>
          <a:xfrm>
            <a:off x="6910465" y="1770087"/>
            <a:ext cx="4124325" cy="3076575"/>
          </a:xfrm>
          <a:prstGeom prst="rect">
            <a:avLst/>
          </a:prstGeom>
        </p:spPr>
      </p:pic>
    </p:spTree>
    <p:extLst>
      <p:ext uri="{BB962C8B-B14F-4D97-AF65-F5344CB8AC3E}">
        <p14:creationId xmlns:p14="http://schemas.microsoft.com/office/powerpoint/2010/main" val="777120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More Conversion</a:t>
            </a:r>
          </a:p>
        </p:txBody>
      </p:sp>
      <p:sp>
        <p:nvSpPr>
          <p:cNvPr id="5" name="Rectangle 4"/>
          <p:cNvSpPr/>
          <p:nvPr/>
        </p:nvSpPr>
        <p:spPr>
          <a:xfrm>
            <a:off x="401520" y="1040782"/>
            <a:ext cx="6022483" cy="477054"/>
          </a:xfrm>
          <a:prstGeom prst="rect">
            <a:avLst/>
          </a:prstGeom>
        </p:spPr>
        <p:txBody>
          <a:bodyPr wrap="none">
            <a:spAutoFit/>
          </a:bodyPr>
          <a:lstStyle/>
          <a:p>
            <a:pPr algn="just">
              <a:spcBef>
                <a:spcPts val="640"/>
              </a:spcBef>
              <a:buClr>
                <a:schemeClr val="dk1"/>
              </a:buClr>
              <a:buSzPts val="3200"/>
            </a:pPr>
            <a:r>
              <a:rPr lang="en-US" sz="2500" dirty="0">
                <a:latin typeface="Times New Roman" panose="02020603050405020304" pitchFamily="18" charset="0"/>
                <a:cs typeface="Times New Roman" panose="02020603050405020304" pitchFamily="18" charset="0"/>
              </a:rPr>
              <a:t>Conversion of S-R Flip-Flop into T Flip-Flop</a:t>
            </a:r>
            <a:endParaRPr lang="en-IN" sz="2500" dirty="0">
              <a:latin typeface="Times New Roman" panose="02020603050405020304" pitchFamily="18" charset="0"/>
              <a:cs typeface="Times New Roman" panose="02020603050405020304" pitchFamily="18" charset="0"/>
            </a:endParaRPr>
          </a:p>
        </p:txBody>
      </p:sp>
      <p:pic>
        <p:nvPicPr>
          <p:cNvPr id="20482" name="Picture 2" descr="https://media.geeksforgeeks.org/wp-content/uploads/20200420032358/22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91" y="1644218"/>
            <a:ext cx="4518496" cy="261049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media.geeksforgeeks.org/wp-content/uploads/20200420033621/316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91" y="4516004"/>
            <a:ext cx="4781550" cy="2019301"/>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media.geeksforgeeks.org/wp-content/uploads/20200420034841/410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348" y="1808296"/>
            <a:ext cx="5067300" cy="26860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24003" y="5388243"/>
            <a:ext cx="1528880" cy="861774"/>
          </a:xfrm>
          <a:prstGeom prst="rect">
            <a:avLst/>
          </a:prstGeom>
        </p:spPr>
        <p:txBody>
          <a:bodyPr wrap="none">
            <a:spAutoFit/>
          </a:bodyPr>
          <a:lstStyle/>
          <a:p>
            <a:r>
              <a:rPr lang="en-IN" sz="2500" dirty="0">
                <a:solidFill>
                  <a:srgbClr val="273239"/>
                </a:solidFill>
                <a:latin typeface="Times New Roman" panose="02020603050405020304" pitchFamily="18" charset="0"/>
                <a:cs typeface="Times New Roman" panose="02020603050405020304" pitchFamily="18" charset="0"/>
              </a:rPr>
              <a:t>S = </a:t>
            </a:r>
            <a:r>
              <a:rPr lang="en-IN" sz="2500" dirty="0" err="1">
                <a:solidFill>
                  <a:srgbClr val="273239"/>
                </a:solidFill>
                <a:latin typeface="Times New Roman" panose="02020603050405020304" pitchFamily="18" charset="0"/>
                <a:cs typeface="Times New Roman" panose="02020603050405020304" pitchFamily="18" charset="0"/>
              </a:rPr>
              <a:t>TQn</a:t>
            </a:r>
            <a:r>
              <a:rPr lang="en-IN" sz="2500" dirty="0">
                <a:solidFill>
                  <a:srgbClr val="273239"/>
                </a:solidFill>
                <a:latin typeface="Times New Roman" panose="02020603050405020304" pitchFamily="18" charset="0"/>
                <a:cs typeface="Times New Roman" panose="02020603050405020304" pitchFamily="18" charset="0"/>
              </a:rPr>
              <a:t>’  </a:t>
            </a:r>
          </a:p>
          <a:p>
            <a:r>
              <a:rPr lang="en-IN" sz="2500" dirty="0">
                <a:solidFill>
                  <a:srgbClr val="273239"/>
                </a:solidFill>
                <a:latin typeface="Times New Roman" panose="02020603050405020304" pitchFamily="18" charset="0"/>
                <a:cs typeface="Times New Roman" panose="02020603050405020304" pitchFamily="18" charset="0"/>
              </a:rPr>
              <a:t>R = </a:t>
            </a:r>
            <a:r>
              <a:rPr lang="en-IN" sz="2500" dirty="0" err="1">
                <a:solidFill>
                  <a:srgbClr val="273239"/>
                </a:solidFill>
                <a:latin typeface="Times New Roman" panose="02020603050405020304" pitchFamily="18" charset="0"/>
                <a:cs typeface="Times New Roman" panose="02020603050405020304" pitchFamily="18" charset="0"/>
              </a:rPr>
              <a:t>TQn</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732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More Conversion</a:t>
            </a:r>
          </a:p>
        </p:txBody>
      </p:sp>
      <p:sp>
        <p:nvSpPr>
          <p:cNvPr id="5" name="Rectangle 4"/>
          <p:cNvSpPr/>
          <p:nvPr/>
        </p:nvSpPr>
        <p:spPr>
          <a:xfrm>
            <a:off x="374182" y="1055771"/>
            <a:ext cx="5987216" cy="477054"/>
          </a:xfrm>
          <a:prstGeom prst="rect">
            <a:avLst/>
          </a:prstGeom>
        </p:spPr>
        <p:txBody>
          <a:bodyPr wrap="none">
            <a:spAutoFit/>
          </a:bodyPr>
          <a:lstStyle/>
          <a:p>
            <a:pPr algn="just">
              <a:spcBef>
                <a:spcPts val="640"/>
              </a:spcBef>
              <a:buClr>
                <a:schemeClr val="dk1"/>
              </a:buClr>
              <a:buSzPts val="3200"/>
            </a:pPr>
            <a:r>
              <a:rPr lang="en-US" sz="2500" dirty="0">
                <a:latin typeface="Times New Roman" panose="02020603050405020304" pitchFamily="18" charset="0"/>
                <a:cs typeface="Times New Roman" panose="02020603050405020304" pitchFamily="18" charset="0"/>
              </a:rPr>
              <a:t>Conversion of J-K Flip-Flop into T Flip-Flop</a:t>
            </a:r>
            <a:endParaRPr lang="en-IN" sz="2500" dirty="0">
              <a:latin typeface="Times New Roman" panose="02020603050405020304" pitchFamily="18" charset="0"/>
              <a:cs typeface="Times New Roman" panose="02020603050405020304" pitchFamily="18" charset="0"/>
            </a:endParaRPr>
          </a:p>
        </p:txBody>
      </p:sp>
      <p:pic>
        <p:nvPicPr>
          <p:cNvPr id="29698" name="Picture 2" descr="https://media.geeksforgeeks.org/wp-content/uploads/20200422120722/jk-to-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16" y="1674196"/>
            <a:ext cx="47244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https://media.geeksforgeeks.org/wp-content/uploads/20200422120749/jk-to-d-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16" y="4121748"/>
            <a:ext cx="5534025" cy="2105026"/>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descr="https://media.geeksforgeeks.org/wp-content/uploads/20200422120839/jktod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398" y="2356826"/>
            <a:ext cx="3829050" cy="1533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6884738" y="5012630"/>
            <a:ext cx="1691093" cy="85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 =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K = T </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078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More Conversion</a:t>
            </a:r>
          </a:p>
        </p:txBody>
      </p:sp>
      <p:sp>
        <p:nvSpPr>
          <p:cNvPr id="5" name="Rectangle 4"/>
          <p:cNvSpPr/>
          <p:nvPr/>
        </p:nvSpPr>
        <p:spPr>
          <a:xfrm>
            <a:off x="374182" y="1055771"/>
            <a:ext cx="5987216" cy="477054"/>
          </a:xfrm>
          <a:prstGeom prst="rect">
            <a:avLst/>
          </a:prstGeom>
        </p:spPr>
        <p:txBody>
          <a:bodyPr wrap="none">
            <a:spAutoFit/>
          </a:bodyPr>
          <a:lstStyle/>
          <a:p>
            <a:pPr algn="just">
              <a:spcBef>
                <a:spcPts val="640"/>
              </a:spcBef>
              <a:buClr>
                <a:schemeClr val="dk1"/>
              </a:buClr>
              <a:buSzPts val="3200"/>
            </a:pPr>
            <a:r>
              <a:rPr lang="en-US" sz="2500" dirty="0">
                <a:latin typeface="Times New Roman" panose="02020603050405020304" pitchFamily="18" charset="0"/>
                <a:cs typeface="Times New Roman" panose="02020603050405020304" pitchFamily="18" charset="0"/>
              </a:rPr>
              <a:t>Conversion of J-K Flip-Flop into D Flip-Flop</a:t>
            </a:r>
            <a:endParaRPr lang="en-IN" sz="2500" dirty="0">
              <a:latin typeface="Times New Roman" panose="02020603050405020304" pitchFamily="18" charset="0"/>
              <a:cs typeface="Times New Roman" panose="02020603050405020304" pitchFamily="18" charset="0"/>
            </a:endParaRPr>
          </a:p>
        </p:txBody>
      </p:sp>
      <p:sp>
        <p:nvSpPr>
          <p:cNvPr id="2" name="Rectangle 7"/>
          <p:cNvSpPr>
            <a:spLocks noChangeArrowheads="1"/>
          </p:cNvSpPr>
          <p:nvPr/>
        </p:nvSpPr>
        <p:spPr bwMode="auto">
          <a:xfrm>
            <a:off x="6361398" y="5012630"/>
            <a:ext cx="1691093" cy="85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2500" dirty="0">
                <a:solidFill>
                  <a:srgbClr val="273239"/>
                </a:solidFill>
                <a:latin typeface="Times New Roman" panose="02020603050405020304" pitchFamily="18" charset="0"/>
                <a:cs typeface="Times New Roman" panose="02020603050405020304" pitchFamily="18" charset="0"/>
              </a:rPr>
              <a:t>J = D </a:t>
            </a:r>
          </a:p>
          <a:p>
            <a:pPr lvl="0" eaLnBrk="0" fontAlgn="base" hangingPunct="0">
              <a:spcBef>
                <a:spcPct val="0"/>
              </a:spcBef>
              <a:spcAft>
                <a:spcPct val="0"/>
              </a:spcAft>
            </a:pPr>
            <a:r>
              <a:rPr lang="en-US" altLang="en-US" sz="2500" dirty="0">
                <a:solidFill>
                  <a:srgbClr val="273239"/>
                </a:solidFill>
                <a:latin typeface="Times New Roman" panose="02020603050405020304" pitchFamily="18" charset="0"/>
                <a:cs typeface="Times New Roman" panose="02020603050405020304" pitchFamily="18" charset="0"/>
              </a:rPr>
              <a:t>K = D' </a:t>
            </a:r>
          </a:p>
        </p:txBody>
      </p:sp>
      <p:pic>
        <p:nvPicPr>
          <p:cNvPr id="30722" name="Picture 2" descr="https://media.geeksforgeeks.org/wp-content/uploads/20200422115101/jk-t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4" y="1798272"/>
            <a:ext cx="47244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https://media.geeksforgeeks.org/wp-content/uploads/20200422115129/jk-to-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39" y="4168745"/>
            <a:ext cx="5534025" cy="2105026"/>
          </a:xfrm>
          <a:prstGeom prst="rect">
            <a:avLst/>
          </a:prstGeom>
          <a:noFill/>
          <a:extLst>
            <a:ext uri="{909E8E84-426E-40DD-AFC4-6F175D3DCCD1}">
              <a14:hiddenFill xmlns:a14="http://schemas.microsoft.com/office/drawing/2010/main">
                <a:solidFill>
                  <a:srgbClr val="FFFFFF"/>
                </a:solidFill>
              </a14:hiddenFill>
            </a:ext>
          </a:extLst>
        </p:spPr>
      </p:pic>
      <p:pic>
        <p:nvPicPr>
          <p:cNvPr id="30730" name="Picture 10" descr="https://media.geeksforgeeks.org/wp-content/uploads/20200422115317/jkto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004" y="2061924"/>
            <a:ext cx="5228974" cy="210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859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Applications of Flip-Flops</a:t>
            </a:r>
          </a:p>
        </p:txBody>
      </p:sp>
      <p:sp>
        <p:nvSpPr>
          <p:cNvPr id="3" name="Rectangle 2"/>
          <p:cNvSpPr/>
          <p:nvPr/>
        </p:nvSpPr>
        <p:spPr>
          <a:xfrm>
            <a:off x="499671" y="1233341"/>
            <a:ext cx="6096000" cy="2785378"/>
          </a:xfrm>
          <a:prstGeom prst="rect">
            <a:avLst/>
          </a:prstGeom>
        </p:spPr>
        <p:txBody>
          <a:bodyPr>
            <a:spAutoFit/>
          </a:bodyPr>
          <a:lstStyle/>
          <a:p>
            <a:pPr marL="342900" indent="-342900">
              <a:buFont typeface="Wingdings" panose="05000000000000000000" pitchFamily="2" charset="2"/>
              <a:buChar char="Ø"/>
            </a:pPr>
            <a:r>
              <a:rPr lang="en-US" sz="2500" dirty="0">
                <a:solidFill>
                  <a:srgbClr val="444444"/>
                </a:solidFill>
                <a:latin typeface="Times New Roman" panose="02020603050405020304" pitchFamily="18" charset="0"/>
                <a:cs typeface="Times New Roman" panose="02020603050405020304" pitchFamily="18" charset="0"/>
              </a:rPr>
              <a:t>Parallel data storage</a:t>
            </a:r>
          </a:p>
          <a:p>
            <a:pPr marL="342900" indent="-342900">
              <a:buFont typeface="Wingdings" panose="05000000000000000000" pitchFamily="2" charset="2"/>
              <a:buChar char="Ø"/>
            </a:pPr>
            <a:r>
              <a:rPr lang="en-US" sz="2500" dirty="0">
                <a:solidFill>
                  <a:srgbClr val="444444"/>
                </a:solidFill>
                <a:latin typeface="Times New Roman" panose="02020603050405020304" pitchFamily="18" charset="0"/>
                <a:cs typeface="Times New Roman" panose="02020603050405020304" pitchFamily="18" charset="0"/>
              </a:rPr>
              <a:t>Serial data storage</a:t>
            </a:r>
          </a:p>
          <a:p>
            <a:pPr marL="342900" indent="-342900">
              <a:buFont typeface="Wingdings" panose="05000000000000000000" pitchFamily="2" charset="2"/>
              <a:buChar char="Ø"/>
            </a:pPr>
            <a:r>
              <a:rPr lang="en-US" sz="2500" dirty="0">
                <a:solidFill>
                  <a:srgbClr val="444444"/>
                </a:solidFill>
                <a:latin typeface="Times New Roman" panose="02020603050405020304" pitchFamily="18" charset="0"/>
                <a:cs typeface="Times New Roman" panose="02020603050405020304" pitchFamily="18" charset="0"/>
              </a:rPr>
              <a:t>Transfer of data</a:t>
            </a:r>
          </a:p>
          <a:p>
            <a:pPr marL="342900" indent="-342900">
              <a:buFont typeface="Wingdings" panose="05000000000000000000" pitchFamily="2" charset="2"/>
              <a:buChar char="Ø"/>
            </a:pPr>
            <a:r>
              <a:rPr lang="en-US" sz="2500" dirty="0">
                <a:solidFill>
                  <a:srgbClr val="444444"/>
                </a:solidFill>
                <a:latin typeface="Times New Roman" panose="02020603050405020304" pitchFamily="18" charset="0"/>
                <a:cs typeface="Times New Roman" panose="02020603050405020304" pitchFamily="18" charset="0"/>
              </a:rPr>
              <a:t>Serial to parallel conversion</a:t>
            </a:r>
          </a:p>
          <a:p>
            <a:pPr marL="342900" indent="-342900">
              <a:buFont typeface="Wingdings" panose="05000000000000000000" pitchFamily="2" charset="2"/>
              <a:buChar char="Ø"/>
            </a:pPr>
            <a:r>
              <a:rPr lang="en-US" sz="2500">
                <a:solidFill>
                  <a:srgbClr val="444444"/>
                </a:solidFill>
                <a:latin typeface="Times New Roman" panose="02020603050405020304" pitchFamily="18" charset="0"/>
                <a:cs typeface="Times New Roman" panose="02020603050405020304" pitchFamily="18" charset="0"/>
              </a:rPr>
              <a:t>Parallel </a:t>
            </a:r>
            <a:r>
              <a:rPr lang="en-US" sz="2500" dirty="0">
                <a:solidFill>
                  <a:srgbClr val="444444"/>
                </a:solidFill>
                <a:latin typeface="Times New Roman" panose="02020603050405020304" pitchFamily="18" charset="0"/>
                <a:cs typeface="Times New Roman" panose="02020603050405020304" pitchFamily="18" charset="0"/>
              </a:rPr>
              <a:t>to </a:t>
            </a:r>
            <a:r>
              <a:rPr lang="en-US" sz="2500">
                <a:solidFill>
                  <a:srgbClr val="444444"/>
                </a:solidFill>
                <a:latin typeface="Times New Roman" panose="02020603050405020304" pitchFamily="18" charset="0"/>
                <a:cs typeface="Times New Roman" panose="02020603050405020304" pitchFamily="18" charset="0"/>
              </a:rPr>
              <a:t>serial conversion</a:t>
            </a:r>
            <a:endParaRPr lang="en-US" sz="2500" dirty="0">
              <a:solidFill>
                <a:srgbClr val="444444"/>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500" dirty="0">
                <a:solidFill>
                  <a:srgbClr val="444444"/>
                </a:solidFill>
                <a:latin typeface="Times New Roman" panose="02020603050405020304" pitchFamily="18" charset="0"/>
                <a:cs typeface="Times New Roman" panose="02020603050405020304" pitchFamily="18" charset="0"/>
              </a:rPr>
              <a:t>Frequency dividers</a:t>
            </a:r>
          </a:p>
          <a:p>
            <a:pPr marL="342900" indent="-342900">
              <a:buFont typeface="Wingdings" panose="05000000000000000000" pitchFamily="2" charset="2"/>
              <a:buChar char="Ø"/>
            </a:pPr>
            <a:r>
              <a:rPr lang="en-US" sz="2500" dirty="0">
                <a:solidFill>
                  <a:srgbClr val="444444"/>
                </a:solidFill>
                <a:latin typeface="Times New Roman" panose="02020603050405020304" pitchFamily="18" charset="0"/>
                <a:cs typeface="Times New Roman" panose="02020603050405020304" pitchFamily="18" charset="0"/>
              </a:rPr>
              <a:t>Counters</a:t>
            </a:r>
          </a:p>
        </p:txBody>
      </p:sp>
    </p:spTree>
    <p:extLst>
      <p:ext uri="{BB962C8B-B14F-4D97-AF65-F5344CB8AC3E}">
        <p14:creationId xmlns:p14="http://schemas.microsoft.com/office/powerpoint/2010/main" val="985750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6836-39E9-E842-025C-39A96E1EF60D}"/>
              </a:ext>
            </a:extLst>
          </p:cNvPr>
          <p:cNvSpPr>
            <a:spLocks noGrp="1"/>
          </p:cNvSpPr>
          <p:nvPr>
            <p:ph type="title"/>
          </p:nvPr>
        </p:nvSpPr>
        <p:spPr/>
        <p:txBody>
          <a:bodyPr/>
          <a:lstStyle/>
          <a:p>
            <a:r>
              <a:rPr lang="en-US" dirty="0"/>
              <a:t>Generation of narrow spikes using edge detector</a:t>
            </a:r>
          </a:p>
        </p:txBody>
      </p:sp>
      <p:pic>
        <p:nvPicPr>
          <p:cNvPr id="5" name="Content Placeholder 4">
            <a:extLst>
              <a:ext uri="{FF2B5EF4-FFF2-40B4-BE49-F238E27FC236}">
                <a16:creationId xmlns:a16="http://schemas.microsoft.com/office/drawing/2014/main" id="{BE143CCA-6269-89F2-F12B-005990E49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2769394"/>
            <a:ext cx="6502400" cy="2463800"/>
          </a:xfrm>
        </p:spPr>
      </p:pic>
    </p:spTree>
    <p:extLst>
      <p:ext uri="{BB962C8B-B14F-4D97-AF65-F5344CB8AC3E}">
        <p14:creationId xmlns:p14="http://schemas.microsoft.com/office/powerpoint/2010/main" val="171990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What is an Edge-Triggered Flip-Flop?</a:t>
            </a:r>
          </a:p>
        </p:txBody>
      </p:sp>
      <p:sp>
        <p:nvSpPr>
          <p:cNvPr id="3" name="Rectangle 2"/>
          <p:cNvSpPr/>
          <p:nvPr/>
        </p:nvSpPr>
        <p:spPr>
          <a:xfrm>
            <a:off x="334779" y="1029063"/>
            <a:ext cx="11297588" cy="3939540"/>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type of digital circuit which is capable of storing 1-bit of information and responds only when a specific edge of the clock pulse occurs is known as an edge-triggered flip-flop.</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output state of the edge-triggered flip flop updates only when a specific edge of the clock pulse occurs, i.e. the clock pulse goes from either low to high or high to low states. This flip flop does not respond to a continuous clock pulse.</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Edge-triggered flip-flop are used in several digital circuits where the output of the flip flop should be updated when the clock pulse changes its state from 0 to 1 or 1 to 0 </a:t>
            </a:r>
          </a:p>
        </p:txBody>
      </p:sp>
      <p:grpSp>
        <p:nvGrpSpPr>
          <p:cNvPr id="33" name="Group 32"/>
          <p:cNvGrpSpPr/>
          <p:nvPr/>
        </p:nvGrpSpPr>
        <p:grpSpPr>
          <a:xfrm>
            <a:off x="1707610" y="5083266"/>
            <a:ext cx="8739266" cy="1503163"/>
            <a:chOff x="2038662" y="5296949"/>
            <a:chExt cx="8739266" cy="1503163"/>
          </a:xfrm>
        </p:grpSpPr>
        <p:cxnSp>
          <p:nvCxnSpPr>
            <p:cNvPr id="5" name="Straight Connector 4"/>
            <p:cNvCxnSpPr/>
            <p:nvPr/>
          </p:nvCxnSpPr>
          <p:spPr>
            <a:xfrm>
              <a:off x="2038662" y="6430780"/>
              <a:ext cx="2023672"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4062334" y="5666282"/>
              <a:ext cx="0" cy="764498"/>
            </a:xfrm>
            <a:prstGeom prst="line">
              <a:avLst/>
            </a:prstGeom>
            <a:ln w="25400">
              <a:tailEnd type="triangle" w="lg"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4062334" y="5666282"/>
              <a:ext cx="1588958"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651292" y="5666282"/>
              <a:ext cx="0" cy="764498"/>
            </a:xfrm>
            <a:prstGeom prst="line">
              <a:avLst/>
            </a:prstGeom>
            <a:ln w="25400">
              <a:tailEnd type="triangle" w="lg" len="med"/>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5651292" y="6430780"/>
              <a:ext cx="1768839" cy="0"/>
            </a:xfrm>
            <a:prstGeom prst="line">
              <a:avLst/>
            </a:prstGeom>
            <a:ln w="25400"/>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912434" y="6430780"/>
              <a:ext cx="194873" cy="369332"/>
            </a:xfrm>
            <a:prstGeom prst="rect">
              <a:avLst/>
            </a:prstGeom>
            <a:noFill/>
          </p:spPr>
          <p:txBody>
            <a:bodyPr wrap="square" rtlCol="0">
              <a:spAutoFit/>
            </a:bodyPr>
            <a:lstStyle/>
            <a:p>
              <a:r>
                <a:rPr lang="en-US" dirty="0"/>
                <a:t>0</a:t>
              </a:r>
              <a:endParaRPr lang="en-IN" dirty="0"/>
            </a:p>
          </p:txBody>
        </p:sp>
        <p:sp>
          <p:nvSpPr>
            <p:cNvPr id="22" name="TextBox 21"/>
            <p:cNvSpPr txBox="1"/>
            <p:nvPr/>
          </p:nvSpPr>
          <p:spPr>
            <a:xfrm>
              <a:off x="3912434" y="5307156"/>
              <a:ext cx="194873" cy="369332"/>
            </a:xfrm>
            <a:prstGeom prst="rect">
              <a:avLst/>
            </a:prstGeom>
            <a:noFill/>
          </p:spPr>
          <p:txBody>
            <a:bodyPr wrap="square" rtlCol="0">
              <a:spAutoFit/>
            </a:bodyPr>
            <a:lstStyle/>
            <a:p>
              <a:r>
                <a:rPr lang="en-US" dirty="0"/>
                <a:t>1</a:t>
              </a:r>
              <a:endParaRPr lang="en-IN" dirty="0"/>
            </a:p>
          </p:txBody>
        </p:sp>
        <p:sp>
          <p:nvSpPr>
            <p:cNvPr id="23" name="TextBox 22"/>
            <p:cNvSpPr txBox="1"/>
            <p:nvPr/>
          </p:nvSpPr>
          <p:spPr>
            <a:xfrm>
              <a:off x="5471408" y="5296949"/>
              <a:ext cx="194873" cy="369332"/>
            </a:xfrm>
            <a:prstGeom prst="rect">
              <a:avLst/>
            </a:prstGeom>
            <a:noFill/>
          </p:spPr>
          <p:txBody>
            <a:bodyPr wrap="square" rtlCol="0">
              <a:spAutoFit/>
            </a:bodyPr>
            <a:lstStyle/>
            <a:p>
              <a:r>
                <a:rPr lang="en-US" dirty="0"/>
                <a:t>1</a:t>
              </a:r>
              <a:endParaRPr lang="en-IN" dirty="0"/>
            </a:p>
          </p:txBody>
        </p:sp>
        <p:sp>
          <p:nvSpPr>
            <p:cNvPr id="24" name="TextBox 23"/>
            <p:cNvSpPr txBox="1"/>
            <p:nvPr/>
          </p:nvSpPr>
          <p:spPr>
            <a:xfrm>
              <a:off x="5508882" y="6428708"/>
              <a:ext cx="194873" cy="369332"/>
            </a:xfrm>
            <a:prstGeom prst="rect">
              <a:avLst/>
            </a:prstGeom>
            <a:noFill/>
          </p:spPr>
          <p:txBody>
            <a:bodyPr wrap="square" rtlCol="0">
              <a:spAutoFit/>
            </a:bodyPr>
            <a:lstStyle/>
            <a:p>
              <a:r>
                <a:rPr lang="en-US" dirty="0"/>
                <a:t>0</a:t>
              </a:r>
              <a:endParaRPr lang="en-IN" dirty="0"/>
            </a:p>
          </p:txBody>
        </p:sp>
        <p:sp>
          <p:nvSpPr>
            <p:cNvPr id="25" name="TextBox 24"/>
            <p:cNvSpPr txBox="1"/>
            <p:nvPr/>
          </p:nvSpPr>
          <p:spPr>
            <a:xfrm>
              <a:off x="3057993" y="5757020"/>
              <a:ext cx="9518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Rising edge</a:t>
              </a:r>
              <a:endParaRPr lang="en-IN"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5703755" y="5757020"/>
              <a:ext cx="125917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Falling edge</a:t>
              </a:r>
              <a:endParaRPr lang="en-IN" dirty="0">
                <a:latin typeface="Times New Roman" panose="02020603050405020304" pitchFamily="18" charset="0"/>
                <a:cs typeface="Times New Roman" panose="02020603050405020304" pitchFamily="18" charset="0"/>
              </a:endParaRPr>
            </a:p>
          </p:txBody>
        </p:sp>
        <p:cxnSp>
          <p:nvCxnSpPr>
            <p:cNvPr id="27" name="Straight Connector 26"/>
            <p:cNvCxnSpPr/>
            <p:nvPr/>
          </p:nvCxnSpPr>
          <p:spPr>
            <a:xfrm flipV="1">
              <a:off x="7407639" y="5664210"/>
              <a:ext cx="0" cy="764498"/>
            </a:xfrm>
            <a:prstGeom prst="line">
              <a:avLst/>
            </a:prstGeom>
            <a:ln w="25400">
              <a:tailEnd type="triangle" w="lg" len="med"/>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7420131" y="5678986"/>
              <a:ext cx="1588958"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9009089" y="5664210"/>
              <a:ext cx="0" cy="764498"/>
            </a:xfrm>
            <a:prstGeom prst="line">
              <a:avLst/>
            </a:prstGeom>
            <a:ln w="25400">
              <a:tailEnd type="triangle" w="lg" len="med"/>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H="1">
              <a:off x="9009089" y="6420839"/>
              <a:ext cx="1768839" cy="0"/>
            </a:xfrm>
            <a:prstGeom prst="line">
              <a:avLst/>
            </a:prstGeom>
            <a:ln w="25400"/>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515784" y="5312577"/>
              <a:ext cx="68205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a:t>
              </a:r>
              <a:endParaRPr lang="en-IN"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148465" y="6423923"/>
              <a:ext cx="68205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Low</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74202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Positive Edge-Triggered Flip-Flop</a:t>
            </a:r>
          </a:p>
        </p:txBody>
      </p:sp>
      <p:sp>
        <p:nvSpPr>
          <p:cNvPr id="3" name="Rectangle 2"/>
          <p:cNvSpPr/>
          <p:nvPr/>
        </p:nvSpPr>
        <p:spPr>
          <a:xfrm>
            <a:off x="615824" y="986434"/>
            <a:ext cx="11297588" cy="1585049"/>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type of edge-triggered flip-flop whose output changes its state only on the rising edge (edge that goes from low to high) of the clock pulse is called a positive edge-triggered flip-flop. </a:t>
            </a: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positive edge triggered flip flop is also called a rising edge-triggered flip-flop.</a:t>
            </a:r>
          </a:p>
        </p:txBody>
      </p:sp>
      <p:grpSp>
        <p:nvGrpSpPr>
          <p:cNvPr id="12" name="Group 11"/>
          <p:cNvGrpSpPr/>
          <p:nvPr/>
        </p:nvGrpSpPr>
        <p:grpSpPr>
          <a:xfrm>
            <a:off x="3270331" y="3007550"/>
            <a:ext cx="3631368" cy="1798820"/>
            <a:chOff x="2505833" y="3297833"/>
            <a:chExt cx="3631368" cy="1798820"/>
          </a:xfrm>
        </p:grpSpPr>
        <p:sp>
          <p:nvSpPr>
            <p:cNvPr id="2" name="Rectangle 1"/>
            <p:cNvSpPr/>
            <p:nvPr/>
          </p:nvSpPr>
          <p:spPr>
            <a:xfrm>
              <a:off x="3447738" y="3297833"/>
              <a:ext cx="1730092" cy="1798820"/>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 name="TextBox 5"/>
            <p:cNvSpPr txBox="1"/>
            <p:nvPr/>
          </p:nvSpPr>
          <p:spPr>
            <a:xfrm>
              <a:off x="3416491" y="3423578"/>
              <a:ext cx="719528" cy="369332"/>
            </a:xfrm>
            <a:prstGeom prst="rect">
              <a:avLst/>
            </a:prstGeom>
            <a:noFill/>
          </p:spPr>
          <p:txBody>
            <a:bodyPr wrap="square" rtlCol="0">
              <a:spAutoFit/>
            </a:bodyPr>
            <a:lstStyle/>
            <a:p>
              <a:r>
                <a:rPr lang="en-US" dirty="0"/>
                <a:t>D</a:t>
              </a:r>
              <a:endParaRPr lang="en-IN" dirty="0"/>
            </a:p>
          </p:txBody>
        </p:sp>
        <p:cxnSp>
          <p:nvCxnSpPr>
            <p:cNvPr id="34" name="Straight Connector 33"/>
            <p:cNvCxnSpPr/>
            <p:nvPr/>
          </p:nvCxnSpPr>
          <p:spPr>
            <a:xfrm>
              <a:off x="2505833" y="3608244"/>
              <a:ext cx="941905"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2505833" y="4225339"/>
              <a:ext cx="959371"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177830" y="3608244"/>
              <a:ext cx="959371"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5177830" y="4764985"/>
              <a:ext cx="959371" cy="0"/>
            </a:xfrm>
            <a:prstGeom prst="line">
              <a:avLst/>
            </a:prstGeom>
            <a:ln w="25400"/>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4780592" y="3440136"/>
              <a:ext cx="719528" cy="369332"/>
            </a:xfrm>
            <a:prstGeom prst="rect">
              <a:avLst/>
            </a:prstGeom>
            <a:noFill/>
          </p:spPr>
          <p:txBody>
            <a:bodyPr wrap="square" rtlCol="0">
              <a:spAutoFit/>
            </a:bodyPr>
            <a:lstStyle/>
            <a:p>
              <a:r>
                <a:rPr lang="en-US" dirty="0"/>
                <a:t>Q</a:t>
              </a:r>
              <a:endParaRPr lang="en-IN" dirty="0"/>
            </a:p>
          </p:txBody>
        </p:sp>
        <p:sp>
          <p:nvSpPr>
            <p:cNvPr id="39" name="TextBox 38"/>
            <p:cNvSpPr txBox="1"/>
            <p:nvPr/>
          </p:nvSpPr>
          <p:spPr>
            <a:xfrm>
              <a:off x="4780592" y="4558609"/>
              <a:ext cx="719528" cy="369332"/>
            </a:xfrm>
            <a:prstGeom prst="rect">
              <a:avLst/>
            </a:prstGeom>
            <a:noFill/>
          </p:spPr>
          <p:txBody>
            <a:bodyPr wrap="square" rtlCol="0">
              <a:spAutoFit/>
            </a:bodyPr>
            <a:lstStyle/>
            <a:p>
              <a:r>
                <a:rPr lang="en-US" dirty="0"/>
                <a:t>Q’</a:t>
              </a:r>
              <a:endParaRPr lang="en-IN" dirty="0"/>
            </a:p>
          </p:txBody>
        </p:sp>
        <p:sp>
          <p:nvSpPr>
            <p:cNvPr id="40" name="TextBox 39"/>
            <p:cNvSpPr txBox="1"/>
            <p:nvPr/>
          </p:nvSpPr>
          <p:spPr>
            <a:xfrm>
              <a:off x="3386511" y="4040673"/>
              <a:ext cx="749508" cy="369332"/>
            </a:xfrm>
            <a:prstGeom prst="rect">
              <a:avLst/>
            </a:prstGeom>
            <a:noFill/>
          </p:spPr>
          <p:txBody>
            <a:bodyPr wrap="square" rtlCol="0">
              <a:spAutoFit/>
            </a:bodyPr>
            <a:lstStyle/>
            <a:p>
              <a:r>
                <a:rPr lang="en-IN" b="1" dirty="0"/>
                <a:t>˃</a:t>
              </a:r>
              <a:r>
                <a:rPr lang="en-IN" dirty="0"/>
                <a:t> CLK</a:t>
              </a:r>
            </a:p>
          </p:txBody>
        </p:sp>
      </p:grpSp>
      <p:sp>
        <p:nvSpPr>
          <p:cNvPr id="10" name="Rectangle 9"/>
          <p:cNvSpPr/>
          <p:nvPr/>
        </p:nvSpPr>
        <p:spPr>
          <a:xfrm>
            <a:off x="713265" y="5199809"/>
            <a:ext cx="11233896" cy="1154162"/>
          </a:xfrm>
          <a:prstGeom prst="rect">
            <a:avLst/>
          </a:prstGeom>
        </p:spPr>
        <p:txBody>
          <a:bodyPr wrap="square">
            <a:spAutoFit/>
          </a:bodyPr>
          <a:lstStyle/>
          <a:p>
            <a:pPr marL="342900" indent="-34290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In a positive edge triggered flip flop, the inputs are accepted and stored only when the clock pulse goes from low (0) to high (1), i.e. on the rising edge of the clock pulse. </a:t>
            </a:r>
          </a:p>
          <a:p>
            <a:pPr marL="342900" indent="-34290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This stored value is then available on the outputs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94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Negative Edge-Triggered Flip-Flop</a:t>
            </a:r>
          </a:p>
        </p:txBody>
      </p:sp>
      <p:sp>
        <p:nvSpPr>
          <p:cNvPr id="3" name="Rectangle 2"/>
          <p:cNvSpPr/>
          <p:nvPr/>
        </p:nvSpPr>
        <p:spPr>
          <a:xfrm>
            <a:off x="334779" y="1029063"/>
            <a:ext cx="11297588" cy="1585049"/>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type of edge-triggered flip flop whose output changes its state only on the falling edge (edge that goes from high to low) of the clock pulse is called a negative edge-triggered flip-flop. </a:t>
            </a: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negative edge triggered flip flop is also known as a falling edge-triggered flip-flop.</a:t>
            </a:r>
          </a:p>
        </p:txBody>
      </p:sp>
      <p:grpSp>
        <p:nvGrpSpPr>
          <p:cNvPr id="7" name="Group 6"/>
          <p:cNvGrpSpPr/>
          <p:nvPr/>
        </p:nvGrpSpPr>
        <p:grpSpPr>
          <a:xfrm>
            <a:off x="2419225" y="3297833"/>
            <a:ext cx="3717976" cy="1798820"/>
            <a:chOff x="2419225" y="3297833"/>
            <a:chExt cx="3717976" cy="1798820"/>
          </a:xfrm>
        </p:grpSpPr>
        <p:sp>
          <p:nvSpPr>
            <p:cNvPr id="2" name="Rectangle 1"/>
            <p:cNvSpPr/>
            <p:nvPr/>
          </p:nvSpPr>
          <p:spPr>
            <a:xfrm>
              <a:off x="3447738" y="3297833"/>
              <a:ext cx="1730092" cy="1798820"/>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 name="TextBox 5"/>
            <p:cNvSpPr txBox="1"/>
            <p:nvPr/>
          </p:nvSpPr>
          <p:spPr>
            <a:xfrm>
              <a:off x="3416491" y="3423578"/>
              <a:ext cx="719528" cy="369332"/>
            </a:xfrm>
            <a:prstGeom prst="rect">
              <a:avLst/>
            </a:prstGeom>
            <a:noFill/>
          </p:spPr>
          <p:txBody>
            <a:bodyPr wrap="square" rtlCol="0">
              <a:spAutoFit/>
            </a:bodyPr>
            <a:lstStyle/>
            <a:p>
              <a:r>
                <a:rPr lang="en-US" dirty="0"/>
                <a:t>D</a:t>
              </a:r>
              <a:endParaRPr lang="en-IN" dirty="0"/>
            </a:p>
          </p:txBody>
        </p:sp>
        <p:cxnSp>
          <p:nvCxnSpPr>
            <p:cNvPr id="34" name="Straight Connector 33"/>
            <p:cNvCxnSpPr/>
            <p:nvPr/>
          </p:nvCxnSpPr>
          <p:spPr>
            <a:xfrm>
              <a:off x="2505833" y="3608244"/>
              <a:ext cx="941905"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2419225" y="4225339"/>
              <a:ext cx="959371"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177830" y="3608244"/>
              <a:ext cx="959371"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5177830" y="4764985"/>
              <a:ext cx="959371" cy="0"/>
            </a:xfrm>
            <a:prstGeom prst="line">
              <a:avLst/>
            </a:prstGeom>
            <a:ln w="25400"/>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4780592" y="3440136"/>
              <a:ext cx="719528" cy="369332"/>
            </a:xfrm>
            <a:prstGeom prst="rect">
              <a:avLst/>
            </a:prstGeom>
            <a:noFill/>
          </p:spPr>
          <p:txBody>
            <a:bodyPr wrap="square" rtlCol="0">
              <a:spAutoFit/>
            </a:bodyPr>
            <a:lstStyle/>
            <a:p>
              <a:r>
                <a:rPr lang="en-US" dirty="0"/>
                <a:t>Q</a:t>
              </a:r>
              <a:endParaRPr lang="en-IN" dirty="0"/>
            </a:p>
          </p:txBody>
        </p:sp>
        <p:sp>
          <p:nvSpPr>
            <p:cNvPr id="39" name="TextBox 38"/>
            <p:cNvSpPr txBox="1"/>
            <p:nvPr/>
          </p:nvSpPr>
          <p:spPr>
            <a:xfrm>
              <a:off x="4780592" y="4558609"/>
              <a:ext cx="719528" cy="369332"/>
            </a:xfrm>
            <a:prstGeom prst="rect">
              <a:avLst/>
            </a:prstGeom>
            <a:noFill/>
          </p:spPr>
          <p:txBody>
            <a:bodyPr wrap="square" rtlCol="0">
              <a:spAutoFit/>
            </a:bodyPr>
            <a:lstStyle/>
            <a:p>
              <a:r>
                <a:rPr lang="en-US" dirty="0"/>
                <a:t>Q’</a:t>
              </a:r>
              <a:endParaRPr lang="en-IN" dirty="0"/>
            </a:p>
          </p:txBody>
        </p:sp>
        <p:sp>
          <p:nvSpPr>
            <p:cNvPr id="40" name="TextBox 39"/>
            <p:cNvSpPr txBox="1"/>
            <p:nvPr/>
          </p:nvSpPr>
          <p:spPr>
            <a:xfrm>
              <a:off x="3386511" y="4040673"/>
              <a:ext cx="749508" cy="369332"/>
            </a:xfrm>
            <a:prstGeom prst="rect">
              <a:avLst/>
            </a:prstGeom>
            <a:noFill/>
          </p:spPr>
          <p:txBody>
            <a:bodyPr wrap="square" rtlCol="0">
              <a:spAutoFit/>
            </a:bodyPr>
            <a:lstStyle/>
            <a:p>
              <a:r>
                <a:rPr lang="en-IN" b="1" dirty="0"/>
                <a:t>˃</a:t>
              </a:r>
              <a:r>
                <a:rPr lang="en-IN" dirty="0"/>
                <a:t> CLK</a:t>
              </a:r>
            </a:p>
          </p:txBody>
        </p:sp>
        <p:sp>
          <p:nvSpPr>
            <p:cNvPr id="5" name="Oval 4"/>
            <p:cNvSpPr/>
            <p:nvPr/>
          </p:nvSpPr>
          <p:spPr>
            <a:xfrm>
              <a:off x="3366837" y="4186840"/>
              <a:ext cx="72000" cy="7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
        <p:nvSpPr>
          <p:cNvPr id="8" name="Rectangle 7"/>
          <p:cNvSpPr/>
          <p:nvPr/>
        </p:nvSpPr>
        <p:spPr>
          <a:xfrm>
            <a:off x="339299" y="5475089"/>
            <a:ext cx="11293068" cy="800219"/>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In the case of negative edge triggered flip flop, the flip-flop captures and stores the inputs only when the clock pulse goes from high to low, i.e. on falling edge of the clock pulse.</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99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Types of Sequential Circuits</a:t>
            </a:r>
          </a:p>
        </p:txBody>
      </p:sp>
      <p:sp>
        <p:nvSpPr>
          <p:cNvPr id="5" name="Rectangle 4"/>
          <p:cNvSpPr/>
          <p:nvPr/>
        </p:nvSpPr>
        <p:spPr>
          <a:xfrm>
            <a:off x="394900" y="1056866"/>
            <a:ext cx="11364686" cy="4708981"/>
          </a:xfrm>
          <a:prstGeom prst="rect">
            <a:avLst/>
          </a:prstGeom>
        </p:spPr>
        <p:txBody>
          <a:bodyPr wrap="square">
            <a:spAutoFit/>
          </a:bodyPr>
          <a:lstStyle/>
          <a:p>
            <a:pPr marL="342900" lvl="0" indent="-342900" algn="just">
              <a:spcBef>
                <a:spcPts val="640"/>
              </a:spcBef>
              <a:buClr>
                <a:schemeClr val="dk1"/>
              </a:buClr>
              <a:buSzPts val="3200"/>
            </a:pPr>
            <a:r>
              <a:rPr lang="en-US" sz="2800" b="1" dirty="0">
                <a:latin typeface="Times New Roman" panose="02020603050405020304" pitchFamily="18" charset="0"/>
                <a:cs typeface="Times New Roman" panose="02020603050405020304" pitchFamily="18" charset="0"/>
              </a:rPr>
              <a:t>Synchronous Sequential Circuit: </a:t>
            </a:r>
            <a:r>
              <a:rPr lang="en-US" sz="2800" dirty="0">
                <a:latin typeface="Times New Roman" panose="02020603050405020304" pitchFamily="18" charset="0"/>
                <a:cs typeface="Times New Roman" panose="02020603050405020304" pitchFamily="18" charset="0"/>
              </a:rPr>
              <a:t>is a system whose behavior can be defined from the knowledge of its signals at discrete instant of time.</a:t>
            </a:r>
          </a:p>
          <a:p>
            <a:pPr marL="342900" lvl="0" indent="-342900" algn="just">
              <a:spcBef>
                <a:spcPts val="640"/>
              </a:spcBef>
              <a:buClr>
                <a:schemeClr val="dk1"/>
              </a:buClr>
              <a:buSzPts val="3200"/>
            </a:pPr>
            <a:endParaRPr lang="en-US" sz="2800" dirty="0">
              <a:latin typeface="Times New Roman" panose="02020603050405020304" pitchFamily="18" charset="0"/>
              <a:cs typeface="Times New Roman" panose="02020603050405020304" pitchFamily="18" charset="0"/>
            </a:endParaRPr>
          </a:p>
          <a:p>
            <a:pPr marL="342900" lvl="0" indent="-342900" algn="just">
              <a:spcBef>
                <a:spcPts val="640"/>
              </a:spcBef>
              <a:buClr>
                <a:schemeClr val="dk1"/>
              </a:buClr>
              <a:buSzPts val="3200"/>
            </a:pPr>
            <a:r>
              <a:rPr lang="en-US" sz="2800" b="1" dirty="0">
                <a:latin typeface="Times New Roman" panose="02020603050405020304" pitchFamily="18" charset="0"/>
                <a:cs typeface="Times New Roman" panose="02020603050405020304" pitchFamily="18" charset="0"/>
              </a:rPr>
              <a:t>Asynchronous Sequential Circuit: </a:t>
            </a:r>
            <a:r>
              <a:rPr lang="en-US" sz="2800" dirty="0">
                <a:latin typeface="Times New Roman" panose="02020603050405020304" pitchFamily="18" charset="0"/>
                <a:cs typeface="Times New Roman" panose="02020603050405020304" pitchFamily="18" charset="0"/>
              </a:rPr>
              <a:t>is a system whose behavior depends upon the order in which its input signals change and can be affected at any instant of time.</a:t>
            </a:r>
          </a:p>
          <a:p>
            <a:pPr marL="342900" lvl="0" indent="-342900" algn="just">
              <a:spcBef>
                <a:spcPts val="640"/>
              </a:spcBef>
              <a:buClr>
                <a:schemeClr val="dk1"/>
              </a:buClr>
              <a:buSzPts val="3200"/>
            </a:pPr>
            <a:endParaRPr lang="en-US" sz="2800" dirty="0">
              <a:latin typeface="Times New Roman" panose="02020603050405020304" pitchFamily="18" charset="0"/>
              <a:cs typeface="Times New Roman" panose="02020603050405020304" pitchFamily="18" charset="0"/>
            </a:endParaRPr>
          </a:p>
          <a:p>
            <a:pPr marL="342900" lvl="0" indent="-342900" algn="just">
              <a:spcBef>
                <a:spcPts val="640"/>
              </a:spcBef>
              <a:buClr>
                <a:schemeClr val="dk1"/>
              </a:buClr>
              <a:buSzPts val="3200"/>
            </a:pPr>
            <a:r>
              <a:rPr lang="en-US" sz="2800" b="1" dirty="0">
                <a:latin typeface="Times New Roman" panose="02020603050405020304" pitchFamily="18" charset="0"/>
                <a:cs typeface="Times New Roman" panose="02020603050405020304" pitchFamily="18" charset="0"/>
              </a:rPr>
              <a:t>Clocked Sequential Circuit:  </a:t>
            </a:r>
            <a:r>
              <a:rPr lang="en-US" sz="2800" dirty="0">
                <a:latin typeface="Times New Roman" panose="02020603050405020304" pitchFamily="18" charset="0"/>
                <a:cs typeface="Times New Roman" panose="02020603050405020304" pitchFamily="18" charset="0"/>
              </a:rPr>
              <a:t>Synchronous Sequential Circuits that use clock pulses in the inputs of memory elements are called Clocked Sequential Circuit.</a:t>
            </a:r>
          </a:p>
        </p:txBody>
      </p:sp>
    </p:spTree>
    <p:extLst>
      <p:ext uri="{BB962C8B-B14F-4D97-AF65-F5344CB8AC3E}">
        <p14:creationId xmlns:p14="http://schemas.microsoft.com/office/powerpoint/2010/main" val="3342263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Edge-Triggered D Flip-Flop</a:t>
            </a:r>
          </a:p>
        </p:txBody>
      </p:sp>
      <p:pic>
        <p:nvPicPr>
          <p:cNvPr id="16" name="Google Shape;168;p14"/>
          <p:cNvPicPr preferRelativeResize="0">
            <a:picLocks/>
          </p:cNvPicPr>
          <p:nvPr/>
        </p:nvPicPr>
        <p:blipFill rotWithShape="1">
          <a:blip r:embed="rId2">
            <a:alphaModFix/>
          </a:blip>
          <a:srcRect/>
          <a:stretch/>
        </p:blipFill>
        <p:spPr>
          <a:xfrm>
            <a:off x="779242" y="1869281"/>
            <a:ext cx="4566544" cy="3429000"/>
          </a:xfrm>
          <a:prstGeom prst="rect">
            <a:avLst/>
          </a:prstGeom>
          <a:noFill/>
          <a:ln>
            <a:noFill/>
          </a:ln>
        </p:spPr>
      </p:pic>
      <p:sp>
        <p:nvSpPr>
          <p:cNvPr id="17" name="Google Shape;167;p14"/>
          <p:cNvSpPr txBox="1">
            <a:spLocks/>
          </p:cNvSpPr>
          <p:nvPr/>
        </p:nvSpPr>
        <p:spPr>
          <a:xfrm>
            <a:off x="5505442" y="1685404"/>
            <a:ext cx="5907316" cy="1630363"/>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buClr>
                <a:schemeClr val="dk1"/>
              </a:buClr>
              <a:buSzPts val="2800"/>
            </a:pPr>
            <a:r>
              <a:rPr lang="en-US" sz="2500" dirty="0">
                <a:latin typeface="Times New Roman" panose="02020603050405020304" pitchFamily="18" charset="0"/>
                <a:cs typeface="Times New Roman" panose="02020603050405020304" pitchFamily="18" charset="0"/>
              </a:rPr>
              <a:t>CP = 0 =&gt; S &amp; R = 1 =&gt; STEADY STATE OUTPUT</a:t>
            </a:r>
          </a:p>
          <a:p>
            <a:pPr marL="342900" indent="-342900">
              <a:spcBef>
                <a:spcPts val="560"/>
              </a:spcBef>
              <a:buClr>
                <a:schemeClr val="dk1"/>
              </a:buClr>
              <a:buSzPts val="2800"/>
            </a:pPr>
            <a:r>
              <a:rPr lang="en-US" sz="2500" dirty="0">
                <a:latin typeface="Times New Roman" panose="02020603050405020304" pitchFamily="18" charset="0"/>
                <a:cs typeface="Times New Roman" panose="02020603050405020304" pitchFamily="18" charset="0"/>
              </a:rPr>
              <a:t>D = 0 &amp; CP = 1 =&gt; S = 1, R = 0 =&gt; Q = 0</a:t>
            </a:r>
          </a:p>
          <a:p>
            <a:pPr marL="342900" indent="-342900">
              <a:spcBef>
                <a:spcPts val="560"/>
              </a:spcBef>
              <a:buClr>
                <a:schemeClr val="dk1"/>
              </a:buClr>
              <a:buSzPts val="2800"/>
            </a:pPr>
            <a:r>
              <a:rPr lang="en-US" sz="2500" dirty="0">
                <a:latin typeface="Times New Roman" panose="02020603050405020304" pitchFamily="18" charset="0"/>
                <a:cs typeface="Times New Roman" panose="02020603050405020304" pitchFamily="18" charset="0"/>
              </a:rPr>
              <a:t>D = 1 &amp; CP = 1 =&gt; S = 0, R = 1 =&gt; Q = 1</a:t>
            </a:r>
          </a:p>
        </p:txBody>
      </p:sp>
      <p:pic>
        <p:nvPicPr>
          <p:cNvPr id="3" name="Picture 2">
            <a:extLst>
              <a:ext uri="{FF2B5EF4-FFF2-40B4-BE49-F238E27FC236}">
                <a16:creationId xmlns:a16="http://schemas.microsoft.com/office/drawing/2014/main" id="{5681C4FC-C336-D64B-5715-0FB01A324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243" y="4135135"/>
            <a:ext cx="4614699" cy="1730512"/>
          </a:xfrm>
          <a:prstGeom prst="rect">
            <a:avLst/>
          </a:prstGeom>
        </p:spPr>
      </p:pic>
    </p:spTree>
    <p:extLst>
      <p:ext uri="{BB962C8B-B14F-4D97-AF65-F5344CB8AC3E}">
        <p14:creationId xmlns:p14="http://schemas.microsoft.com/office/powerpoint/2010/main" val="138227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Edge-Triggered JK Flip-Flop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12" y="1366137"/>
            <a:ext cx="5153025" cy="5261549"/>
          </a:xfrm>
          <a:prstGeom prst="rect">
            <a:avLst/>
          </a:prstGeom>
        </p:spPr>
      </p:pic>
      <p:sp>
        <p:nvSpPr>
          <p:cNvPr id="3" name="Rectangle 2"/>
          <p:cNvSpPr/>
          <p:nvPr/>
        </p:nvSpPr>
        <p:spPr>
          <a:xfrm>
            <a:off x="6290137" y="1180755"/>
            <a:ext cx="5637886" cy="5632311"/>
          </a:xfrm>
          <a:prstGeom prst="rect">
            <a:avLst/>
          </a:prstGeom>
        </p:spPr>
        <p:txBody>
          <a:bodyPr wrap="square">
            <a:spAutoFit/>
          </a:bodyPr>
          <a:lstStyle/>
          <a:p>
            <a:pPr marL="342900" indent="-342900" algn="just">
              <a:buFont typeface="Wingdings" panose="05000000000000000000" pitchFamily="2" charset="2"/>
              <a:buChar char="Ø"/>
            </a:pPr>
            <a:r>
              <a:rPr lang="en-US" sz="2000" dirty="0">
                <a:solidFill>
                  <a:srgbClr val="2C2F34"/>
                </a:solidFill>
                <a:latin typeface="Times New Roman" panose="02020603050405020304" pitchFamily="18" charset="0"/>
                <a:cs typeface="Times New Roman" panose="02020603050405020304" pitchFamily="18" charset="0"/>
              </a:rPr>
              <a:t>In figure logic diagram of a positive edge triggered JK flip-flop along with its timing diagram has been denoted.</a:t>
            </a:r>
          </a:p>
          <a:p>
            <a:pPr marL="342900" indent="-342900" algn="just">
              <a:buFont typeface="Wingdings" panose="05000000000000000000" pitchFamily="2" charset="2"/>
              <a:buChar char="Ø"/>
            </a:pPr>
            <a:r>
              <a:rPr lang="en-US" sz="2000" dirty="0">
                <a:solidFill>
                  <a:srgbClr val="2C2F34"/>
                </a:solidFill>
                <a:latin typeface="Times New Roman" panose="02020603050405020304" pitchFamily="18" charset="0"/>
                <a:cs typeface="Times New Roman" panose="02020603050405020304" pitchFamily="18" charset="0"/>
              </a:rPr>
              <a:t>Two data inputs J and K are also visible besides clock input. </a:t>
            </a:r>
          </a:p>
          <a:p>
            <a:pPr marL="342900" indent="-342900" algn="just">
              <a:buFont typeface="Wingdings" panose="05000000000000000000" pitchFamily="2" charset="2"/>
              <a:buChar char="Ø"/>
            </a:pPr>
            <a:r>
              <a:rPr lang="en-US" sz="2000" dirty="0">
                <a:solidFill>
                  <a:srgbClr val="2C2F34"/>
                </a:solidFill>
                <a:latin typeface="Times New Roman" panose="02020603050405020304" pitchFamily="18" charset="0"/>
                <a:cs typeface="Times New Roman" panose="02020603050405020304" pitchFamily="18" charset="0"/>
              </a:rPr>
              <a:t>A short time constant circuit along CLK input has been demonstrated, which converts quadrate-type clock pulse into narrow spikes, as has been depicted in the diagram. </a:t>
            </a:r>
          </a:p>
          <a:p>
            <a:pPr marL="342900" indent="-342900" algn="just">
              <a:buFont typeface="Wingdings" panose="05000000000000000000" pitchFamily="2" charset="2"/>
              <a:buChar char="Ø"/>
            </a:pPr>
            <a:r>
              <a:rPr lang="en-US" sz="2000" dirty="0">
                <a:solidFill>
                  <a:srgbClr val="2C2F34"/>
                </a:solidFill>
                <a:latin typeface="Times New Roman" panose="02020603050405020304" pitchFamily="18" charset="0"/>
                <a:cs typeface="Times New Roman" panose="02020603050405020304" pitchFamily="18" charset="0"/>
              </a:rPr>
              <a:t>It is obvious from the logic diagram that Q output has been connected or feedback with bottom NAND gate whereas Q output connected with top NAND gate (that’s JK flip-flop is a double feedback circuit). </a:t>
            </a:r>
          </a:p>
          <a:p>
            <a:pPr marL="342900" indent="-342900" algn="just">
              <a:buFont typeface="Wingdings" panose="05000000000000000000" pitchFamily="2" charset="2"/>
              <a:buChar char="Ø"/>
            </a:pPr>
            <a:r>
              <a:rPr lang="en-US" sz="2000" dirty="0">
                <a:solidFill>
                  <a:srgbClr val="2C2F34"/>
                </a:solidFill>
                <a:latin typeface="Times New Roman" panose="02020603050405020304" pitchFamily="18" charset="0"/>
                <a:cs typeface="Times New Roman" panose="02020603050405020304" pitchFamily="18" charset="0"/>
              </a:rPr>
              <a:t>This circuit is a positive edged-triggered circuit owing to a double inversion via NAND gates. In other words, inputs are enabled (or operate) only on the rising edge of the clock.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038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Edge-Triggered SR Flip-Flop</a:t>
            </a:r>
          </a:p>
        </p:txBody>
      </p:sp>
      <p:pic>
        <p:nvPicPr>
          <p:cNvPr id="32770" name="Picture 2" descr="Edge-triggered RS NAND flip-fl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589" y="2639967"/>
            <a:ext cx="7965308" cy="39826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6339" y="1177019"/>
            <a:ext cx="11526875" cy="1323439"/>
          </a:xfrm>
          <a:prstGeom prst="rect">
            <a:avLst/>
          </a:prstGeom>
        </p:spPr>
        <p:txBody>
          <a:bodyPr wrap="square">
            <a:spAutoFit/>
          </a:bodyPr>
          <a:lstStyle/>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rPr>
              <a:t>To adjust the clocked RS latch for edge triggering, we must actually combine two identical clocked latch circuits, but have them operate on opposite halves of the clock signal.</a:t>
            </a:r>
          </a:p>
          <a:p>
            <a:pPr marL="285750" indent="-285750">
              <a:buFont typeface="Wingdings" panose="05000000000000000000" pitchFamily="2" charset="2"/>
              <a:buChar char="Ø"/>
            </a:pPr>
            <a:endParaRPr lang="en-US" sz="2000" dirty="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rPr>
              <a:t>The edge-triggered SR NAND flip-flop is shown below.</a:t>
            </a:r>
            <a:endParaRPr lang="en-IN" sz="2000" dirty="0"/>
          </a:p>
        </p:txBody>
      </p:sp>
    </p:spTree>
    <p:extLst>
      <p:ext uri="{BB962C8B-B14F-4D97-AF65-F5344CB8AC3E}">
        <p14:creationId xmlns:p14="http://schemas.microsoft.com/office/powerpoint/2010/main" val="2743829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Advantages of Edge-Triggered Flip-Flop</a:t>
            </a:r>
          </a:p>
        </p:txBody>
      </p:sp>
      <p:sp>
        <p:nvSpPr>
          <p:cNvPr id="3" name="Rectangle 2"/>
          <p:cNvSpPr/>
          <p:nvPr/>
        </p:nvSpPr>
        <p:spPr>
          <a:xfrm>
            <a:off x="334779" y="1029063"/>
            <a:ext cx="11297588" cy="5463034"/>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Edge triggered flip flops have an improved timing behavior as compared to the level triggered flip flops. This is because, the edge triggered flip flop responds only on the transition of clock pulse.</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It reduces the possibility of glitches that cause errors in the system.</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It consumes relative low power than the level-triggered flip flops.</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It has relatively less complex circuit design.</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It can be easily integrated in the form of digital ICs.</a:t>
            </a:r>
          </a:p>
          <a:p>
            <a:pPr marL="457200" indent="-457200" algn="just">
              <a:spcBef>
                <a:spcPts val="640"/>
              </a:spcBef>
              <a:buClr>
                <a:schemeClr val="dk1"/>
              </a:buClr>
              <a:buSzPts val="3200"/>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Useful in digital systems having very high clock speed.</a:t>
            </a:r>
          </a:p>
        </p:txBody>
      </p:sp>
    </p:spTree>
    <p:extLst>
      <p:ext uri="{BB962C8B-B14F-4D97-AF65-F5344CB8AC3E}">
        <p14:creationId xmlns:p14="http://schemas.microsoft.com/office/powerpoint/2010/main" val="457912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sp>
        <p:nvSpPr>
          <p:cNvPr id="3" name="Rectangle 2"/>
          <p:cNvSpPr/>
          <p:nvPr/>
        </p:nvSpPr>
        <p:spPr>
          <a:xfrm>
            <a:off x="334779" y="1029063"/>
            <a:ext cx="11297588" cy="4247317"/>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J-K flip-flop, if J=K=1, and if CLK=1 for a long period of time, then Q output will toggle as long as CLK is high, which makes the output of the flip-flop unstable or uncertain. </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problem is called </a:t>
            </a:r>
            <a:r>
              <a:rPr lang="en-US" sz="2400" b="1" dirty="0">
                <a:latin typeface="Times New Roman" panose="02020603050405020304" pitchFamily="18" charset="0"/>
                <a:cs typeface="Times New Roman" panose="02020603050405020304" pitchFamily="18" charset="0"/>
              </a:rPr>
              <a:t>race around condition </a:t>
            </a:r>
            <a:r>
              <a:rPr lang="en-US" sz="2400" dirty="0">
                <a:latin typeface="Times New Roman" panose="02020603050405020304" pitchFamily="18" charset="0"/>
                <a:cs typeface="Times New Roman" panose="02020603050405020304" pitchFamily="18" charset="0"/>
              </a:rPr>
              <a:t>in J-K flip-flop. </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problem can be avoided by ensuring that the clock input is at logic “1” only for a very short time. </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introduced the concept of </a:t>
            </a:r>
            <a:r>
              <a:rPr lang="en-US" sz="2400" b="1" dirty="0">
                <a:latin typeface="Times New Roman" panose="02020603050405020304" pitchFamily="18" charset="0"/>
                <a:cs typeface="Times New Roman" panose="02020603050405020304" pitchFamily="18" charset="0"/>
              </a:rPr>
              <a:t>Master Slave JK</a:t>
            </a:r>
            <a:r>
              <a:rPr lang="en-US" sz="2400" dirty="0">
                <a:latin typeface="Times New Roman" panose="02020603050405020304" pitchFamily="18" charset="0"/>
                <a:cs typeface="Times New Roman" panose="02020603050405020304" pitchFamily="18" charset="0"/>
              </a:rPr>
              <a:t> flip flop. </a:t>
            </a:r>
          </a:p>
        </p:txBody>
      </p:sp>
    </p:spTree>
    <p:extLst>
      <p:ext uri="{BB962C8B-B14F-4D97-AF65-F5344CB8AC3E}">
        <p14:creationId xmlns:p14="http://schemas.microsoft.com/office/powerpoint/2010/main" val="1413620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sp>
        <p:nvSpPr>
          <p:cNvPr id="3" name="Rectangle 2"/>
          <p:cNvSpPr/>
          <p:nvPr/>
        </p:nvSpPr>
        <p:spPr>
          <a:xfrm>
            <a:off x="334779" y="1029063"/>
            <a:ext cx="11297588" cy="4832092"/>
          </a:xfrm>
          <a:prstGeom prst="rect">
            <a:avLst/>
          </a:prstGeom>
        </p:spPr>
        <p:txBody>
          <a:bodyPr wrap="square">
            <a:spAutoFit/>
          </a:bodyPr>
          <a:lstStyle/>
          <a:p>
            <a:pPr marL="457200" indent="-457200" algn="just">
              <a:spcBef>
                <a:spcPts val="640"/>
              </a:spcBef>
              <a:buClr>
                <a:schemeClr val="dk1"/>
              </a:buClr>
              <a:buSzPts val="32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Master Slave JK flip flop –</a:t>
            </a:r>
            <a:r>
              <a:rPr lang="en-US" sz="2400" dirty="0">
                <a:latin typeface="Times New Roman" panose="02020603050405020304" pitchFamily="18" charset="0"/>
                <a:cs typeface="Times New Roman" panose="02020603050405020304" pitchFamily="18" charset="0"/>
              </a:rPr>
              <a:t> The Master-Slave Flip-Flop is basically a combination of two JK flip-flops connected together in a series configuration. Out of these, one acts as the </a:t>
            </a:r>
            <a:r>
              <a:rPr lang="en-US" sz="2400" b="1" dirty="0">
                <a:latin typeface="Times New Roman" panose="02020603050405020304" pitchFamily="18" charset="0"/>
                <a:cs typeface="Times New Roman" panose="02020603050405020304" pitchFamily="18" charset="0"/>
              </a:rPr>
              <a:t>“master”</a:t>
            </a:r>
            <a:r>
              <a:rPr lang="en-US" sz="2400" dirty="0">
                <a:latin typeface="Times New Roman" panose="02020603050405020304" pitchFamily="18" charset="0"/>
                <a:cs typeface="Times New Roman" panose="02020603050405020304" pitchFamily="18" charset="0"/>
              </a:rPr>
              <a:t> and the other as a </a:t>
            </a:r>
            <a:r>
              <a:rPr lang="en-US" sz="2400" b="1" dirty="0">
                <a:latin typeface="Times New Roman" panose="02020603050405020304" pitchFamily="18" charset="0"/>
                <a:cs typeface="Times New Roman" panose="02020603050405020304" pitchFamily="18" charset="0"/>
              </a:rPr>
              <a:t>“slave”</a:t>
            </a:r>
            <a:r>
              <a:rPr lang="en-US" sz="2400" dirty="0">
                <a:latin typeface="Times New Roman" panose="02020603050405020304" pitchFamily="18" charset="0"/>
                <a:cs typeface="Times New Roman" panose="02020603050405020304" pitchFamily="18" charset="0"/>
              </a:rPr>
              <a:t>. </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output from the master flip flop is connected to the two inputs of the slave flip flop whose output is fed back to inputs of the master flip flop. In addition to these two flip-flops, the circuit also includes an </a:t>
            </a:r>
            <a:r>
              <a:rPr lang="en-US" sz="2400" b="1" dirty="0">
                <a:latin typeface="Times New Roman" panose="02020603050405020304" pitchFamily="18" charset="0"/>
                <a:cs typeface="Times New Roman" panose="02020603050405020304" pitchFamily="18" charset="0"/>
              </a:rPr>
              <a:t>inverter</a:t>
            </a:r>
            <a:r>
              <a:rPr lang="en-US" sz="2400" dirty="0">
                <a:latin typeface="Times New Roman" panose="02020603050405020304" pitchFamily="18" charset="0"/>
                <a:cs typeface="Times New Roman" panose="02020603050405020304" pitchFamily="18" charset="0"/>
              </a:rPr>
              <a:t>. </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inverter is connected to clock pulse in such a way that the inverted clock pulse is given to the slave flip-flop. In other words if CP=0 for a master flip-flop, then CP=1 for a slave flip-flop and if CP=1 for master flip flop then it becomes 0 for slave flip flop.</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574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pic>
        <p:nvPicPr>
          <p:cNvPr id="38914" name="Picture 2" descr="https://media.geeksforgeeks.org/wp-content/uploads/flipfl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797" y="1405206"/>
            <a:ext cx="8115892" cy="50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806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sp>
        <p:nvSpPr>
          <p:cNvPr id="3" name="Rectangle 2"/>
          <p:cNvSpPr/>
          <p:nvPr/>
        </p:nvSpPr>
        <p:spPr>
          <a:xfrm>
            <a:off x="334779" y="1029063"/>
            <a:ext cx="11297588" cy="5278368"/>
          </a:xfrm>
          <a:prstGeom prst="rect">
            <a:avLst/>
          </a:prstGeom>
        </p:spPr>
        <p:txBody>
          <a:bodyPr wrap="square">
            <a:spAutoFit/>
          </a:bodyPr>
          <a:lstStyle/>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When the clock pulse goes to 1, the slave is isolated; J and K inputs may affect the state of the system. The slave flip-flop is isolated until the CP goes to 0. When the CP goes back to 0, information is passed from the master flip-flop to the slave and output is obtained.</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Firstly the master flip flop is positive level triggered and the slave flip flop is negative level triggered, so the master responds before the slave.</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If J=0 and K=1, the high Q’ output of the master goes to the K input of the slave and the clock forces the slave to reset, thus the slave copies the master.</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If J=1 and K=0, the high Q output of the master goes to the J input of the slave and the Negative transition of the clock sets the slave, copying the master.</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If J=1 and K=1, it toggles on the positive transition of the clock and thus the slave toggles on the negative transition of the clock.</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If J=0 and K=0, the flip flop is disabled and Q remains unchanged.</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003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pic>
        <p:nvPicPr>
          <p:cNvPr id="43010" name="Picture 2" descr="https://media.geeksforgeeks.org/wp-content/uploads/flipflop-dia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514" y="2133635"/>
            <a:ext cx="6940446" cy="40123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8474" y="1100744"/>
            <a:ext cx="6325450" cy="477054"/>
          </a:xfrm>
          <a:prstGeom prst="rect">
            <a:avLst/>
          </a:prstGeom>
        </p:spPr>
        <p:txBody>
          <a:bodyPr wrap="none">
            <a:spAutoFit/>
          </a:bodyPr>
          <a:lstStyle/>
          <a:p>
            <a:r>
              <a:rPr lang="en-US" sz="2500" b="1" dirty="0">
                <a:solidFill>
                  <a:srgbClr val="273239"/>
                </a:solidFill>
                <a:latin typeface="Times New Roman" panose="02020603050405020304" pitchFamily="18" charset="0"/>
                <a:cs typeface="Times New Roman" panose="02020603050405020304" pitchFamily="18" charset="0"/>
              </a:rPr>
              <a:t>Timing Diagram of a Master Slave flip flop –</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149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sp>
        <p:nvSpPr>
          <p:cNvPr id="3" name="Rectangle 2"/>
          <p:cNvSpPr/>
          <p:nvPr/>
        </p:nvSpPr>
        <p:spPr>
          <a:xfrm>
            <a:off x="334779" y="1049383"/>
            <a:ext cx="11297588" cy="4539704"/>
          </a:xfrm>
          <a:prstGeom prst="rect">
            <a:avLst/>
          </a:prstGeom>
        </p:spPr>
        <p:txBody>
          <a:bodyPr wrap="square">
            <a:spAutoFit/>
          </a:bodyPr>
          <a:lstStyle/>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When the Clock pulse is high the output of master is high and remains high till the clock is low because the state is stored.</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Now the output of master becomes low when the clock pulse becomes high again and remains low until the clock becomes high again.</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Thus toggling takes place for a clock cycle.</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When the clock pulse is high, the master is operational but not the slave thus the output of the slave remains low till the clock remains high.</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When the clock is low, the slave becomes operational and remains high until the clock again becomes low.</a:t>
            </a:r>
          </a:p>
          <a:p>
            <a:pPr marL="457200" indent="-457200" algn="just">
              <a:spcBef>
                <a:spcPts val="640"/>
              </a:spcBef>
              <a:buClr>
                <a:schemeClr val="dk1"/>
              </a:buClr>
              <a:buSzPts val="3200"/>
              <a:buFont typeface="+mj-lt"/>
              <a:buAutoNum type="arabicPeriod"/>
            </a:pPr>
            <a:r>
              <a:rPr lang="en-US" sz="2400" dirty="0">
                <a:latin typeface="Times New Roman" panose="02020603050405020304" pitchFamily="18" charset="0"/>
                <a:cs typeface="Times New Roman" panose="02020603050405020304" pitchFamily="18" charset="0"/>
              </a:rPr>
              <a:t>Toggling takes place during the whole process since the output is changing once in a cycle.</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69BB-1249-2C0A-EC94-D4C2393E9A6B}"/>
              </a:ext>
            </a:extLst>
          </p:cNvPr>
          <p:cNvSpPr>
            <a:spLocks noGrp="1"/>
          </p:cNvSpPr>
          <p:nvPr>
            <p:ph type="title"/>
          </p:nvPr>
        </p:nvSpPr>
        <p:spPr/>
        <p:txBody>
          <a:bodyPr/>
          <a:lstStyle/>
          <a:p>
            <a:pPr algn="ctr"/>
            <a:r>
              <a:rPr lang="en-US" dirty="0"/>
              <a:t>Difference between Synchronous and Asynchronous Sequential circuits</a:t>
            </a:r>
          </a:p>
        </p:txBody>
      </p:sp>
      <p:graphicFrame>
        <p:nvGraphicFramePr>
          <p:cNvPr id="4" name="Content Placeholder 3">
            <a:extLst>
              <a:ext uri="{FF2B5EF4-FFF2-40B4-BE49-F238E27FC236}">
                <a16:creationId xmlns:a16="http://schemas.microsoft.com/office/drawing/2014/main" id="{8A2388FE-21CD-308B-45BD-F6EA38E2A626}"/>
              </a:ext>
            </a:extLst>
          </p:cNvPr>
          <p:cNvGraphicFramePr>
            <a:graphicFrameLocks noGrp="1"/>
          </p:cNvGraphicFramePr>
          <p:nvPr>
            <p:ph idx="1"/>
            <p:extLst>
              <p:ext uri="{D42A27DB-BD31-4B8C-83A1-F6EECF244321}">
                <p14:modId xmlns:p14="http://schemas.microsoft.com/office/powerpoint/2010/main" val="2791204613"/>
              </p:ext>
            </p:extLst>
          </p:nvPr>
        </p:nvGraphicFramePr>
        <p:xfrm>
          <a:off x="838200" y="1825625"/>
          <a:ext cx="10515600" cy="2936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75864685"/>
                    </a:ext>
                  </a:extLst>
                </a:gridCol>
                <a:gridCol w="5257800">
                  <a:extLst>
                    <a:ext uri="{9D8B030D-6E8A-4147-A177-3AD203B41FA5}">
                      <a16:colId xmlns:a16="http://schemas.microsoft.com/office/drawing/2014/main" val="3632749973"/>
                    </a:ext>
                  </a:extLst>
                </a:gridCol>
              </a:tblGrid>
              <a:tr h="370840">
                <a:tc>
                  <a:txBody>
                    <a:bodyPr/>
                    <a:lstStyle/>
                    <a:p>
                      <a:r>
                        <a:rPr lang="en-US" dirty="0"/>
                        <a:t>Synchronous Sequential circuits</a:t>
                      </a:r>
                    </a:p>
                  </a:txBody>
                  <a:tcPr/>
                </a:tc>
                <a:tc>
                  <a:txBody>
                    <a:bodyPr/>
                    <a:lstStyle/>
                    <a:p>
                      <a:r>
                        <a:rPr lang="en-US" dirty="0"/>
                        <a:t>Asynchronous Sequential circuits</a:t>
                      </a:r>
                    </a:p>
                  </a:txBody>
                  <a:tcPr/>
                </a:tc>
                <a:extLst>
                  <a:ext uri="{0D108BD9-81ED-4DB2-BD59-A6C34878D82A}">
                    <a16:rowId xmlns:a16="http://schemas.microsoft.com/office/drawing/2014/main" val="914771783"/>
                  </a:ext>
                </a:extLst>
              </a:tr>
              <a:tr h="370840">
                <a:tc>
                  <a:txBody>
                    <a:bodyPr/>
                    <a:lstStyle/>
                    <a:p>
                      <a:r>
                        <a:rPr lang="en-US" dirty="0"/>
                        <a:t>In synchronous circuits memory elements are clocked FFs.</a:t>
                      </a:r>
                    </a:p>
                  </a:txBody>
                  <a:tcPr/>
                </a:tc>
                <a:tc>
                  <a:txBody>
                    <a:bodyPr/>
                    <a:lstStyle/>
                    <a:p>
                      <a:r>
                        <a:rPr lang="en-US" dirty="0"/>
                        <a:t>In Asynchronous circuits memory elements are either </a:t>
                      </a:r>
                      <a:r>
                        <a:rPr lang="en-US" dirty="0" err="1"/>
                        <a:t>unclocked</a:t>
                      </a:r>
                      <a:r>
                        <a:rPr lang="en-US" dirty="0"/>
                        <a:t> FFs or time delay elements</a:t>
                      </a:r>
                    </a:p>
                  </a:txBody>
                  <a:tcPr/>
                </a:tc>
                <a:extLst>
                  <a:ext uri="{0D108BD9-81ED-4DB2-BD59-A6C34878D82A}">
                    <a16:rowId xmlns:a16="http://schemas.microsoft.com/office/drawing/2014/main" val="1592066707"/>
                  </a:ext>
                </a:extLst>
              </a:tr>
              <a:tr h="370840">
                <a:tc>
                  <a:txBody>
                    <a:bodyPr/>
                    <a:lstStyle/>
                    <a:p>
                      <a:r>
                        <a:rPr lang="en-US" dirty="0"/>
                        <a:t>In Synchronous circuits the change in input signals can affect memory elements upon activation of clock signal</a:t>
                      </a:r>
                    </a:p>
                  </a:txBody>
                  <a:tcPr/>
                </a:tc>
                <a:tc>
                  <a:txBody>
                    <a:bodyPr/>
                    <a:lstStyle/>
                    <a:p>
                      <a:r>
                        <a:rPr lang="en-US" dirty="0"/>
                        <a:t>In Asynchronous circuits change in input signal can affect memory elements at any instance of time</a:t>
                      </a:r>
                    </a:p>
                  </a:txBody>
                  <a:tcPr/>
                </a:tc>
                <a:extLst>
                  <a:ext uri="{0D108BD9-81ED-4DB2-BD59-A6C34878D82A}">
                    <a16:rowId xmlns:a16="http://schemas.microsoft.com/office/drawing/2014/main" val="1869759378"/>
                  </a:ext>
                </a:extLst>
              </a:tr>
              <a:tr h="370840">
                <a:tc>
                  <a:txBody>
                    <a:bodyPr/>
                    <a:lstStyle/>
                    <a:p>
                      <a:r>
                        <a:rPr lang="en-US" dirty="0"/>
                        <a:t>The Maximum operating speed of the clock depends on time delay involved</a:t>
                      </a:r>
                    </a:p>
                  </a:txBody>
                  <a:tcPr/>
                </a:tc>
                <a:tc>
                  <a:txBody>
                    <a:bodyPr/>
                    <a:lstStyle/>
                    <a:p>
                      <a:r>
                        <a:rPr lang="en-US" dirty="0"/>
                        <a:t>Because of the absence of the clock asynchronous circuits can operate faster than synchronous circuits</a:t>
                      </a:r>
                    </a:p>
                  </a:txBody>
                  <a:tcPr/>
                </a:tc>
                <a:extLst>
                  <a:ext uri="{0D108BD9-81ED-4DB2-BD59-A6C34878D82A}">
                    <a16:rowId xmlns:a16="http://schemas.microsoft.com/office/drawing/2014/main" val="213441498"/>
                  </a:ext>
                </a:extLst>
              </a:tr>
              <a:tr h="370840">
                <a:tc>
                  <a:txBody>
                    <a:bodyPr/>
                    <a:lstStyle/>
                    <a:p>
                      <a:r>
                        <a:rPr lang="en-US" dirty="0"/>
                        <a:t>Easy to design</a:t>
                      </a:r>
                    </a:p>
                  </a:txBody>
                  <a:tcPr/>
                </a:tc>
                <a:tc>
                  <a:txBody>
                    <a:bodyPr/>
                    <a:lstStyle/>
                    <a:p>
                      <a:r>
                        <a:rPr lang="en-US" dirty="0"/>
                        <a:t>More difficult to design</a:t>
                      </a:r>
                    </a:p>
                  </a:txBody>
                  <a:tcPr/>
                </a:tc>
                <a:extLst>
                  <a:ext uri="{0D108BD9-81ED-4DB2-BD59-A6C34878D82A}">
                    <a16:rowId xmlns:a16="http://schemas.microsoft.com/office/drawing/2014/main" val="2933981645"/>
                  </a:ext>
                </a:extLst>
              </a:tr>
            </a:tbl>
          </a:graphicData>
        </a:graphic>
      </p:graphicFrame>
    </p:spTree>
    <p:extLst>
      <p:ext uri="{BB962C8B-B14F-4D97-AF65-F5344CB8AC3E}">
        <p14:creationId xmlns:p14="http://schemas.microsoft.com/office/powerpoint/2010/main" val="1346379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Master-Slave JK Flip Flop</a:t>
            </a:r>
          </a:p>
        </p:txBody>
      </p:sp>
      <p:pic>
        <p:nvPicPr>
          <p:cNvPr id="5" name="Picture 4"/>
          <p:cNvPicPr>
            <a:picLocks noChangeAspect="1"/>
          </p:cNvPicPr>
          <p:nvPr/>
        </p:nvPicPr>
        <p:blipFill>
          <a:blip r:embed="rId2"/>
          <a:stretch>
            <a:fillRect/>
          </a:stretch>
        </p:blipFill>
        <p:spPr>
          <a:xfrm>
            <a:off x="2789334" y="1034321"/>
            <a:ext cx="6163628" cy="5651292"/>
          </a:xfrm>
          <a:prstGeom prst="rect">
            <a:avLst/>
          </a:prstGeom>
        </p:spPr>
      </p:pic>
    </p:spTree>
    <p:extLst>
      <p:ext uri="{BB962C8B-B14F-4D97-AF65-F5344CB8AC3E}">
        <p14:creationId xmlns:p14="http://schemas.microsoft.com/office/powerpoint/2010/main" val="4198496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Advantages of Master-Slave Flip Flop</a:t>
            </a:r>
          </a:p>
        </p:txBody>
      </p:sp>
      <p:sp>
        <p:nvSpPr>
          <p:cNvPr id="3" name="Rectangle 2"/>
          <p:cNvSpPr/>
          <p:nvPr/>
        </p:nvSpPr>
        <p:spPr>
          <a:xfrm>
            <a:off x="334779" y="1029063"/>
            <a:ext cx="11297588" cy="3354765"/>
          </a:xfrm>
          <a:prstGeom prst="rect">
            <a:avLst/>
          </a:prstGeom>
        </p:spPr>
        <p:txBody>
          <a:bodyPr wrap="square">
            <a:spAutoFit/>
          </a:bodyPr>
          <a:lstStyle/>
          <a:p>
            <a:pPr algn="just">
              <a:spcBef>
                <a:spcPts val="640"/>
              </a:spcBef>
              <a:buClr>
                <a:schemeClr val="dk1"/>
              </a:buClr>
              <a:buSzPts val="3200"/>
            </a:pPr>
            <a:r>
              <a:rPr lang="en-US" sz="2400" dirty="0">
                <a:latin typeface="Times New Roman" panose="02020603050405020304" pitchFamily="18" charset="0"/>
                <a:cs typeface="Times New Roman" panose="02020603050405020304" pitchFamily="18" charset="0"/>
              </a:rPr>
              <a:t>We can operate master-slave flip flops on level-triggered or edge-triggered clock pulse. We can use it in various ways.</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sequential circuit with a level-triggered flip flop is challenging to design, but edge triggered flip flop is easy to design.</a:t>
            </a:r>
          </a:p>
          <a:p>
            <a:pPr marL="457200" indent="-457200" algn="just">
              <a:spcBef>
                <a:spcPts val="640"/>
              </a:spcBef>
              <a:buClr>
                <a:schemeClr val="dk1"/>
              </a:buClr>
              <a:buSzPts val="3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spcBef>
                <a:spcPts val="640"/>
              </a:spcBef>
              <a:buClr>
                <a:schemeClr val="dk1"/>
              </a:buClr>
              <a:buSzPts val="3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 importantly, we can eliminate the Race around condition using the master-slave flip flop configuration.</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59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Latches</a:t>
            </a:r>
          </a:p>
        </p:txBody>
      </p:sp>
      <p:sp>
        <p:nvSpPr>
          <p:cNvPr id="5" name="Rectangle 4"/>
          <p:cNvSpPr/>
          <p:nvPr/>
        </p:nvSpPr>
        <p:spPr>
          <a:xfrm>
            <a:off x="394900" y="1056866"/>
            <a:ext cx="11364686" cy="3847207"/>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Latches are digital circuits that store a single bit of information and hold its value until it is updated by new input signals. </a:t>
            </a:r>
          </a:p>
          <a:p>
            <a:pPr marL="457200" lvl="0" indent="-457200" algn="just">
              <a:spcBef>
                <a:spcPts val="640"/>
              </a:spcBef>
              <a:buClr>
                <a:schemeClr val="dk1"/>
              </a:buClr>
              <a:buSzPts val="3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They are used in digital systems as temporary storage elements to store binary information. </a:t>
            </a:r>
          </a:p>
          <a:p>
            <a:pPr marL="457200" lvl="0" indent="-457200" algn="just">
              <a:spcBef>
                <a:spcPts val="640"/>
              </a:spcBef>
              <a:buClr>
                <a:schemeClr val="dk1"/>
              </a:buClr>
              <a:buSzPts val="3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Latches can be implemented using various digital logic gates, such as AND, OR, NOT, NAND, and NOR gates.</a:t>
            </a:r>
          </a:p>
        </p:txBody>
      </p:sp>
    </p:spTree>
    <p:extLst>
      <p:ext uri="{BB962C8B-B14F-4D97-AF65-F5344CB8AC3E}">
        <p14:creationId xmlns:p14="http://schemas.microsoft.com/office/powerpoint/2010/main" val="261856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Latches</a:t>
            </a:r>
          </a:p>
        </p:txBody>
      </p:sp>
      <p:sp>
        <p:nvSpPr>
          <p:cNvPr id="5" name="Rectangle 4"/>
          <p:cNvSpPr/>
          <p:nvPr/>
        </p:nvSpPr>
        <p:spPr>
          <a:xfrm>
            <a:off x="394900" y="1056866"/>
            <a:ext cx="11364686" cy="4278094"/>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Latches are widely used in digital systems for various applications, including data storage, control circuits, and flip-flop circuits. </a:t>
            </a:r>
          </a:p>
          <a:p>
            <a:pPr marL="457200" lvl="0" indent="-457200" algn="just">
              <a:spcBef>
                <a:spcPts val="640"/>
              </a:spcBef>
              <a:buClr>
                <a:schemeClr val="dk1"/>
              </a:buClr>
              <a:buSzPts val="3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Used in combination with other digital circuits to implement sequential circuits, such as state machines and memory elements.</a:t>
            </a:r>
          </a:p>
          <a:p>
            <a:pPr marL="457200" lvl="0" indent="-457200" algn="just">
              <a:spcBef>
                <a:spcPts val="640"/>
              </a:spcBef>
              <a:buClr>
                <a:schemeClr val="dk1"/>
              </a:buClr>
              <a:buSzPts val="3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two types of latches: S-R (Set-Reset) Latches and D (Data) Latches, and they are widely used in digital systems for various applications.</a:t>
            </a:r>
          </a:p>
        </p:txBody>
      </p:sp>
    </p:spTree>
    <p:extLst>
      <p:ext uri="{BB962C8B-B14F-4D97-AF65-F5344CB8AC3E}">
        <p14:creationId xmlns:p14="http://schemas.microsoft.com/office/powerpoint/2010/main" val="91122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atin typeface="Times New Roman" panose="02020603050405020304" pitchFamily="18" charset="0"/>
                <a:cs typeface="Times New Roman" panose="02020603050405020304" pitchFamily="18" charset="0"/>
              </a:rPr>
              <a:t>S-R (Set-Reset) Latch </a:t>
            </a:r>
          </a:p>
        </p:txBody>
      </p:sp>
      <p:sp>
        <p:nvSpPr>
          <p:cNvPr id="5" name="Rectangle 4"/>
          <p:cNvSpPr/>
          <p:nvPr/>
        </p:nvSpPr>
        <p:spPr>
          <a:xfrm>
            <a:off x="394900" y="1056866"/>
            <a:ext cx="11364686" cy="5370701"/>
          </a:xfrm>
          <a:prstGeom prst="rect">
            <a:avLst/>
          </a:prstGeom>
        </p:spPr>
        <p:txBody>
          <a:bodyPr wrap="square">
            <a:spAutoFit/>
          </a:bodyPr>
          <a:lstStyle/>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S-R (Set-Reset) Latches: S-R latches are the simplest form of latches and are implemented using two inputs: S (Set) and R (Reset). </a:t>
            </a: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 input sets the output to 1, while the R input resets the output to 0. When both S and R are at 1, the latch is said to be in an “undefined” state.</a:t>
            </a: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Also known as preset and clear states. The SR latch forms the basic building blocks of all other types of flip-flops.</a:t>
            </a:r>
          </a:p>
          <a:p>
            <a:pPr marL="457200" lvl="0" indent="-457200" algn="just">
              <a:spcBef>
                <a:spcPts val="640"/>
              </a:spcBef>
              <a:buClr>
                <a:schemeClr val="dk1"/>
              </a:buClr>
              <a:buSzPts val="3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spcBef>
                <a:spcPts val="640"/>
              </a:spcBef>
              <a:buClr>
                <a:schemeClr val="dk1"/>
              </a:buClr>
              <a:buSzPts val="3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SR Latch is a circuit with: </a:t>
            </a:r>
          </a:p>
          <a:p>
            <a:pPr marL="1485900" lvl="2" indent="-571500" algn="just">
              <a:spcBef>
                <a:spcPts val="640"/>
              </a:spcBef>
              <a:buClr>
                <a:schemeClr val="dk1"/>
              </a:buClr>
              <a:buSzPts val="3200"/>
              <a:buFont typeface="+mj-lt"/>
              <a:buAutoNum type="romanUcPeriod"/>
            </a:pPr>
            <a:r>
              <a:rPr lang="en-US" sz="2800" dirty="0">
                <a:latin typeface="Times New Roman" panose="02020603050405020304" pitchFamily="18" charset="0"/>
                <a:cs typeface="Times New Roman" panose="02020603050405020304" pitchFamily="18" charset="0"/>
              </a:rPr>
              <a:t>2 cross-coupled NOR gate or 2 cross-coupled NAND gate. </a:t>
            </a:r>
          </a:p>
          <a:p>
            <a:pPr marL="1485900" lvl="2" indent="-571500" algn="just">
              <a:spcBef>
                <a:spcPts val="640"/>
              </a:spcBef>
              <a:buClr>
                <a:schemeClr val="dk1"/>
              </a:buClr>
              <a:buSzPts val="3200"/>
              <a:buFont typeface="+mj-lt"/>
              <a:buAutoNum type="romanUcPeriod"/>
            </a:pPr>
            <a:r>
              <a:rPr lang="en-US" sz="2800" dirty="0">
                <a:latin typeface="Times New Roman" panose="02020603050405020304" pitchFamily="18" charset="0"/>
                <a:cs typeface="Times New Roman" panose="02020603050405020304" pitchFamily="18" charset="0"/>
              </a:rPr>
              <a:t>2 input S for SET and R for RESET. </a:t>
            </a:r>
          </a:p>
          <a:p>
            <a:pPr marL="1485900" lvl="2" indent="-571500" algn="just">
              <a:spcBef>
                <a:spcPts val="640"/>
              </a:spcBef>
              <a:buClr>
                <a:schemeClr val="dk1"/>
              </a:buClr>
              <a:buSzPts val="3200"/>
              <a:buFont typeface="+mj-lt"/>
              <a:buAutoNum type="romanUcPeriod"/>
            </a:pPr>
            <a:r>
              <a:rPr lang="en-US" sz="2800" dirty="0">
                <a:latin typeface="Times New Roman" panose="02020603050405020304" pitchFamily="18" charset="0"/>
                <a:cs typeface="Times New Roman" panose="02020603050405020304" pitchFamily="18" charset="0"/>
              </a:rPr>
              <a:t>2 output Q, Q’. </a:t>
            </a:r>
          </a:p>
        </p:txBody>
      </p:sp>
    </p:spTree>
    <p:extLst>
      <p:ext uri="{BB962C8B-B14F-4D97-AF65-F5344CB8AC3E}">
        <p14:creationId xmlns:p14="http://schemas.microsoft.com/office/powerpoint/2010/main" val="372177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6899-FCFE-7DEB-C97A-A4711F7C3C1A}"/>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4347CEE-68D6-39FD-FCE8-510735DA8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65125"/>
            <a:ext cx="10809157" cy="2529278"/>
          </a:xfrm>
          <a:prstGeom prst="rect">
            <a:avLst/>
          </a:prstGeom>
        </p:spPr>
      </p:pic>
      <p:pic>
        <p:nvPicPr>
          <p:cNvPr id="12" name="Picture 11">
            <a:extLst>
              <a:ext uri="{FF2B5EF4-FFF2-40B4-BE49-F238E27FC236}">
                <a16:creationId xmlns:a16="http://schemas.microsoft.com/office/drawing/2014/main" id="{60225FD4-F709-DBC0-C982-492DFEE5A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3429000"/>
            <a:ext cx="10809157" cy="2769797"/>
          </a:xfrm>
          <a:prstGeom prst="rect">
            <a:avLst/>
          </a:prstGeom>
        </p:spPr>
      </p:pic>
    </p:spTree>
    <p:extLst>
      <p:ext uri="{BB962C8B-B14F-4D97-AF65-F5344CB8AC3E}">
        <p14:creationId xmlns:p14="http://schemas.microsoft.com/office/powerpoint/2010/main" val="202748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3296</Words>
  <Application>Microsoft Office PowerPoint</Application>
  <PresentationFormat>Widescreen</PresentationFormat>
  <Paragraphs>335</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Cambria Math</vt:lpstr>
      <vt:lpstr>Times New Roman</vt:lpstr>
      <vt:lpstr>Wingdings</vt:lpstr>
      <vt:lpstr>Office Theme</vt:lpstr>
      <vt:lpstr>PowerPoint Presentation</vt:lpstr>
      <vt:lpstr>PowerPoint Presentation</vt:lpstr>
      <vt:lpstr>Difference between Combinational and Sequential circuits</vt:lpstr>
      <vt:lpstr>PowerPoint Presentation</vt:lpstr>
      <vt:lpstr>Difference between Synchronous and Asynchronous Sequential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Generation of narrow spikes using edge detector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parth jangle</cp:lastModifiedBy>
  <cp:revision>358</cp:revision>
  <dcterms:created xsi:type="dcterms:W3CDTF">2023-07-24T00:24:04Z</dcterms:created>
  <dcterms:modified xsi:type="dcterms:W3CDTF">2023-11-17T16:41:01Z</dcterms:modified>
</cp:coreProperties>
</file>