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8" r:id="rId5"/>
    <p:sldId id="385" r:id="rId6"/>
    <p:sldId id="386" r:id="rId7"/>
    <p:sldId id="387" r:id="rId8"/>
    <p:sldId id="388" r:id="rId9"/>
    <p:sldId id="389" r:id="rId10"/>
    <p:sldId id="390" r:id="rId11"/>
    <p:sldId id="391" r:id="rId12"/>
    <p:sldId id="392" r:id="rId13"/>
    <p:sldId id="269" r:id="rId14"/>
    <p:sldId id="271" r:id="rId15"/>
    <p:sldId id="314" r:id="rId16"/>
    <p:sldId id="315" r:id="rId17"/>
    <p:sldId id="317" r:id="rId18"/>
    <p:sldId id="316" r:id="rId19"/>
    <p:sldId id="318" r:id="rId20"/>
    <p:sldId id="320" r:id="rId21"/>
    <p:sldId id="319" r:id="rId22"/>
    <p:sldId id="272" r:id="rId23"/>
    <p:sldId id="321" r:id="rId24"/>
    <p:sldId id="322" r:id="rId25"/>
    <p:sldId id="323" r:id="rId26"/>
    <p:sldId id="324" r:id="rId27"/>
    <p:sldId id="325" r:id="rId28"/>
    <p:sldId id="326" r:id="rId29"/>
    <p:sldId id="276" r:id="rId30"/>
    <p:sldId id="384" r:id="rId3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150" d="100"/>
          <a:sy n="150" d="100"/>
        </p:scale>
        <p:origin x="-1838"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jangle" userId="d34402497beb2d5d" providerId="LiveId" clId="{652DFD7C-768F-4353-83FC-87C830E88215}"/>
    <pc:docChg chg="modSld">
      <pc:chgData name="parth jangle" userId="d34402497beb2d5d" providerId="LiveId" clId="{652DFD7C-768F-4353-83FC-87C830E88215}" dt="2023-11-17T17:47:17.609" v="10" actId="1076"/>
      <pc:docMkLst>
        <pc:docMk/>
      </pc:docMkLst>
      <pc:sldChg chg="modSp mod">
        <pc:chgData name="parth jangle" userId="d34402497beb2d5d" providerId="LiveId" clId="{652DFD7C-768F-4353-83FC-87C830E88215}" dt="2023-11-17T17:15:25.588" v="5" actId="1076"/>
        <pc:sldMkLst>
          <pc:docMk/>
          <pc:sldMk cId="3490669070" sldId="386"/>
        </pc:sldMkLst>
        <pc:picChg chg="mod">
          <ac:chgData name="parth jangle" userId="d34402497beb2d5d" providerId="LiveId" clId="{652DFD7C-768F-4353-83FC-87C830E88215}" dt="2023-11-17T17:15:25.588" v="5" actId="1076"/>
          <ac:picMkLst>
            <pc:docMk/>
            <pc:sldMk cId="3490669070" sldId="386"/>
            <ac:picMk id="5" creationId="{7C969732-69F7-8414-8721-07E004B6B9A8}"/>
          </ac:picMkLst>
        </pc:picChg>
      </pc:sldChg>
      <pc:sldChg chg="modSp mod">
        <pc:chgData name="parth jangle" userId="d34402497beb2d5d" providerId="LiveId" clId="{652DFD7C-768F-4353-83FC-87C830E88215}" dt="2023-11-17T17:22:53.917" v="8" actId="1036"/>
        <pc:sldMkLst>
          <pc:docMk/>
          <pc:sldMk cId="2730078638" sldId="387"/>
        </pc:sldMkLst>
        <pc:picChg chg="mod">
          <ac:chgData name="parth jangle" userId="d34402497beb2d5d" providerId="LiveId" clId="{652DFD7C-768F-4353-83FC-87C830E88215}" dt="2023-11-17T17:22:53.917" v="8" actId="1036"/>
          <ac:picMkLst>
            <pc:docMk/>
            <pc:sldMk cId="2730078638" sldId="387"/>
            <ac:picMk id="5" creationId="{B575E75B-B60F-3652-EDBA-86025864AE2F}"/>
          </ac:picMkLst>
        </pc:picChg>
      </pc:sldChg>
      <pc:sldChg chg="modSp mod">
        <pc:chgData name="parth jangle" userId="d34402497beb2d5d" providerId="LiveId" clId="{652DFD7C-768F-4353-83FC-87C830E88215}" dt="2023-11-17T17:26:01.026" v="9" actId="1076"/>
        <pc:sldMkLst>
          <pc:docMk/>
          <pc:sldMk cId="772165647" sldId="388"/>
        </pc:sldMkLst>
        <pc:picChg chg="mod">
          <ac:chgData name="parth jangle" userId="d34402497beb2d5d" providerId="LiveId" clId="{652DFD7C-768F-4353-83FC-87C830E88215}" dt="2023-11-17T17:26:01.026" v="9" actId="1076"/>
          <ac:picMkLst>
            <pc:docMk/>
            <pc:sldMk cId="772165647" sldId="388"/>
            <ac:picMk id="5" creationId="{D0AFA9F2-05C0-5EBB-B277-03E9D98E8048}"/>
          </ac:picMkLst>
        </pc:picChg>
      </pc:sldChg>
      <pc:sldChg chg="modSp mod">
        <pc:chgData name="parth jangle" userId="d34402497beb2d5d" providerId="LiveId" clId="{652DFD7C-768F-4353-83FC-87C830E88215}" dt="2023-11-17T17:47:17.609" v="10" actId="1076"/>
        <pc:sldMkLst>
          <pc:docMk/>
          <pc:sldMk cId="1776327497" sldId="389"/>
        </pc:sldMkLst>
        <pc:picChg chg="mod">
          <ac:chgData name="parth jangle" userId="d34402497beb2d5d" providerId="LiveId" clId="{652DFD7C-768F-4353-83FC-87C830E88215}" dt="2023-11-17T17:47:17.609" v="10" actId="1076"/>
          <ac:picMkLst>
            <pc:docMk/>
            <pc:sldMk cId="1776327497" sldId="389"/>
            <ac:picMk id="5" creationId="{E6E613EA-FAF1-A578-73D6-BEC090CFF5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0D33FF6-F5EE-40B5-848C-A41D848BDA79}" type="datetimeFigureOut">
              <a:rPr lang="en-US" smtClean="0"/>
              <a:t>11/17/2023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44736BB-FC8D-48C2-9088-0CAB0758C576}" type="slidenum">
              <a:rPr lang="en-US" smtClean="0"/>
              <a:t>‹#›</a:t>
            </a:fld>
            <a:endParaRPr lang="en-US"/>
          </a:p>
        </p:txBody>
      </p:sp>
    </p:spTree>
    <p:extLst>
      <p:ext uri="{BB962C8B-B14F-4D97-AF65-F5344CB8AC3E}">
        <p14:creationId xmlns:p14="http://schemas.microsoft.com/office/powerpoint/2010/main" val="302742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30493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76F2-CEC8-407F-BC41-F2D49AFF5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7A79D-DBD8-4535-A707-77083E505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2EDDA-4844-40DD-8049-4871053C5BF8}"/>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7175660B-1CED-4EF2-9C80-66988D300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4F629-D06E-435C-AB23-1F0A8B6E12FD}"/>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99955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15A2-B2FA-496D-B056-330351177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8CE31A-1147-4059-BB44-74F7A5C18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0D75E-3575-420E-A5EA-55CB26BD9490}"/>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1F38454A-DE10-4C37-8455-64723FB8C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656D6-F2D6-49EA-A89F-291419EFCC7C}"/>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61291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1FB16-D6F3-4BA1-8C3D-D997230D19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4A67F-3782-47A4-BC53-88D187ECF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BE900-781B-4DCF-8D63-F22B2CA51786}"/>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71343558-B2EB-44C9-8B61-A31F00C3B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28F65-F9B0-423F-9736-25E0BAF2DB5C}"/>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84123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2DEF-D9FF-4238-809B-F850D71DB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F97B-02CF-46C7-A059-2A8FCD53E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E8C86-C05C-4695-8FD0-6C575DAC96BF}"/>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AED0F014-FA6B-43FB-87C0-197712EC1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647B8-47A7-4AF8-B5C3-0DEB13E91679}"/>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80631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DBC-B85A-454D-BB71-F27BAB09B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9FB76-2605-4A2C-A35F-617ADCFD3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5B045-2901-4C06-87A7-5397445244E0}"/>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928045E9-436A-4869-9A27-C44042623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C86BE-8BCF-449B-8299-CACB0F356896}"/>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330049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394D-D522-4B9D-BD08-EDE1306CB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17D74-6AFE-4A31-AF1C-050AD7BCE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BEAFA-652F-45C1-AB09-A3AFB852B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6B6DB3-759B-44EA-A6C3-FC19793C4E33}"/>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6" name="Footer Placeholder 5">
            <a:extLst>
              <a:ext uri="{FF2B5EF4-FFF2-40B4-BE49-F238E27FC236}">
                <a16:creationId xmlns:a16="http://schemas.microsoft.com/office/drawing/2014/main" id="{54823107-DD47-48BB-8F06-76A93C0F6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17742-16B1-42E3-9A17-E52C7C72C8A7}"/>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76477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6B7A-0071-4C6C-AD37-9D63F3A23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A0309-C132-4F11-A8E0-35F1E1D32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9721E-C38F-421F-BEE4-11D4438A2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2051D9-ECE6-401C-86C0-EC6473649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EB4F3-CE8B-4F27-9404-9D2A461AE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C513A-C62A-4589-9E1A-007609C40D67}"/>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8" name="Footer Placeholder 7">
            <a:extLst>
              <a:ext uri="{FF2B5EF4-FFF2-40B4-BE49-F238E27FC236}">
                <a16:creationId xmlns:a16="http://schemas.microsoft.com/office/drawing/2014/main" id="{B62D546B-A6DA-4A27-A3DD-39ACBF745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811B6-4E95-4E56-B696-6DBED3B1B2D5}"/>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38782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882A-81A7-4005-8121-1CD5F6468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224D3-8F66-4F7A-AB37-1F668EB8A8F7}"/>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4" name="Footer Placeholder 3">
            <a:extLst>
              <a:ext uri="{FF2B5EF4-FFF2-40B4-BE49-F238E27FC236}">
                <a16:creationId xmlns:a16="http://schemas.microsoft.com/office/drawing/2014/main" id="{117700AD-DDBF-4F15-8E20-DC4854195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24EC1-1451-42B5-B6C8-BD2934ED475B}"/>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246976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B9431-D88B-4083-A0B2-67B826652D3F}"/>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3" name="Footer Placeholder 2">
            <a:extLst>
              <a:ext uri="{FF2B5EF4-FFF2-40B4-BE49-F238E27FC236}">
                <a16:creationId xmlns:a16="http://schemas.microsoft.com/office/drawing/2014/main" id="{6B41E465-6D5F-49C2-970D-F346549BB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20D05-C9E4-4D25-A7C9-C9176B5AC381}"/>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426262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5EED-C8F4-4F25-90EE-66FF99D07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D37FE5-7910-4EAC-BC16-EA752A169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DD19A-26B5-4283-B8E9-59B25EED2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75F0F-7D8F-4EE1-B90E-AEFDCB8DD623}"/>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6" name="Footer Placeholder 5">
            <a:extLst>
              <a:ext uri="{FF2B5EF4-FFF2-40B4-BE49-F238E27FC236}">
                <a16:creationId xmlns:a16="http://schemas.microsoft.com/office/drawing/2014/main" id="{A7BBA9C7-BD0B-436A-A1FD-96D615993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6A3B0-541B-404A-9B0C-EF2EE757C159}"/>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271763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5BF2-9D43-4469-A63E-327DEFAFC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7B203-1036-462C-9815-9C2DC2E58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57CC4-8B4E-4EE4-9016-A356F8E1F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8340C-4001-4E27-A78F-B97527561B88}"/>
              </a:ext>
            </a:extLst>
          </p:cNvPr>
          <p:cNvSpPr>
            <a:spLocks noGrp="1"/>
          </p:cNvSpPr>
          <p:nvPr>
            <p:ph type="dt" sz="half" idx="10"/>
          </p:nvPr>
        </p:nvSpPr>
        <p:spPr/>
        <p:txBody>
          <a:bodyPr/>
          <a:lstStyle/>
          <a:p>
            <a:fld id="{6E018778-A6BA-476B-A046-5C44C01C3EEF}" type="datetimeFigureOut">
              <a:rPr lang="en-US" smtClean="0"/>
              <a:t>11/17/2023</a:t>
            </a:fld>
            <a:endParaRPr lang="en-US"/>
          </a:p>
        </p:txBody>
      </p:sp>
      <p:sp>
        <p:nvSpPr>
          <p:cNvPr id="6" name="Footer Placeholder 5">
            <a:extLst>
              <a:ext uri="{FF2B5EF4-FFF2-40B4-BE49-F238E27FC236}">
                <a16:creationId xmlns:a16="http://schemas.microsoft.com/office/drawing/2014/main" id="{2C7D4416-BC39-42BB-BD47-5DD15ABFE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BB64E-70D1-4E99-9527-F64643679B8F}"/>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13681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3F53C-6A08-4288-843B-E872673CA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94C54-F3F5-419B-99B4-86FBEC59C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2F639-F632-4D07-8EF5-32006516E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18778-A6BA-476B-A046-5C44C01C3EEF}" type="datetimeFigureOut">
              <a:rPr lang="en-US" smtClean="0"/>
              <a:t>11/17/2023</a:t>
            </a:fld>
            <a:endParaRPr lang="en-US"/>
          </a:p>
        </p:txBody>
      </p:sp>
      <p:sp>
        <p:nvSpPr>
          <p:cNvPr id="5" name="Footer Placeholder 4">
            <a:extLst>
              <a:ext uri="{FF2B5EF4-FFF2-40B4-BE49-F238E27FC236}">
                <a16:creationId xmlns:a16="http://schemas.microsoft.com/office/drawing/2014/main" id="{08FEC524-3EFF-4506-8E87-C42438667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15D37-039A-4C46-9617-E7A1E70C7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C8029-6BB1-482A-9A07-DAEC41543637}" type="slidenum">
              <a:rPr lang="en-US" smtClean="0"/>
              <a:t>‹#›</a:t>
            </a:fld>
            <a:endParaRPr lang="en-US"/>
          </a:p>
        </p:txBody>
      </p:sp>
    </p:spTree>
    <p:extLst>
      <p:ext uri="{BB962C8B-B14F-4D97-AF65-F5344CB8AC3E}">
        <p14:creationId xmlns:p14="http://schemas.microsoft.com/office/powerpoint/2010/main" val="211514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gi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General Register Organization</a:t>
            </a:r>
          </a:p>
        </p:txBody>
      </p:sp>
    </p:spTree>
    <p:extLst>
      <p:ext uri="{BB962C8B-B14F-4D97-AF65-F5344CB8AC3E}">
        <p14:creationId xmlns:p14="http://schemas.microsoft.com/office/powerpoint/2010/main" val="336019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Register Organization of 8086 Microprocessor</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10</a:t>
            </a:fld>
            <a:endParaRPr lang="en-US" dirty="0"/>
          </a:p>
        </p:txBody>
      </p:sp>
      <p:sp>
        <p:nvSpPr>
          <p:cNvPr id="18" name="TextBox 17"/>
          <p:cNvSpPr txBox="1"/>
          <p:nvPr/>
        </p:nvSpPr>
        <p:spPr>
          <a:xfrm>
            <a:off x="2113671"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Execution Unit (EU)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and EU functions separately.</a:t>
            </a:r>
          </a:p>
        </p:txBody>
      </p:sp>
      <p:sp>
        <p:nvSpPr>
          <p:cNvPr id="7" name="TextBox 6"/>
          <p:cNvSpPr txBox="1"/>
          <p:nvPr/>
        </p:nvSpPr>
        <p:spPr>
          <a:xfrm>
            <a:off x="6096000"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p>
          <a:p>
            <a:pPr algn="ctr"/>
            <a:endParaRPr lang="en-US" sz="1300" b="1" dirty="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3255498" y="1198076"/>
            <a:ext cx="5681003" cy="398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sp>
        <p:nvSpPr>
          <p:cNvPr id="18" name="TextBox 17"/>
          <p:cNvSpPr txBox="1"/>
          <p:nvPr/>
        </p:nvSpPr>
        <p:spPr>
          <a:xfrm>
            <a:off x="6763608" y="1559173"/>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6" name="Line Callout 2 5"/>
          <p:cNvSpPr/>
          <p:nvPr/>
        </p:nvSpPr>
        <p:spPr>
          <a:xfrm>
            <a:off x="7534701" y="2231233"/>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Dedicated to generate 20 bit address</a:t>
            </a:r>
          </a:p>
        </p:txBody>
      </p:sp>
      <p:sp>
        <p:nvSpPr>
          <p:cNvPr id="13" name="Line Callout 2 12"/>
          <p:cNvSpPr/>
          <p:nvPr/>
        </p:nvSpPr>
        <p:spPr>
          <a:xfrm>
            <a:off x="7543800" y="3083173"/>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Four 16-bit segment 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a:solidFill>
                  <a:schemeClr val="tx1"/>
                </a:solidFill>
                <a:latin typeface="Verdana" pitchFamily="34" charset="0"/>
                <a:ea typeface="Verdana" pitchFamily="34" charset="0"/>
                <a:cs typeface="Verdana" pitchFamily="34" charset="0"/>
              </a:rPr>
              <a:t>Code 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96" y="2092573"/>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29600" y="6400800"/>
            <a:ext cx="1364476" cy="253916"/>
          </a:xfrm>
          <a:prstGeom prst="rect">
            <a:avLst/>
          </a:prstGeom>
          <a:noFill/>
        </p:spPr>
        <p:txBody>
          <a:bodyPr wrap="none" rtlCol="0">
            <a:spAutoFit/>
          </a:bodyPr>
          <a:lstStyle/>
          <a:p>
            <a:r>
              <a:rPr lang="en-US" sz="1050" dirty="0">
                <a:solidFill>
                  <a:schemeClr val="bg1">
                    <a:lumMod val="75000"/>
                  </a:schemeClr>
                </a:solidFill>
              </a:rPr>
              <a:t>Segment Registers &gt;&gt;</a:t>
            </a:r>
          </a:p>
        </p:txBody>
      </p:sp>
      <p:sp>
        <p:nvSpPr>
          <p:cNvPr id="10"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69242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12</a:t>
            </a:fld>
            <a:endParaRPr lang="en-US" dirty="0"/>
          </a:p>
        </p:txBody>
      </p:sp>
      <p:sp>
        <p:nvSpPr>
          <p:cNvPr id="18" name="TextBox 17"/>
          <p:cNvSpPr txBox="1"/>
          <p:nvPr/>
        </p:nvSpPr>
        <p:spPr>
          <a:xfrm>
            <a:off x="6934200" y="1219051"/>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354" y="1824115"/>
            <a:ext cx="5381625" cy="3145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28195" y="1704652"/>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7" name="Straight Connector 6"/>
          <p:cNvCxnSpPr/>
          <p:nvPr/>
        </p:nvCxnSpPr>
        <p:spPr>
          <a:xfrm>
            <a:off x="3557889" y="1824115"/>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1120" y="5402243"/>
            <a:ext cx="2561796" cy="954107"/>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b="1" dirty="0"/>
              <a:t>1 MB memory of an 8086 Microprocessor is divided into segments of size up to 64KB each.</a:t>
            </a:r>
          </a:p>
        </p:txBody>
      </p:sp>
      <p:sp>
        <p:nvSpPr>
          <p:cNvPr id="16" name="TextBox 15"/>
          <p:cNvSpPr txBox="1"/>
          <p:nvPr/>
        </p:nvSpPr>
        <p:spPr>
          <a:xfrm>
            <a:off x="7620000" y="5403242"/>
            <a:ext cx="2971800" cy="1169551"/>
          </a:xfrm>
          <a:prstGeom prst="rect">
            <a:avLst/>
          </a:prstGeom>
          <a:noFill/>
        </p:spPr>
        <p:txBody>
          <a:bodyPr wrap="square" rtlCol="0">
            <a:spAutoFit/>
          </a:bodyPr>
          <a:lstStyle>
            <a:defPPr>
              <a:defRPr lang="en-US"/>
            </a:defPPr>
            <a:lvl1pPr marL="285750" indent="-285750" algn="just">
              <a:buFont typeface="Wingdings" panose="05000000000000000000" pitchFamily="2" charset="2"/>
              <a:buChar char="Ø"/>
              <a:defRPr sz="1400" b="1"/>
            </a:lvl1pPr>
          </a:lstStyle>
          <a:p>
            <a:r>
              <a:rPr lang="en-US" dirty="0"/>
              <a:t>Programs obtain access to code and data in the segments by changing the segment register content to point to the desired segments.</a:t>
            </a:r>
          </a:p>
        </p:txBody>
      </p:sp>
      <p:sp>
        <p:nvSpPr>
          <p:cNvPr id="17" name="TextBox 16"/>
          <p:cNvSpPr txBox="1"/>
          <p:nvPr/>
        </p:nvSpPr>
        <p:spPr>
          <a:xfrm>
            <a:off x="4253552" y="5405516"/>
            <a:ext cx="3166852" cy="738664"/>
          </a:xfrm>
          <a:prstGeom prst="rect">
            <a:avLst/>
          </a:prstGeom>
          <a:noFill/>
        </p:spPr>
        <p:txBody>
          <a:bodyPr wrap="square" rtlCol="0">
            <a:spAutoFit/>
          </a:bodyPr>
          <a:lstStyle>
            <a:defPPr>
              <a:defRPr lang="en-US"/>
            </a:defPPr>
            <a:lvl1pPr marL="285750" indent="-285750" algn="just">
              <a:buFont typeface="Wingdings" panose="05000000000000000000" pitchFamily="2" charset="2"/>
              <a:buChar char="Ø"/>
              <a:defRPr sz="1400" b="1"/>
            </a:lvl1pPr>
          </a:lstStyle>
          <a:p>
            <a:r>
              <a:rPr lang="en-US" dirty="0"/>
              <a:t>At any particular time, the 8086 can directly address four segments (256 KB within the 1 MB of memory).</a:t>
            </a:r>
          </a:p>
        </p:txBody>
      </p:sp>
      <p:pic>
        <p:nvPicPr>
          <p:cNvPr id="12" name="Picture 2" descr="C:\Users\AMMU\Desktop\Microprocessor\Internal Architecture.png"/>
          <p:cNvPicPr>
            <a:picLocks noChangeAspect="1" noChangeArrowheads="1"/>
          </p:cNvPicPr>
          <p:nvPr/>
        </p:nvPicPr>
        <p:blipFill rotWithShape="1">
          <a:blip r:embed="rId4">
            <a:extLst>
              <a:ext uri="{28A0092B-C50C-407E-A947-70E740481C1C}">
                <a14:useLocalDpi xmlns:a14="http://schemas.microsoft.com/office/drawing/2010/main" val="0"/>
              </a:ext>
            </a:extLst>
          </a:blip>
          <a:srcRect l="54250" t="29759" r="25865" b="35121"/>
          <a:stretch/>
        </p:blipFill>
        <p:spPr bwMode="auto">
          <a:xfrm>
            <a:off x="1937898" y="2653498"/>
            <a:ext cx="1591559" cy="2094851"/>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0333E8B-899B-4819-A29F-4B706B205212}"/>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40216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6" name="TextBox 5"/>
          <p:cNvSpPr txBox="1"/>
          <p:nvPr/>
        </p:nvSpPr>
        <p:spPr>
          <a:xfrm>
            <a:off x="3089961" y="1835611"/>
            <a:ext cx="8586224" cy="233910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Code Segment Register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Font typeface="Arial" panose="020B0604020202020204" pitchFamily="34" charset="0"/>
              <a:buChar char="•"/>
            </a:pPr>
            <a:r>
              <a:rPr lang="en-US" sz="1600" b="1" dirty="0">
                <a:latin typeface="+mj-lt"/>
              </a:rPr>
              <a:t>16-bit</a:t>
            </a:r>
          </a:p>
          <a:p>
            <a:pPr marL="285750" indent="-285750">
              <a:buFont typeface="Arial" panose="020B0604020202020204" pitchFamily="34" charset="0"/>
              <a:buChar char="•"/>
            </a:pPr>
            <a:r>
              <a:rPr lang="en-US" sz="1600" b="1" dirty="0">
                <a:latin typeface="+mj-lt"/>
              </a:rPr>
              <a:t>CS contains the base or start of the current code segment; IP (Instruction pointer) contains the distance or offset from this address to the next instruction byte to be fetched.</a:t>
            </a:r>
          </a:p>
          <a:p>
            <a:pPr marL="285750" indent="-285750">
              <a:buFont typeface="Arial" panose="020B0604020202020204" pitchFamily="34" charset="0"/>
              <a:buChar char="•"/>
            </a:pPr>
            <a:r>
              <a:rPr lang="en-US" sz="1600" b="1" dirty="0">
                <a:latin typeface="+mj-lt"/>
              </a:rPr>
              <a:t>BIU computes the 20-bit physical address by logically shifting the contents of CS 4-bits to the left and then adding the 16-bit contents of IP. </a:t>
            </a:r>
          </a:p>
          <a:p>
            <a:pPr marL="285750" indent="-285750">
              <a:buFont typeface="Arial" panose="020B0604020202020204" pitchFamily="34" charset="0"/>
              <a:buChar char="•"/>
            </a:pPr>
            <a:r>
              <a:rPr lang="en-US" sz="1600" b="1" dirty="0">
                <a:latin typeface="+mj-lt"/>
              </a:rPr>
              <a:t>That is, all instructions of a program are relative to the contents of the CS register multiplied by 16 and then offset is added provided by the IP.</a:t>
            </a:r>
          </a:p>
        </p:txBody>
      </p:sp>
      <p:pic>
        <p:nvPicPr>
          <p:cNvPr id="7" name="Picture 2" descr="C:\Users\AMMU\Desktop\Microprocessor\Registers.png">
            <a:extLst>
              <a:ext uri="{FF2B5EF4-FFF2-40B4-BE49-F238E27FC236}">
                <a16:creationId xmlns:a16="http://schemas.microsoft.com/office/drawing/2014/main" id="{A5D416CD-1B81-4F6C-B904-0849E975D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4DAA3C1-E691-444F-B1B4-E33A8C9491B7}"/>
              </a:ext>
            </a:extLst>
          </p:cNvPr>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7" name="Straight Connector 16">
            <a:extLst>
              <a:ext uri="{FF2B5EF4-FFF2-40B4-BE49-F238E27FC236}">
                <a16:creationId xmlns:a16="http://schemas.microsoft.com/office/drawing/2014/main" id="{A8600BA9-0522-41C7-9741-5CA24CECC5AA}"/>
              </a:ext>
            </a:extLst>
          </p:cNvPr>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21EB6D-935A-430F-821D-E7E80A022797}"/>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20" name="Title 1">
            <a:extLst>
              <a:ext uri="{FF2B5EF4-FFF2-40B4-BE49-F238E27FC236}">
                <a16:creationId xmlns:a16="http://schemas.microsoft.com/office/drawing/2014/main" id="{CE74E6C3-5CBE-4900-86E4-10903C266A9F}"/>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158528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6" name="TextBox 5"/>
          <p:cNvSpPr txBox="1"/>
          <p:nvPr/>
        </p:nvSpPr>
        <p:spPr>
          <a:xfrm>
            <a:off x="3089960" y="1822418"/>
            <a:ext cx="8473683" cy="2246769"/>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Font typeface="Arial" panose="020B0604020202020204" pitchFamily="34" charset="0"/>
              <a:buChar char="•"/>
            </a:pPr>
            <a:r>
              <a:rPr lang="en-US" b="1" dirty="0">
                <a:latin typeface="+mj-lt"/>
              </a:rPr>
              <a:t>16-bit</a:t>
            </a:r>
          </a:p>
          <a:p>
            <a:pPr marL="285750" indent="-285750">
              <a:buFont typeface="Arial" panose="020B0604020202020204" pitchFamily="34" charset="0"/>
              <a:buChar char="•"/>
            </a:pPr>
            <a:r>
              <a:rPr lang="en-US" b="1" dirty="0">
                <a:latin typeface="+mj-lt"/>
              </a:rPr>
              <a:t>Points to the current data segment; operands for most instructions are fetched from this segment.</a:t>
            </a:r>
          </a:p>
          <a:p>
            <a:pPr marL="285750" indent="-285750">
              <a:buFont typeface="Arial" panose="020B0604020202020204" pitchFamily="34" charset="0"/>
              <a:buChar char="•"/>
            </a:pPr>
            <a:r>
              <a:rPr lang="en-US" b="1" dirty="0">
                <a:latin typeface="+mj-lt"/>
              </a:rPr>
              <a:t>The 16-bit contents of the Source Index (SI) or Destination Index (DI) or a 16-bit displacement are used as offset for computing the 20-bit physical address.</a:t>
            </a:r>
          </a:p>
        </p:txBody>
      </p:sp>
      <p:pic>
        <p:nvPicPr>
          <p:cNvPr id="7" name="Picture 2" descr="C:\Users\AMMU\Desktop\Microprocessor\Registers.png">
            <a:extLst>
              <a:ext uri="{FF2B5EF4-FFF2-40B4-BE49-F238E27FC236}">
                <a16:creationId xmlns:a16="http://schemas.microsoft.com/office/drawing/2014/main" id="{111928A6-B64A-4370-8D1B-72034D9BF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41A8DAD-A081-4D32-B7BF-135B184A07F8}"/>
              </a:ext>
            </a:extLst>
          </p:cNvPr>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7" name="Straight Connector 16">
            <a:extLst>
              <a:ext uri="{FF2B5EF4-FFF2-40B4-BE49-F238E27FC236}">
                <a16:creationId xmlns:a16="http://schemas.microsoft.com/office/drawing/2014/main" id="{71B422DD-6C52-432D-806F-AFC77639C2DE}"/>
              </a:ext>
            </a:extLst>
          </p:cNvPr>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551082E-9BEE-48A3-ABD0-6FA20ED1FA6C}"/>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20" name="Title 1">
            <a:extLst>
              <a:ext uri="{FF2B5EF4-FFF2-40B4-BE49-F238E27FC236}">
                <a16:creationId xmlns:a16="http://schemas.microsoft.com/office/drawing/2014/main" id="{933D4F79-370F-4C6B-8496-FA0E1CAAA198}"/>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1829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8" name="TextBox 17"/>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80888" y="1835611"/>
            <a:ext cx="8281327" cy="227754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70C0"/>
                </a:solidFill>
                <a:latin typeface="Verdana" pitchFamily="34" charset="0"/>
                <a:ea typeface="Verdana" pitchFamily="34" charset="0"/>
                <a:cs typeface="Verdana" pitchFamily="34" charset="0"/>
              </a:rPr>
              <a:t>Stack Segment Register</a:t>
            </a:r>
          </a:p>
          <a:p>
            <a:pPr marL="171450" indent="-171450">
              <a:buFont typeface="Arial" panose="020B0604020202020204" pitchFamily="34" charset="0"/>
              <a:buChar char="•"/>
            </a:pPr>
            <a:endParaRPr lang="en-US" sz="800" b="1" dirty="0">
              <a:solidFill>
                <a:srgbClr val="0070C0"/>
              </a:solidFill>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n-US" sz="800" b="1" dirty="0">
              <a:latin typeface="+mj-lt"/>
            </a:endParaRPr>
          </a:p>
          <a:p>
            <a:pPr marL="285750" indent="-285750">
              <a:buFont typeface="Arial" panose="020B0604020202020204" pitchFamily="34" charset="0"/>
              <a:buChar char="•"/>
            </a:pPr>
            <a:r>
              <a:rPr lang="en-US" b="1" dirty="0"/>
              <a:t>16-bit</a:t>
            </a:r>
          </a:p>
          <a:p>
            <a:pPr marL="285750" indent="-285750">
              <a:buFont typeface="Arial" panose="020B0604020202020204" pitchFamily="34" charset="0"/>
              <a:buChar char="•"/>
            </a:pPr>
            <a:r>
              <a:rPr lang="en-US" b="1" dirty="0"/>
              <a:t>Points to the current stack.</a:t>
            </a:r>
          </a:p>
          <a:p>
            <a:pPr marL="285750" indent="-285750">
              <a:buFont typeface="Arial" panose="020B0604020202020204" pitchFamily="34" charset="0"/>
              <a:buChar char="•"/>
            </a:pPr>
            <a:r>
              <a:rPr lang="en-US" b="1" dirty="0"/>
              <a:t>The 20-bit physical stack address is calculated from the Stack Segment (SS) and the Stack Pointer (SP) for stack instructions such as </a:t>
            </a:r>
            <a:r>
              <a:rPr lang="en-US" b="1" dirty="0">
                <a:solidFill>
                  <a:schemeClr val="accent2">
                    <a:lumMod val="75000"/>
                  </a:schemeClr>
                </a:solidFill>
              </a:rPr>
              <a:t>PUSH</a:t>
            </a:r>
            <a:r>
              <a:rPr lang="en-US" b="1" dirty="0"/>
              <a:t> and </a:t>
            </a:r>
            <a:r>
              <a:rPr lang="en-US" b="1" dirty="0">
                <a:solidFill>
                  <a:schemeClr val="accent2">
                    <a:lumMod val="75000"/>
                  </a:schemeClr>
                </a:solidFill>
              </a:rPr>
              <a:t>POP</a:t>
            </a:r>
            <a:r>
              <a:rPr lang="en-US" b="1" dirty="0"/>
              <a:t>.</a:t>
            </a:r>
          </a:p>
          <a:p>
            <a:pPr marL="285750" indent="-285750">
              <a:buFont typeface="Arial" panose="020B0604020202020204" pitchFamily="34" charset="0"/>
              <a:buChar char="•"/>
            </a:pPr>
            <a:r>
              <a:rPr lang="en-US" b="1" dirty="0"/>
              <a:t>In </a:t>
            </a:r>
            <a:r>
              <a:rPr lang="en-US" b="1" u="sng" dirty="0"/>
              <a:t>based addressing mode</a:t>
            </a:r>
            <a:r>
              <a:rPr lang="en-US" b="1" dirty="0"/>
              <a:t>, the 20-bit physical stack address is calculated from the Stack segment (SS) and the Base Pointer (BP). </a:t>
            </a:r>
          </a:p>
        </p:txBody>
      </p:sp>
      <p:pic>
        <p:nvPicPr>
          <p:cNvPr id="1026"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870722F6-D9A7-4FFA-ABB5-04A0C33D3B0B}"/>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13252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sp>
        <p:nvSpPr>
          <p:cNvPr id="14" name="TextBox 13"/>
          <p:cNvSpPr txBox="1"/>
          <p:nvPr/>
        </p:nvSpPr>
        <p:spPr>
          <a:xfrm>
            <a:off x="1370338" y="1982570"/>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48289" y="1982570"/>
            <a:ext cx="0" cy="22859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24852" y="1986558"/>
            <a:ext cx="6396256" cy="209288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Extra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Font typeface="Arial" panose="020B0604020202020204" pitchFamily="34" charset="0"/>
              <a:buChar char="•"/>
            </a:pPr>
            <a:r>
              <a:rPr lang="en-US" sz="1600" b="1" dirty="0">
                <a:latin typeface="+mj-lt"/>
              </a:rPr>
              <a:t>16-bit</a:t>
            </a:r>
          </a:p>
          <a:p>
            <a:pPr marL="285750" indent="-285750">
              <a:buFont typeface="Arial" panose="020B0604020202020204" pitchFamily="34" charset="0"/>
              <a:buChar char="•"/>
            </a:pPr>
            <a:r>
              <a:rPr lang="en-US" sz="1600" b="1" dirty="0">
                <a:latin typeface="+mj-lt"/>
              </a:rPr>
              <a:t>Points to the extra segment in which data (in excess of 64K pointed to by the DS) is stored.</a:t>
            </a:r>
          </a:p>
          <a:p>
            <a:pPr marL="285750" indent="-285750">
              <a:buFont typeface="Arial" panose="020B0604020202020204" pitchFamily="34" charset="0"/>
              <a:buChar char="•"/>
            </a:pPr>
            <a:r>
              <a:rPr lang="en-US" sz="1600" b="1" dirty="0">
                <a:latin typeface="+mj-lt"/>
              </a:rPr>
              <a:t>String instructions use the ES and DI to determine the 20-bit physical address for the destination.</a:t>
            </a:r>
          </a:p>
        </p:txBody>
      </p:sp>
      <p:pic>
        <p:nvPicPr>
          <p:cNvPr id="11"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8C933135-E076-4A30-BFA2-679A01405B96}"/>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8" name="TextBox 7">
            <a:extLst>
              <a:ext uri="{FF2B5EF4-FFF2-40B4-BE49-F238E27FC236}">
                <a16:creationId xmlns:a16="http://schemas.microsoft.com/office/drawing/2014/main" id="{633335C1-B80E-460D-90B5-59EE8E01B413}"/>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21473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sp>
        <p:nvSpPr>
          <p:cNvPr id="14" name="TextBox 13"/>
          <p:cNvSpPr txBox="1"/>
          <p:nvPr/>
        </p:nvSpPr>
        <p:spPr>
          <a:xfrm>
            <a:off x="1342315" y="1606880"/>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58366" y="1606880"/>
            <a:ext cx="0" cy="2697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96828" y="1610868"/>
            <a:ext cx="8309361" cy="2123658"/>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Instruction Pointer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a:latin typeface="+mj-lt"/>
              </a:rPr>
              <a:t>16-bit</a:t>
            </a:r>
          </a:p>
          <a:p>
            <a:pPr marL="285750" indent="-285750" algn="just">
              <a:buBlip>
                <a:blip r:embed="rId3"/>
              </a:buBlip>
            </a:pPr>
            <a:r>
              <a:rPr lang="en-US" sz="1400" b="1" dirty="0">
                <a:latin typeface="Verdana" pitchFamily="34" charset="0"/>
                <a:ea typeface="Verdana" pitchFamily="34" charset="0"/>
                <a:cs typeface="Verdana" pitchFamily="34" charset="0"/>
              </a:rPr>
              <a:t>Always points to the next instruction to be executed within the currently executing code segment. </a:t>
            </a: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64Kb of the code segment area. </a:t>
            </a: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1FB6F42-3B2A-424F-822A-CB944B315754}"/>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6" name="TextBox 15">
            <a:extLst>
              <a:ext uri="{FF2B5EF4-FFF2-40B4-BE49-F238E27FC236}">
                <a16:creationId xmlns:a16="http://schemas.microsoft.com/office/drawing/2014/main" id="{5722A548-3A6A-435D-83C2-2D4E6FEC747A}"/>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188888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96" y="200025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67600" y="3324464"/>
            <a:ext cx="4229100" cy="2862322"/>
          </a:xfrm>
          <a:prstGeom prst="rect">
            <a:avLst/>
          </a:prstGeom>
          <a:noFill/>
        </p:spPr>
        <p:txBody>
          <a:bodyPr wrap="square" rtlCol="0">
            <a:spAutoFit/>
          </a:bodyPr>
          <a:lstStyle/>
          <a:p>
            <a:pPr marL="285750" indent="-285750" algn="just">
              <a:buBlip>
                <a:blip r:embed="rId4"/>
              </a:buBlip>
            </a:pPr>
            <a:r>
              <a:rPr lang="en-US" b="1" dirty="0"/>
              <a:t>A group of First-In-First-Out (FIFO) in which up to 6 bytes of instruction code are pre fetched from the memory ahead of time.</a:t>
            </a:r>
          </a:p>
          <a:p>
            <a:pPr marL="285750" indent="-285750" algn="just">
              <a:buBlip>
                <a:blip r:embed="rId4"/>
              </a:buBlip>
            </a:pPr>
            <a:endParaRPr lang="en-US" b="1" dirty="0"/>
          </a:p>
          <a:p>
            <a:pPr marL="285750" indent="-285750" algn="just">
              <a:buBlip>
                <a:blip r:embed="rId4"/>
              </a:buBlip>
            </a:pPr>
            <a:r>
              <a:rPr lang="en-US" b="1" dirty="0"/>
              <a:t>This is done in order to speed up the execution by overlapping instruction fetch with execution.</a:t>
            </a:r>
          </a:p>
          <a:p>
            <a:pPr marL="285750" indent="-285750" algn="just">
              <a:buBlip>
                <a:blip r:embed="rId4"/>
              </a:buBlip>
            </a:pPr>
            <a:endParaRPr lang="en-US" b="1" dirty="0"/>
          </a:p>
          <a:p>
            <a:pPr marL="285750" indent="-285750" algn="just">
              <a:buBlip>
                <a:blip r:embed="rId4"/>
              </a:buBlip>
            </a:pPr>
            <a:r>
              <a:rPr lang="en-US" b="1" dirty="0"/>
              <a:t>This mechanism is known as </a:t>
            </a:r>
            <a:r>
              <a:rPr lang="en-US" b="1" u="sng" dirty="0"/>
              <a:t>pipelining</a:t>
            </a:r>
            <a:r>
              <a:rPr lang="en-US" b="1" dirty="0"/>
              <a:t>.  </a:t>
            </a:r>
          </a:p>
        </p:txBody>
      </p:sp>
      <p:sp>
        <p:nvSpPr>
          <p:cNvPr id="6" name="Line Callout 2 5"/>
          <p:cNvSpPr/>
          <p:nvPr/>
        </p:nvSpPr>
        <p:spPr>
          <a:xfrm>
            <a:off x="7534701" y="241935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Instruction queue</a:t>
            </a:r>
          </a:p>
        </p:txBody>
      </p:sp>
      <p:sp>
        <p:nvSpPr>
          <p:cNvPr id="11" name="Title 1">
            <a:extLst>
              <a:ext uri="{FF2B5EF4-FFF2-40B4-BE49-F238E27FC236}">
                <a16:creationId xmlns:a16="http://schemas.microsoft.com/office/drawing/2014/main" id="{6127C2E2-EFB6-4210-80D3-0D4074F175BA}"/>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2" name="TextBox 11">
            <a:extLst>
              <a:ext uri="{FF2B5EF4-FFF2-40B4-BE49-F238E27FC236}">
                <a16:creationId xmlns:a16="http://schemas.microsoft.com/office/drawing/2014/main" id="{91E949E0-C17F-4D9C-A537-9920B6C05FE4}"/>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180327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19</a:t>
            </a:fld>
            <a:endParaRPr lang="en-US" dirty="0"/>
          </a:p>
        </p:txBody>
      </p:sp>
      <p:sp>
        <p:nvSpPr>
          <p:cNvPr id="11" name="Rectangle 10"/>
          <p:cNvSpPr/>
          <p:nvPr/>
        </p:nvSpPr>
        <p:spPr>
          <a:xfrm>
            <a:off x="5105400" y="5349642"/>
            <a:ext cx="3886200" cy="1492716"/>
          </a:xfrm>
          <a:prstGeom prst="rect">
            <a:avLst/>
          </a:prstGeom>
          <a:solidFill>
            <a:srgbClr val="99FFCC"/>
          </a:solidFill>
        </p:spPr>
        <p:txBody>
          <a:bodyPr wrap="square">
            <a:spAutoFit/>
          </a:bodyPr>
          <a:lstStyle/>
          <a:p>
            <a:pPr algn="ctr"/>
            <a:r>
              <a:rPr lang="en-US" sz="1300" b="1" dirty="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AX can be used as AH and AL</a:t>
            </a:r>
          </a:p>
          <a:p>
            <a:pPr algn="ctr"/>
            <a:r>
              <a:rPr lang="en-US" sz="1300" b="1" dirty="0">
                <a:latin typeface="Verdana" pitchFamily="34" charset="0"/>
                <a:ea typeface="Verdana" pitchFamily="34" charset="0"/>
                <a:cs typeface="Verdana" pitchFamily="34" charset="0"/>
              </a:rPr>
              <a:t>BX can be used as BH and BL</a:t>
            </a:r>
          </a:p>
          <a:p>
            <a:pPr algn="ctr"/>
            <a:r>
              <a:rPr lang="en-US" sz="1300" b="1" dirty="0">
                <a:latin typeface="Verdana" pitchFamily="34" charset="0"/>
                <a:ea typeface="Verdana" pitchFamily="34" charset="0"/>
                <a:cs typeface="Verdana" pitchFamily="34" charset="0"/>
              </a:rPr>
              <a:t>CX can be used as CH and CL</a:t>
            </a:r>
          </a:p>
          <a:p>
            <a:pPr algn="ctr"/>
            <a:r>
              <a:rPr lang="en-US" sz="1300" b="1" dirty="0">
                <a:latin typeface="Verdana" pitchFamily="34" charset="0"/>
                <a:ea typeface="Verdana" pitchFamily="34" charset="0"/>
                <a:cs typeface="Verdana" pitchFamily="34" charset="0"/>
              </a:rPr>
              <a:t>DX can be used as DH and DL</a:t>
            </a:r>
            <a:endParaRPr lang="en-US" sz="1300" b="1" dirty="0">
              <a:solidFill>
                <a:srgbClr val="0070C0"/>
              </a:solidFill>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320"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00200" y="914400"/>
            <a:ext cx="2971800" cy="1569660"/>
          </a:xfrm>
          <a:prstGeom prst="rect">
            <a:avLst/>
          </a:prstGeom>
          <a:noFill/>
        </p:spPr>
        <p:txBody>
          <a:bodyPr wrap="square" rtlCol="0">
            <a:spAutoFit/>
          </a:bodyPr>
          <a:lstStyle/>
          <a:p>
            <a:pPr algn="ctr"/>
            <a:r>
              <a:rPr lang="en-US" sz="1600" b="1" dirty="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a:solidFill>
                  <a:schemeClr val="accent1">
                    <a:lumMod val="75000"/>
                  </a:schemeClr>
                </a:solidFill>
                <a:latin typeface="Verdana" pitchFamily="34" charset="0"/>
                <a:ea typeface="Verdana" pitchFamily="34" charset="0"/>
                <a:cs typeface="Verdana" pitchFamily="34" charset="0"/>
              </a:rPr>
              <a:t>A decoder in the EU control system translates instructions.</a:t>
            </a:r>
          </a:p>
        </p:txBody>
      </p:sp>
      <p:sp>
        <p:nvSpPr>
          <p:cNvPr id="15" name="Line Callout 2 14"/>
          <p:cNvSpPr/>
          <p:nvPr/>
        </p:nvSpPr>
        <p:spPr>
          <a:xfrm>
            <a:off x="1613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Verdana" pitchFamily="34" charset="0"/>
                <a:ea typeface="Verdana" pitchFamily="34" charset="0"/>
                <a:cs typeface="Verdana" pitchFamily="34" charset="0"/>
              </a:rPr>
              <a:t>16-bit ALU for performing arithmetic and logic operation</a:t>
            </a:r>
          </a:p>
        </p:txBody>
      </p:sp>
      <p:sp>
        <p:nvSpPr>
          <p:cNvPr id="16" name="Line Callout 2 15"/>
          <p:cNvSpPr/>
          <p:nvPr/>
        </p:nvSpPr>
        <p:spPr>
          <a:xfrm>
            <a:off x="1631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Verdana" pitchFamily="34" charset="0"/>
                <a:ea typeface="Verdana" pitchFamily="34" charset="0"/>
                <a:cs typeface="Verdana" pitchFamily="34" charset="0"/>
              </a:rPr>
              <a:t>Four general purpose registers(AX, BX, CX, DX);</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Pointer registers (Stack Pointer, Base Pointer);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Index registers (Source Index, Destination Index) each of 16-bits </a:t>
            </a:r>
          </a:p>
        </p:txBody>
      </p:sp>
      <p:sp>
        <p:nvSpPr>
          <p:cNvPr id="13" name="Title 1">
            <a:extLst>
              <a:ext uri="{FF2B5EF4-FFF2-40B4-BE49-F238E27FC236}">
                <a16:creationId xmlns:a16="http://schemas.microsoft.com/office/drawing/2014/main" id="{8A529D64-5281-443D-B2D7-16B0E41F590C}"/>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7" name="TextBox 6">
            <a:extLst>
              <a:ext uri="{FF2B5EF4-FFF2-40B4-BE49-F238E27FC236}">
                <a16:creationId xmlns:a16="http://schemas.microsoft.com/office/drawing/2014/main" id="{310652C6-9AE8-40B7-9C5E-A2E19B311BA2}"/>
              </a:ext>
            </a:extLst>
          </p:cNvPr>
          <p:cNvSpPr txBox="1"/>
          <p:nvPr/>
        </p:nvSpPr>
        <p:spPr>
          <a:xfrm>
            <a:off x="9604613" y="1113341"/>
            <a:ext cx="2467707" cy="646331"/>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16989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F085-55CC-D33B-CE1B-5AC402845509}"/>
              </a:ext>
            </a:extLst>
          </p:cNvPr>
          <p:cNvSpPr>
            <a:spLocks noGrp="1"/>
          </p:cNvSpPr>
          <p:nvPr>
            <p:ph type="title"/>
          </p:nvPr>
        </p:nvSpPr>
        <p:spPr/>
        <p:txBody>
          <a:bodyPr/>
          <a:lstStyle/>
          <a:p>
            <a:r>
              <a:rPr lang="en-US" dirty="0"/>
              <a:t>4 Bit Buffer Register using D Flip Flop</a:t>
            </a:r>
          </a:p>
        </p:txBody>
      </p:sp>
      <p:pic>
        <p:nvPicPr>
          <p:cNvPr id="5" name="Content Placeholder 4">
            <a:extLst>
              <a:ext uri="{FF2B5EF4-FFF2-40B4-BE49-F238E27FC236}">
                <a16:creationId xmlns:a16="http://schemas.microsoft.com/office/drawing/2014/main" id="{4C05EE59-E2E2-776E-B22A-809068FA1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28" y="1690688"/>
            <a:ext cx="11783812" cy="4925265"/>
          </a:xfrm>
        </p:spPr>
      </p:pic>
    </p:spTree>
    <p:extLst>
      <p:ext uri="{BB962C8B-B14F-4D97-AF65-F5344CB8AC3E}">
        <p14:creationId xmlns:p14="http://schemas.microsoft.com/office/powerpoint/2010/main" val="125725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4" name="TextBox 13"/>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67701" y="1331374"/>
            <a:ext cx="8700449" cy="301621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70C0"/>
                </a:solidFill>
                <a:latin typeface="Verdana" pitchFamily="34" charset="0"/>
                <a:ea typeface="Verdana" pitchFamily="34" charset="0"/>
                <a:cs typeface="Verdana" pitchFamily="34" charset="0"/>
              </a:rPr>
              <a:t>Accumulator Register (AX)</a:t>
            </a:r>
          </a:p>
          <a:p>
            <a:pPr marL="285750" indent="-285750">
              <a:buFont typeface="Arial" panose="020B0604020202020204" pitchFamily="34" charset="0"/>
              <a:buChar char="•"/>
            </a:pPr>
            <a:endParaRPr lang="en-US" b="1" dirty="0">
              <a:solidFill>
                <a:srgbClr val="0070C0"/>
              </a:solidFill>
              <a:latin typeface="Verdana" pitchFamily="34" charset="0"/>
              <a:ea typeface="Verdana" pitchFamily="34" charset="0"/>
              <a:cs typeface="Verdana" pitchFamily="34" charset="0"/>
            </a:endParaRPr>
          </a:p>
          <a:p>
            <a:pPr marL="285750" indent="-285750">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Consists of two 8-bit registers AL and AH, which can be combined together and used as a 16-bit register AX.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AL in this case contains the low order byte of the word, and AH contains the high-order byte.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Multiplication and Division instructions also use the AX or AL.</a:t>
            </a:r>
          </a:p>
        </p:txBody>
      </p:sp>
      <p:pic>
        <p:nvPicPr>
          <p:cNvPr id="11"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19FD93F1-186F-4AC3-A73E-DBF518E3A733}"/>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6" name="TextBox 15">
            <a:extLst>
              <a:ext uri="{FF2B5EF4-FFF2-40B4-BE49-F238E27FC236}">
                <a16:creationId xmlns:a16="http://schemas.microsoft.com/office/drawing/2014/main" id="{68FAAEC7-F7D3-459B-9669-3017C1E35CFC}"/>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87434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6" name="TextBox 5"/>
          <p:cNvSpPr txBox="1"/>
          <p:nvPr/>
        </p:nvSpPr>
        <p:spPr>
          <a:xfrm>
            <a:off x="3082530" y="1284274"/>
            <a:ext cx="8899920" cy="3016210"/>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Base Register (BX)</a:t>
            </a:r>
          </a:p>
          <a:p>
            <a:pPr marL="285750" indent="-285750">
              <a:buFont typeface="Arial" panose="020B0604020202020204" pitchFamily="34" charset="0"/>
              <a:buChar char="•"/>
            </a:pPr>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BL in this case contains the low-order byte of the word, and BH contains the high-order byte.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All memory references utilizing this register content for addressing use DS as the default segment register.</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ED536C6-88DB-4C93-A683-58199B4268FB}"/>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43324A3F-B0EC-4BCD-8282-0B675DF947E3}"/>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082D8B38-222C-466A-96ED-386F336F4581}"/>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20" name="TextBox 19">
            <a:extLst>
              <a:ext uri="{FF2B5EF4-FFF2-40B4-BE49-F238E27FC236}">
                <a16:creationId xmlns:a16="http://schemas.microsoft.com/office/drawing/2014/main" id="{B51655E5-6E88-4FFA-AFA2-59B10C80A701}"/>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83184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6" name="TextBox 5"/>
          <p:cNvSpPr txBox="1"/>
          <p:nvPr/>
        </p:nvSpPr>
        <p:spPr>
          <a:xfrm>
            <a:off x="3237157" y="1306379"/>
            <a:ext cx="8591621" cy="261610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Counter Register (CX)</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Consists of two 8-bit registers CL and CH, which can be combined together and used as a 16-bit register CX.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When combined, CL register contains the low order byte of the word, and CH contains the high-order byte.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Instructions such as </a:t>
            </a:r>
            <a:r>
              <a:rPr lang="en-US" sz="1600" b="1" dirty="0">
                <a:solidFill>
                  <a:schemeClr val="accent2">
                    <a:lumMod val="75000"/>
                  </a:schemeClr>
                </a:solidFill>
                <a:latin typeface="Verdana" pitchFamily="34" charset="0"/>
                <a:ea typeface="Verdana" pitchFamily="34" charset="0"/>
                <a:cs typeface="Verdana" pitchFamily="34" charset="0"/>
              </a:rPr>
              <a:t>SHIFT</a:t>
            </a:r>
            <a:r>
              <a:rPr lang="en-US" sz="1600" b="1" dirty="0">
                <a:latin typeface="Verdana" pitchFamily="34" charset="0"/>
                <a:ea typeface="Verdana" pitchFamily="34" charset="0"/>
                <a:cs typeface="Verdana" pitchFamily="34" charset="0"/>
              </a:rPr>
              <a:t>, </a:t>
            </a:r>
            <a:r>
              <a:rPr lang="en-US" sz="1600" b="1" dirty="0">
                <a:solidFill>
                  <a:schemeClr val="accent2">
                    <a:lumMod val="75000"/>
                  </a:schemeClr>
                </a:solidFill>
                <a:latin typeface="Verdana" pitchFamily="34" charset="0"/>
                <a:ea typeface="Verdana" pitchFamily="34" charset="0"/>
                <a:cs typeface="Verdana" pitchFamily="34" charset="0"/>
              </a:rPr>
              <a:t>ROTATE</a:t>
            </a:r>
            <a:r>
              <a:rPr lang="en-US" sz="1600" b="1" dirty="0">
                <a:latin typeface="Verdana" pitchFamily="34" charset="0"/>
                <a:ea typeface="Verdana" pitchFamily="34" charset="0"/>
                <a:cs typeface="Verdana" pitchFamily="34" charset="0"/>
              </a:rPr>
              <a:t> and </a:t>
            </a:r>
            <a:r>
              <a:rPr lang="en-US" sz="1600" b="1" dirty="0">
                <a:solidFill>
                  <a:schemeClr val="accent2">
                    <a:lumMod val="75000"/>
                  </a:schemeClr>
                </a:solidFill>
                <a:latin typeface="Verdana" pitchFamily="34" charset="0"/>
                <a:ea typeface="Verdana" pitchFamily="34" charset="0"/>
                <a:cs typeface="Verdana" pitchFamily="34" charset="0"/>
              </a:rPr>
              <a:t>LOOP</a:t>
            </a:r>
            <a:r>
              <a:rPr lang="en-US" sz="1600" b="1" dirty="0">
                <a:latin typeface="Verdana" pitchFamily="34" charset="0"/>
                <a:ea typeface="Verdana" pitchFamily="34" charset="0"/>
                <a:cs typeface="Verdana" pitchFamily="34" charset="0"/>
              </a:rPr>
              <a:t> use the contents of CX as a counter.</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34552" y="4177605"/>
            <a:ext cx="5786656" cy="1815882"/>
          </a:xfrm>
          <a:prstGeom prst="rect">
            <a:avLst/>
          </a:prstGeom>
          <a:noFill/>
        </p:spPr>
        <p:txBody>
          <a:bodyPr wrap="square" rtlCol="0">
            <a:spAutoFit/>
          </a:bodyPr>
          <a:lstStyle/>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instruction </a:t>
            </a:r>
            <a:r>
              <a:rPr lang="en-US" sz="1400" b="1" dirty="0">
                <a:solidFill>
                  <a:srgbClr val="C00000"/>
                </a:solidFill>
                <a:latin typeface="Verdana" pitchFamily="34" charset="0"/>
                <a:ea typeface="Verdana" pitchFamily="34" charset="0"/>
                <a:cs typeface="Verdana" pitchFamily="34" charset="0"/>
              </a:rPr>
              <a:t>LOOP START</a:t>
            </a:r>
            <a:r>
              <a:rPr lang="en-US" sz="1400" b="1" dirty="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If it is  zero, 8086 executes the next instruction; otherwise the 8086 branches to the label START.</a:t>
            </a:r>
          </a:p>
        </p:txBody>
      </p:sp>
      <p:sp>
        <p:nvSpPr>
          <p:cNvPr id="13" name="TextBox 12">
            <a:extLst>
              <a:ext uri="{FF2B5EF4-FFF2-40B4-BE49-F238E27FC236}">
                <a16:creationId xmlns:a16="http://schemas.microsoft.com/office/drawing/2014/main" id="{58E08558-75E8-4DE9-9CC3-07B0308528EC}"/>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2BE8833E-D699-4DCB-98F9-56D531B98C23}"/>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B9A7DB2C-9DF9-451E-8733-401AA29B4C35}"/>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CF5F7B27-F6F1-4E14-B210-BDEAA468B9B6}"/>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93738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148651" y="1325563"/>
                <a:ext cx="8680133" cy="286232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Register (DX)</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Consists of two 8-bit registers DL and DH, which can be combined together and used as a 16-bit register DX.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When combined, DL register contains the low order byte of the word, and DH contains the high-order byte.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600" b="1" i="1">
                        <a:latin typeface="Cambria Math"/>
                        <a:ea typeface="Cambria Math"/>
                        <a:cs typeface="Verdana" pitchFamily="34" charset="0"/>
                      </a:rPr>
                      <m:t>÷</m:t>
                    </m:r>
                  </m:oMath>
                </a14:m>
                <a:r>
                  <a:rPr lang="en-US" sz="1600" b="1" dirty="0">
                    <a:latin typeface="Verdana" pitchFamily="34" charset="0"/>
                    <a:ea typeface="Verdana" pitchFamily="34" charset="0"/>
                    <a:cs typeface="Verdana" pitchFamily="34" charset="0"/>
                  </a:rPr>
                  <a:t> 16 division and the 16-bit reminder after division. </a:t>
                </a:r>
              </a:p>
            </p:txBody>
          </p:sp>
        </mc:Choice>
        <mc:Fallback xmlns="">
          <p:sp>
            <p:nvSpPr>
              <p:cNvPr id="6" name="TextBox 5"/>
              <p:cNvSpPr txBox="1">
                <a:spLocks noRot="1" noChangeAspect="1" noMove="1" noResize="1" noEditPoints="1" noAdjustHandles="1" noChangeArrowheads="1" noChangeShapeType="1" noTextEdit="1"/>
              </p:cNvSpPr>
              <p:nvPr/>
            </p:nvSpPr>
            <p:spPr>
              <a:xfrm>
                <a:off x="3148651" y="1325563"/>
                <a:ext cx="8680133" cy="2862322"/>
              </a:xfrm>
              <a:prstGeom prst="rect">
                <a:avLst/>
              </a:prstGeom>
              <a:blipFill>
                <a:blip r:embed="rId3"/>
                <a:stretch>
                  <a:fillRect l="-632" t="-1064" r="-422" b="-1702"/>
                </a:stretch>
              </a:blipFill>
            </p:spPr>
            <p:txBody>
              <a:bodyPr/>
              <a:lstStyle/>
              <a:p>
                <a:r>
                  <a:rPr lang="en-US">
                    <a:noFill/>
                  </a:rPr>
                  <a:t> </a:t>
                </a:r>
              </a:p>
            </p:txBody>
          </p:sp>
        </mc:Fallback>
      </mc:AlternateContent>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E32674-2038-461E-A51B-62E4CEE70085}"/>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3" name="Straight Connector 12">
            <a:extLst>
              <a:ext uri="{FF2B5EF4-FFF2-40B4-BE49-F238E27FC236}">
                <a16:creationId xmlns:a16="http://schemas.microsoft.com/office/drawing/2014/main" id="{39A4CC78-7DE2-4707-894B-4769F8FEC5DC}"/>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77408863-C493-4F42-9488-5EB05BC4E3A4}"/>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7" name="TextBox 6">
            <a:extLst>
              <a:ext uri="{FF2B5EF4-FFF2-40B4-BE49-F238E27FC236}">
                <a16:creationId xmlns:a16="http://schemas.microsoft.com/office/drawing/2014/main" id="{916821F8-5D3C-47B9-84FB-14C477E4DF81}"/>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05065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6" name="TextBox 5"/>
          <p:cNvSpPr txBox="1"/>
          <p:nvPr/>
        </p:nvSpPr>
        <p:spPr>
          <a:xfrm>
            <a:off x="3002854" y="1325563"/>
            <a:ext cx="8960543" cy="310854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Stack Pointer (SP) and Base Pointer (BP)</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and BP are used to access data in the stack segment.</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BP contains an offset address in the current SS, which is used by instructions utilizing the based addressing mode.</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CB7AF66-C1CF-40D1-A01E-272D74F6C413}"/>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28299B71-9EB1-4BD3-880D-45B5C85CF1CB}"/>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887F18E9-E8BA-427B-874F-A88FBFC6821D}"/>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51ADE3FF-40D7-4B19-9C96-B743DCBC4AE8}"/>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422566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6" name="TextBox 5"/>
          <p:cNvSpPr txBox="1"/>
          <p:nvPr/>
        </p:nvSpPr>
        <p:spPr>
          <a:xfrm>
            <a:off x="3122858" y="1325563"/>
            <a:ext cx="7755949" cy="209288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Source Index (SI) and Destination Index (DI)</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Used in indexed addressing.</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1ADE3B-CCAB-49E5-AEF4-BCADA82093C4}"/>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988C751A-ACDD-40AB-B2FA-BC6D45150869}"/>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C44D2A95-212D-48B4-8EA9-E44F58F41CA7}"/>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1E96BA26-6E22-4982-A5F4-58313BD0CD0B}"/>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2651607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5" name="TextBox 4"/>
          <p:cNvSpPr txBox="1"/>
          <p:nvPr/>
        </p:nvSpPr>
        <p:spPr>
          <a:xfrm>
            <a:off x="910681" y="1409462"/>
            <a:ext cx="1895071" cy="369332"/>
          </a:xfrm>
          <a:prstGeom prst="rect">
            <a:avLst/>
          </a:prstGeom>
          <a:noFill/>
        </p:spPr>
        <p:txBody>
          <a:bodyPr wrap="none" rtlCol="0">
            <a:spAutoFit/>
          </a:bodyPr>
          <a:lstStyle/>
          <a:p>
            <a:r>
              <a:rPr lang="en-US" b="1" dirty="0">
                <a:solidFill>
                  <a:srgbClr val="0070C0"/>
                </a:solidFill>
                <a:latin typeface="Verdana" pitchFamily="34" charset="0"/>
                <a:ea typeface="Verdana" pitchFamily="34" charset="0"/>
                <a:cs typeface="Verdana" pitchFamily="34" charset="0"/>
              </a:rPr>
              <a:t>Flag Register</a:t>
            </a:r>
          </a:p>
        </p:txBody>
      </p:sp>
      <p:graphicFrame>
        <p:nvGraphicFramePr>
          <p:cNvPr id="10" name="Table 9"/>
          <p:cNvGraphicFramePr>
            <a:graphicFrameLocks noGrp="1"/>
          </p:cNvGraphicFramePr>
          <p:nvPr/>
        </p:nvGraphicFramePr>
        <p:xfrm>
          <a:off x="2133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10153650" y="1903413"/>
            <a:ext cx="2038350" cy="1344217"/>
          </a:xfrm>
          <a:prstGeom prst="borderCallout2">
            <a:avLst>
              <a:gd name="adj1" fmla="val 100263"/>
              <a:gd name="adj2" fmla="val 99703"/>
              <a:gd name="adj3" fmla="val 138918"/>
              <a:gd name="adj4" fmla="val 99851"/>
              <a:gd name="adj5" fmla="val 155420"/>
              <a:gd name="adj6" fmla="val -30300"/>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7724776" y="1690688"/>
            <a:ext cx="2286000" cy="1528763"/>
          </a:xfrm>
          <a:prstGeom prst="borderCallout2">
            <a:avLst>
              <a:gd name="adj1" fmla="val 99423"/>
              <a:gd name="adj2" fmla="val 62245"/>
              <a:gd name="adj3" fmla="val 127153"/>
              <a:gd name="adj4" fmla="val 62450"/>
              <a:gd name="adj5" fmla="val 152661"/>
              <a:gd name="adj6" fmla="val 42791"/>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Parity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4829176" y="1831181"/>
            <a:ext cx="2667000" cy="1388270"/>
          </a:xfrm>
          <a:prstGeom prst="borderCallout2">
            <a:avLst>
              <a:gd name="adj1" fmla="val 100872"/>
              <a:gd name="adj2" fmla="val 75001"/>
              <a:gd name="adj3" fmla="val 117532"/>
              <a:gd name="adj4" fmla="val 99171"/>
              <a:gd name="adj5" fmla="val 179754"/>
              <a:gd name="adj6" fmla="val 108527"/>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Auxiliary 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362200" y="2228851"/>
            <a:ext cx="2286000" cy="1133475"/>
          </a:xfrm>
          <a:prstGeom prst="borderCallout2">
            <a:avLst>
              <a:gd name="adj1" fmla="val 98582"/>
              <a:gd name="adj2" fmla="val 99703"/>
              <a:gd name="adj3" fmla="val 121272"/>
              <a:gd name="adj4" fmla="val 100242"/>
              <a:gd name="adj5" fmla="val 155357"/>
              <a:gd name="adj6" fmla="val 189544"/>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Flag</a:t>
            </a:r>
          </a:p>
          <a:p>
            <a:pPr algn="ctr"/>
            <a:endParaRPr lang="en-US" sz="1200"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157802" y="2388394"/>
            <a:ext cx="2023422" cy="952500"/>
          </a:xfrm>
          <a:prstGeom prst="borderCallout2">
            <a:avLst>
              <a:gd name="adj1" fmla="val 99858"/>
              <a:gd name="adj2" fmla="val 90354"/>
              <a:gd name="adj3" fmla="val 129399"/>
              <a:gd name="adj4" fmla="val 90348"/>
              <a:gd name="adj5" fmla="val 171897"/>
              <a:gd name="adj6" fmla="val 305934"/>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7912431" y="4419601"/>
            <a:ext cx="2667000" cy="1092995"/>
          </a:xfrm>
          <a:prstGeom prst="borderCallout2">
            <a:avLst>
              <a:gd name="adj1" fmla="val 48942"/>
              <a:gd name="adj2" fmla="val 61"/>
              <a:gd name="adj3" fmla="val 49483"/>
              <a:gd name="adj4" fmla="val -9402"/>
              <a:gd name="adj5" fmla="val -25853"/>
              <a:gd name="adj6" fmla="val -78432"/>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Trap Flag</a:t>
            </a:r>
          </a:p>
          <a:p>
            <a:pPr algn="just"/>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7543800" y="5562600"/>
            <a:ext cx="3048000" cy="1066800"/>
          </a:xfrm>
          <a:prstGeom prst="borderCallout2">
            <a:avLst>
              <a:gd name="adj1" fmla="val -677"/>
              <a:gd name="adj2" fmla="val 5323"/>
              <a:gd name="adj3" fmla="val -29464"/>
              <a:gd name="adj4" fmla="val 5434"/>
              <a:gd name="adj5" fmla="val -124699"/>
              <a:gd name="adj6" fmla="val -72519"/>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2805752" y="5562601"/>
            <a:ext cx="4572000" cy="1169195"/>
          </a:xfrm>
          <a:prstGeom prst="borderCallout2">
            <a:avLst>
              <a:gd name="adj1" fmla="val -1622"/>
              <a:gd name="adj2" fmla="val 83453"/>
              <a:gd name="adj3" fmla="val -39345"/>
              <a:gd name="adj4" fmla="val 83278"/>
              <a:gd name="adj5" fmla="val -109940"/>
              <a:gd name="adj6" fmla="val 43205"/>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Flag</a:t>
            </a:r>
          </a:p>
          <a:p>
            <a:pPr algn="just"/>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125104" y="4438652"/>
            <a:ext cx="4890448" cy="1169195"/>
          </a:xfrm>
          <a:prstGeom prst="borderCallout2">
            <a:avLst>
              <a:gd name="adj1" fmla="val 822"/>
              <a:gd name="adj2" fmla="val 65340"/>
              <a:gd name="adj3" fmla="val -12461"/>
              <a:gd name="adj4" fmla="val 72956"/>
              <a:gd name="adj5" fmla="val -30917"/>
              <a:gd name="adj6" fmla="val 82548"/>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Flag</a:t>
            </a:r>
          </a:p>
          <a:p>
            <a:pPr algn="ctr"/>
            <a:r>
              <a:rPr lang="en-US" sz="1100" dirty="0">
                <a:solidFill>
                  <a:schemeClr val="tx1"/>
                </a:solidFill>
                <a:latin typeface="Verdana" pitchFamily="34" charset="0"/>
                <a:ea typeface="Verdana" pitchFamily="34" charset="0"/>
                <a:cs typeface="Verdana" pitchFamily="34" charset="0"/>
              </a:rPr>
              <a:t>This 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2" name="Title 1">
            <a:extLst>
              <a:ext uri="{FF2B5EF4-FFF2-40B4-BE49-F238E27FC236}">
                <a16:creationId xmlns:a16="http://schemas.microsoft.com/office/drawing/2014/main" id="{A6F21D36-2465-47DF-AD94-B6EF7C14F4C1}"/>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23" name="TextBox 22">
            <a:extLst>
              <a:ext uri="{FF2B5EF4-FFF2-40B4-BE49-F238E27FC236}">
                <a16:creationId xmlns:a16="http://schemas.microsoft.com/office/drawing/2014/main" id="{6D0AFF99-38B8-4734-9C49-014CDF7CA247}"/>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56814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27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19056541"/>
              </p:ext>
            </p:extLst>
          </p:nvPr>
        </p:nvGraphicFramePr>
        <p:xfrm>
          <a:off x="838200" y="1349492"/>
          <a:ext cx="10153650" cy="5420096"/>
        </p:xfrm>
        <a:graphic>
          <a:graphicData uri="http://schemas.openxmlformats.org/drawingml/2006/table">
            <a:tbl>
              <a:tblPr firstRow="1" bandRow="1">
                <a:tableStyleId>{5940675A-B579-460E-94D1-54222C63F5DA}</a:tableStyleId>
              </a:tblPr>
              <a:tblGrid>
                <a:gridCol w="1212347">
                  <a:extLst>
                    <a:ext uri="{9D8B030D-6E8A-4147-A177-3AD203B41FA5}">
                      <a16:colId xmlns:a16="http://schemas.microsoft.com/office/drawing/2014/main" val="20000"/>
                    </a:ext>
                  </a:extLst>
                </a:gridCol>
                <a:gridCol w="2407153">
                  <a:extLst>
                    <a:ext uri="{9D8B030D-6E8A-4147-A177-3AD203B41FA5}">
                      <a16:colId xmlns:a16="http://schemas.microsoft.com/office/drawing/2014/main" val="20001"/>
                    </a:ext>
                  </a:extLst>
                </a:gridCol>
                <a:gridCol w="6534150">
                  <a:extLst>
                    <a:ext uri="{9D8B030D-6E8A-4147-A177-3AD203B41FA5}">
                      <a16:colId xmlns:a16="http://schemas.microsoft.com/office/drawing/2014/main" val="20002"/>
                    </a:ext>
                  </a:extLst>
                </a:gridCol>
              </a:tblGrid>
              <a:tr h="324484">
                <a:tc>
                  <a:txBody>
                    <a:bodyPr/>
                    <a:lstStyle/>
                    <a:p>
                      <a:pPr algn="ctr"/>
                      <a:r>
                        <a:rPr lang="en-US" sz="1600" b="1" dirty="0"/>
                        <a:t>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600" b="1" dirty="0"/>
                        <a:t>Name</a:t>
                      </a:r>
                      <a:r>
                        <a:rPr lang="en-US" sz="1600" b="1" baseline="0" dirty="0"/>
                        <a:t> of the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600" b="1" dirty="0"/>
                        <a:t>Special Function</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18064">
                <a:tc>
                  <a:txBody>
                    <a:bodyPr/>
                    <a:lstStyle/>
                    <a:p>
                      <a:pPr algn="ctr"/>
                      <a:r>
                        <a:rPr lang="en-US" sz="1600" b="1" dirty="0"/>
                        <a:t>AX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16-bit Accumulator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Stores the 16-bit results of</a:t>
                      </a:r>
                      <a:r>
                        <a:rPr lang="en-US" sz="1600" b="1" baseline="0" dirty="0"/>
                        <a:t> arithmetic and logic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60469">
                <a:tc>
                  <a:txBody>
                    <a:bodyPr/>
                    <a:lstStyle/>
                    <a:p>
                      <a:pPr algn="ctr"/>
                      <a:r>
                        <a:rPr lang="en-US" sz="1600" b="1" dirty="0"/>
                        <a:t>AL</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8-bit Accumulator</a:t>
                      </a:r>
                    </a:p>
                    <a:p>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Stores the 8-bit results of</a:t>
                      </a:r>
                      <a:r>
                        <a:rPr lang="en-US" sz="1600" b="1" baseline="0" dirty="0"/>
                        <a:t> arithmetic and logic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545360">
                <a:tc>
                  <a:txBody>
                    <a:bodyPr/>
                    <a:lstStyle/>
                    <a:p>
                      <a:pPr algn="ctr"/>
                      <a:r>
                        <a:rPr lang="en-US" sz="1600" b="1" dirty="0"/>
                        <a:t>BX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Base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base value in base addressing</a:t>
                      </a:r>
                      <a:r>
                        <a:rPr lang="en-US" sz="1600" b="1" baseline="0" dirty="0"/>
                        <a:t> mode to access memory data</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545360">
                <a:tc>
                  <a:txBody>
                    <a:bodyPr/>
                    <a:lstStyle/>
                    <a:p>
                      <a:pPr algn="ctr"/>
                      <a:r>
                        <a:rPr lang="en-US" sz="1600" b="1" dirty="0"/>
                        <a:t>CX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Count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count value in SHIFT,</a:t>
                      </a:r>
                      <a:r>
                        <a:rPr lang="en-US" sz="1600" b="1" baseline="0" dirty="0"/>
                        <a:t> ROTATE and LOOP instructions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545360">
                <a:tc>
                  <a:txBody>
                    <a:bodyPr/>
                    <a:lstStyle/>
                    <a:p>
                      <a:pPr algn="ctr"/>
                      <a:r>
                        <a:rPr lang="en-US" sz="1600" b="1" dirty="0"/>
                        <a:t>DX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Data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a:t>
                      </a:r>
                      <a:r>
                        <a:rPr lang="en-US" sz="1600" b="1" baseline="0" dirty="0"/>
                        <a:t> data for multiplication and division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545360">
                <a:tc>
                  <a:txBody>
                    <a:bodyPr/>
                    <a:lstStyle/>
                    <a:p>
                      <a:pPr algn="ctr"/>
                      <a:r>
                        <a:rPr lang="en-US" sz="1600" b="1" dirty="0"/>
                        <a:t>SP</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Stack Pointer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offset address</a:t>
                      </a:r>
                      <a:r>
                        <a:rPr lang="en-US" sz="1600" b="1" baseline="0" dirty="0"/>
                        <a:t> of top stack memory</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681700">
                <a:tc>
                  <a:txBody>
                    <a:bodyPr/>
                    <a:lstStyle/>
                    <a:p>
                      <a:pPr algn="ctr"/>
                      <a:r>
                        <a:rPr lang="en-US" sz="1600" b="1" dirty="0"/>
                        <a:t>BP</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Base Pointer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base value</a:t>
                      </a:r>
                      <a:r>
                        <a:rPr lang="en-US" sz="1600" b="1" baseline="0" dirty="0"/>
                        <a:t> in base addressing using SS register to access data from stack memory</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545360">
                <a:tc>
                  <a:txBody>
                    <a:bodyPr/>
                    <a:lstStyle/>
                    <a:p>
                      <a:pPr algn="ctr"/>
                      <a:r>
                        <a:rPr lang="en-US" sz="1600" b="1" dirty="0"/>
                        <a:t>SI</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Source Index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index value of source</a:t>
                      </a:r>
                      <a:r>
                        <a:rPr lang="en-US" sz="1600" b="1" baseline="0" dirty="0"/>
                        <a:t> operand (data) for string instructions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560469">
                <a:tc>
                  <a:txBody>
                    <a:bodyPr/>
                    <a:lstStyle/>
                    <a:p>
                      <a:pPr algn="ctr"/>
                      <a:r>
                        <a:rPr lang="en-US" sz="1600" b="1" dirty="0"/>
                        <a:t>DI</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Data Index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index value of destination operand (data) for</a:t>
                      </a:r>
                      <a:r>
                        <a:rPr lang="en-US" sz="1600" b="1" baseline="0" dirty="0"/>
                        <a:t> string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7855855" y="922246"/>
            <a:ext cx="3497945" cy="400110"/>
          </a:xfrm>
          <a:prstGeom prst="rect">
            <a:avLst/>
          </a:prstGeom>
          <a:noFill/>
        </p:spPr>
        <p:txBody>
          <a:bodyPr wrap="none" rtlCol="0">
            <a:spAutoFit/>
          </a:bodyPr>
          <a:lstStyle/>
          <a:p>
            <a:r>
              <a:rPr lang="en-US" sz="2000" b="1" dirty="0"/>
              <a:t>Registers and Special Functions</a:t>
            </a:r>
          </a:p>
        </p:txBody>
      </p:sp>
      <p:sp>
        <p:nvSpPr>
          <p:cNvPr id="7" name="Title 1">
            <a:extLst>
              <a:ext uri="{FF2B5EF4-FFF2-40B4-BE49-F238E27FC236}">
                <a16:creationId xmlns:a16="http://schemas.microsoft.com/office/drawing/2014/main" id="{5E8FB81F-A2CE-476A-ACAE-373D63337983}"/>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23390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6DDB-3178-056B-9934-8159AF8FE58F}"/>
              </a:ext>
            </a:extLst>
          </p:cNvPr>
          <p:cNvSpPr>
            <a:spLocks noGrp="1"/>
          </p:cNvSpPr>
          <p:nvPr>
            <p:ph type="title"/>
          </p:nvPr>
        </p:nvSpPr>
        <p:spPr/>
        <p:txBody>
          <a:bodyPr/>
          <a:lstStyle/>
          <a:p>
            <a:r>
              <a:rPr lang="en-US" dirty="0"/>
              <a:t>Controlled Buffer Register</a:t>
            </a:r>
          </a:p>
        </p:txBody>
      </p:sp>
      <p:pic>
        <p:nvPicPr>
          <p:cNvPr id="5" name="Content Placeholder 4">
            <a:extLst>
              <a:ext uri="{FF2B5EF4-FFF2-40B4-BE49-F238E27FC236}">
                <a16:creationId xmlns:a16="http://schemas.microsoft.com/office/drawing/2014/main" id="{7C969732-69F7-8414-8721-07E004B6B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893" y="-938698"/>
            <a:ext cx="5584634" cy="4939833"/>
          </a:xfrm>
        </p:spPr>
      </p:pic>
    </p:spTree>
    <p:extLst>
      <p:ext uri="{BB962C8B-B14F-4D97-AF65-F5344CB8AC3E}">
        <p14:creationId xmlns:p14="http://schemas.microsoft.com/office/powerpoint/2010/main" val="349066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7FC3-9BAF-A422-21E8-75EDEFEB0972}"/>
              </a:ext>
            </a:extLst>
          </p:cNvPr>
          <p:cNvSpPr>
            <a:spLocks noGrp="1"/>
          </p:cNvSpPr>
          <p:nvPr>
            <p:ph type="title"/>
          </p:nvPr>
        </p:nvSpPr>
        <p:spPr/>
        <p:txBody>
          <a:bodyPr/>
          <a:lstStyle/>
          <a:p>
            <a:r>
              <a:rPr lang="en-US" dirty="0"/>
              <a:t>Serial and parallel arrangements in registers</a:t>
            </a:r>
          </a:p>
        </p:txBody>
      </p:sp>
      <p:pic>
        <p:nvPicPr>
          <p:cNvPr id="5" name="Content Placeholder 4">
            <a:extLst>
              <a:ext uri="{FF2B5EF4-FFF2-40B4-BE49-F238E27FC236}">
                <a16:creationId xmlns:a16="http://schemas.microsoft.com/office/drawing/2014/main" id="{B575E75B-B60F-3652-EDBA-86025864A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848" y="1533375"/>
            <a:ext cx="9611845" cy="4844116"/>
          </a:xfrm>
        </p:spPr>
      </p:pic>
    </p:spTree>
    <p:extLst>
      <p:ext uri="{BB962C8B-B14F-4D97-AF65-F5344CB8AC3E}">
        <p14:creationId xmlns:p14="http://schemas.microsoft.com/office/powerpoint/2010/main" val="27300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101D-CC83-4BCC-BF22-0AA803C03479}"/>
              </a:ext>
            </a:extLst>
          </p:cNvPr>
          <p:cNvSpPr>
            <a:spLocks noGrp="1"/>
          </p:cNvSpPr>
          <p:nvPr>
            <p:ph type="title"/>
          </p:nvPr>
        </p:nvSpPr>
        <p:spPr/>
        <p:txBody>
          <a:bodyPr/>
          <a:lstStyle/>
          <a:p>
            <a:r>
              <a:rPr lang="en-US" dirty="0"/>
              <a:t>4 bit Shift Left and Shift Right Registers</a:t>
            </a:r>
          </a:p>
        </p:txBody>
      </p:sp>
      <p:pic>
        <p:nvPicPr>
          <p:cNvPr id="5" name="Content Placeholder 4">
            <a:extLst>
              <a:ext uri="{FF2B5EF4-FFF2-40B4-BE49-F238E27FC236}">
                <a16:creationId xmlns:a16="http://schemas.microsoft.com/office/drawing/2014/main" id="{D0AFA9F2-05C0-5EBB-B277-03E9D98E8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072" y="1644968"/>
            <a:ext cx="4539855" cy="4998723"/>
          </a:xfrm>
        </p:spPr>
      </p:pic>
    </p:spTree>
    <p:extLst>
      <p:ext uri="{BB962C8B-B14F-4D97-AF65-F5344CB8AC3E}">
        <p14:creationId xmlns:p14="http://schemas.microsoft.com/office/powerpoint/2010/main" val="77216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AF2D-2484-B70D-0858-5E7F202921AD}"/>
              </a:ext>
            </a:extLst>
          </p:cNvPr>
          <p:cNvSpPr>
            <a:spLocks noGrp="1"/>
          </p:cNvSpPr>
          <p:nvPr>
            <p:ph type="title"/>
          </p:nvPr>
        </p:nvSpPr>
        <p:spPr/>
        <p:txBody>
          <a:bodyPr/>
          <a:lstStyle/>
          <a:p>
            <a:r>
              <a:rPr lang="en-US" dirty="0"/>
              <a:t>4 bit Universal Shift Register</a:t>
            </a:r>
          </a:p>
        </p:txBody>
      </p:sp>
      <p:pic>
        <p:nvPicPr>
          <p:cNvPr id="5" name="Content Placeholder 4">
            <a:extLst>
              <a:ext uri="{FF2B5EF4-FFF2-40B4-BE49-F238E27FC236}">
                <a16:creationId xmlns:a16="http://schemas.microsoft.com/office/drawing/2014/main" id="{E6E613EA-FAF1-A578-73D6-BEC090CFF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415" y="696107"/>
            <a:ext cx="6045490" cy="5465786"/>
          </a:xfrm>
        </p:spPr>
      </p:pic>
    </p:spTree>
    <p:extLst>
      <p:ext uri="{BB962C8B-B14F-4D97-AF65-F5344CB8AC3E}">
        <p14:creationId xmlns:p14="http://schemas.microsoft.com/office/powerpoint/2010/main" val="177632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E66C-C67A-254B-FA05-AE77DCBA0641}"/>
              </a:ext>
            </a:extLst>
          </p:cNvPr>
          <p:cNvSpPr>
            <a:spLocks noGrp="1"/>
          </p:cNvSpPr>
          <p:nvPr>
            <p:ph type="title"/>
          </p:nvPr>
        </p:nvSpPr>
        <p:spPr/>
        <p:txBody>
          <a:bodyPr/>
          <a:lstStyle/>
          <a:p>
            <a:r>
              <a:rPr lang="en-US" dirty="0"/>
              <a:t>4 bit register with Parallel load using D F/F</a:t>
            </a:r>
          </a:p>
        </p:txBody>
      </p:sp>
      <p:pic>
        <p:nvPicPr>
          <p:cNvPr id="5" name="Content Placeholder 4">
            <a:extLst>
              <a:ext uri="{FF2B5EF4-FFF2-40B4-BE49-F238E27FC236}">
                <a16:creationId xmlns:a16="http://schemas.microsoft.com/office/drawing/2014/main" id="{D87BEA94-B942-528A-65F9-6E615E68F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2410" y="1486013"/>
            <a:ext cx="4187179" cy="5143387"/>
          </a:xfrm>
        </p:spPr>
      </p:pic>
    </p:spTree>
    <p:extLst>
      <p:ext uri="{BB962C8B-B14F-4D97-AF65-F5344CB8AC3E}">
        <p14:creationId xmlns:p14="http://schemas.microsoft.com/office/powerpoint/2010/main" val="369542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4F86-A716-92CE-7427-D5CD4FB8BF35}"/>
              </a:ext>
            </a:extLst>
          </p:cNvPr>
          <p:cNvSpPr>
            <a:spLocks noGrp="1"/>
          </p:cNvSpPr>
          <p:nvPr>
            <p:ph type="title"/>
          </p:nvPr>
        </p:nvSpPr>
        <p:spPr/>
        <p:txBody>
          <a:bodyPr/>
          <a:lstStyle/>
          <a:p>
            <a:r>
              <a:rPr lang="en-US" dirty="0"/>
              <a:t>4 bit register with Parallel load using S-R F/F</a:t>
            </a:r>
          </a:p>
        </p:txBody>
      </p:sp>
      <p:pic>
        <p:nvPicPr>
          <p:cNvPr id="5" name="Content Placeholder 4">
            <a:extLst>
              <a:ext uri="{FF2B5EF4-FFF2-40B4-BE49-F238E27FC236}">
                <a16:creationId xmlns:a16="http://schemas.microsoft.com/office/drawing/2014/main" id="{ED827CD6-038E-759E-E988-EADA8E1FB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884" y="1202670"/>
            <a:ext cx="4594232" cy="5547753"/>
          </a:xfrm>
        </p:spPr>
      </p:pic>
    </p:spTree>
    <p:extLst>
      <p:ext uri="{BB962C8B-B14F-4D97-AF65-F5344CB8AC3E}">
        <p14:creationId xmlns:p14="http://schemas.microsoft.com/office/powerpoint/2010/main" val="200579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38AA-ABE1-5FD9-BF31-8C15D819D856}"/>
              </a:ext>
            </a:extLst>
          </p:cNvPr>
          <p:cNvSpPr>
            <a:spLocks noGrp="1"/>
          </p:cNvSpPr>
          <p:nvPr>
            <p:ph type="title"/>
          </p:nvPr>
        </p:nvSpPr>
        <p:spPr/>
        <p:txBody>
          <a:bodyPr/>
          <a:lstStyle/>
          <a:p>
            <a:r>
              <a:rPr lang="en-US" dirty="0"/>
              <a:t>Block Diagram of Simple Computer</a:t>
            </a:r>
          </a:p>
        </p:txBody>
      </p:sp>
      <p:pic>
        <p:nvPicPr>
          <p:cNvPr id="5" name="Content Placeholder 4">
            <a:extLst>
              <a:ext uri="{FF2B5EF4-FFF2-40B4-BE49-F238E27FC236}">
                <a16:creationId xmlns:a16="http://schemas.microsoft.com/office/drawing/2014/main" id="{B28D6EB0-AB78-29A4-C18F-ECB1987D0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3654"/>
            <a:ext cx="4017994" cy="5456799"/>
          </a:xfrm>
        </p:spPr>
      </p:pic>
      <p:pic>
        <p:nvPicPr>
          <p:cNvPr id="7" name="Picture 6">
            <a:extLst>
              <a:ext uri="{FF2B5EF4-FFF2-40B4-BE49-F238E27FC236}">
                <a16:creationId xmlns:a16="http://schemas.microsoft.com/office/drawing/2014/main" id="{D85D1D35-D69D-4B91-692D-206A231E1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141" y="2897700"/>
            <a:ext cx="6502400" cy="2463800"/>
          </a:xfrm>
          <a:prstGeom prst="rect">
            <a:avLst/>
          </a:prstGeom>
        </p:spPr>
      </p:pic>
    </p:spTree>
    <p:extLst>
      <p:ext uri="{BB962C8B-B14F-4D97-AF65-F5344CB8AC3E}">
        <p14:creationId xmlns:p14="http://schemas.microsoft.com/office/powerpoint/2010/main" val="146437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2f9891b-5cfd-43cc-a3a6-26a128f58950">
      <Terms xmlns="http://schemas.microsoft.com/office/infopath/2007/PartnerControls"/>
    </lcf76f155ced4ddcb4097134ff3c332f>
    <TaxCatchAll xmlns="d3e5936b-b2d1-4ae2-8597-6917edcf4c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31A55921DE96419E367C5900C02596" ma:contentTypeVersion="12" ma:contentTypeDescription="Create a new document." ma:contentTypeScope="" ma:versionID="348b8be60b5e14925c5fa65640025ddc">
  <xsd:schema xmlns:xsd="http://www.w3.org/2001/XMLSchema" xmlns:xs="http://www.w3.org/2001/XMLSchema" xmlns:p="http://schemas.microsoft.com/office/2006/metadata/properties" xmlns:ns2="02f9891b-5cfd-43cc-a3a6-26a128f58950" xmlns:ns3="d3e5936b-b2d1-4ae2-8597-6917edcf4c57" targetNamespace="http://schemas.microsoft.com/office/2006/metadata/properties" ma:root="true" ma:fieldsID="51944e2d0f73155720febfc00686e0d5" ns2:_="" ns3:_="">
    <xsd:import namespace="02f9891b-5cfd-43cc-a3a6-26a128f58950"/>
    <xsd:import namespace="d3e5936b-b2d1-4ae2-8597-6917edcf4c5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9891b-5cfd-43cc-a3a6-26a128f589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e5936b-b2d1-4ae2-8597-6917edcf4c5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ba31cfc-a12a-45c9-afc9-3f6bf3959b15}" ma:internalName="TaxCatchAll" ma:showField="CatchAllData" ma:web="d3e5936b-b2d1-4ae2-8597-6917edcf4c5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817692-6F3E-4337-BE3E-35EF7711EAF9}">
  <ds:schemaRefs>
    <ds:schemaRef ds:uri="http://schemas.microsoft.com/office/2006/metadata/properties"/>
    <ds:schemaRef ds:uri="http://schemas.microsoft.com/office/infopath/2007/PartnerControls"/>
    <ds:schemaRef ds:uri="02f9891b-5cfd-43cc-a3a6-26a128f58950"/>
    <ds:schemaRef ds:uri="d3e5936b-b2d1-4ae2-8597-6917edcf4c57"/>
  </ds:schemaRefs>
</ds:datastoreItem>
</file>

<file path=customXml/itemProps2.xml><?xml version="1.0" encoding="utf-8"?>
<ds:datastoreItem xmlns:ds="http://schemas.openxmlformats.org/officeDocument/2006/customXml" ds:itemID="{5F5E5F3D-A276-411E-8B91-DEB2D6817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f9891b-5cfd-43cc-a3a6-26a128f58950"/>
    <ds:schemaRef ds:uri="d3e5936b-b2d1-4ae2-8597-6917edcf4c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9859E8-8E44-4597-882D-1D2D86BAC8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2308</TotalTime>
  <Words>1849</Words>
  <Application>Microsoft Office PowerPoint</Application>
  <PresentationFormat>Widescreen</PresentationFormat>
  <Paragraphs>321</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Octapost NBP</vt:lpstr>
      <vt:lpstr>Verdana</vt:lpstr>
      <vt:lpstr>Wingdings</vt:lpstr>
      <vt:lpstr>Office Theme</vt:lpstr>
      <vt:lpstr>General Register Organization</vt:lpstr>
      <vt:lpstr>4 Bit Buffer Register using D Flip Flop</vt:lpstr>
      <vt:lpstr>Controlled Buffer Register</vt:lpstr>
      <vt:lpstr>Serial and parallel arrangements in registers</vt:lpstr>
      <vt:lpstr>4 bit Shift Left and Shift Right Registers</vt:lpstr>
      <vt:lpstr>4 bit Universal Shift Register</vt:lpstr>
      <vt:lpstr>4 bit register with Parallel load using D F/F</vt:lpstr>
      <vt:lpstr>4 bit register with Parallel load using S-R F/F</vt:lpstr>
      <vt:lpstr>Block Diagram of Simple Computer</vt:lpstr>
      <vt:lpstr>Register Organization of 8086 Microprocessor</vt:lpstr>
      <vt:lpstr>PowerPoint Presentation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Bhowmik</dc:creator>
  <cp:lastModifiedBy>parth jangle</cp:lastModifiedBy>
  <cp:revision>22</cp:revision>
  <cp:lastPrinted>2020-08-16T10:11:10Z</cp:lastPrinted>
  <dcterms:created xsi:type="dcterms:W3CDTF">2020-08-11T09:50:01Z</dcterms:created>
  <dcterms:modified xsi:type="dcterms:W3CDTF">2023-11-17T17:47:28Z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0x010100ED31A55921DE96419E367C5900C02596</vt:lpwstr>
  </property>
</Properties>
</file>