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48" r:id="rId3"/>
    <p:sldId id="349" r:id="rId4"/>
    <p:sldId id="350" r:id="rId5"/>
    <p:sldId id="351" r:id="rId6"/>
    <p:sldId id="352" r:id="rId7"/>
    <p:sldId id="353" r:id="rId8"/>
    <p:sldId id="354" r:id="rId9"/>
    <p:sldId id="355" r:id="rId10"/>
    <p:sldId id="356" r:id="rId11"/>
    <p:sldId id="357" r:id="rId12"/>
    <p:sldId id="3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24" autoAdjust="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64DBA-6BE6-4AD7-B29D-3F9933CB45F1}" type="datetimeFigureOut">
              <a:rPr lang="en-IN" smtClean="0"/>
              <a:t>05-10-2023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30C13-E562-4D17-BFCF-1B528B6E7044}" type="slidenum">
              <a:rPr lang="en-IN" smtClean="0"/>
              <a:t>‹#›</a:t>
            </a:fld>
            <a:endParaRPr lang="en-IN"/>
          </a:p>
        </p:txBody>
      </p:sp>
    </p:spTree>
    <p:extLst>
      <p:ext uri="{BB962C8B-B14F-4D97-AF65-F5344CB8AC3E}">
        <p14:creationId xmlns:p14="http://schemas.microsoft.com/office/powerpoint/2010/main" val="345636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451BF6-9EE5-46FA-B6DA-661A238E91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FB0AFE5-9336-4ADE-9363-066F93CCD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6717EC2-74CB-4C45-A51D-AA69F583F97E}"/>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5" name="Footer Placeholder 4">
            <a:extLst>
              <a:ext uri="{FF2B5EF4-FFF2-40B4-BE49-F238E27FC236}">
                <a16:creationId xmlns:a16="http://schemas.microsoft.com/office/drawing/2014/main" xmlns="" id="{9779F2D4-7E13-410B-93D5-D7B94ED62A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3C6D57D-DB0D-48DF-BE86-E8CEC76EB806}"/>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3614214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3ACCB9-3D51-4288-A0A7-43253A2E0E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8A34DDD-E1AF-4E0B-8B57-E3C0BE144E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08637B7-9931-4581-9A74-E0AB3595C051}"/>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5" name="Footer Placeholder 4">
            <a:extLst>
              <a:ext uri="{FF2B5EF4-FFF2-40B4-BE49-F238E27FC236}">
                <a16:creationId xmlns:a16="http://schemas.microsoft.com/office/drawing/2014/main" xmlns="" id="{DFEB638C-88A4-41D8-888A-F52752A92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2DFD6AD-11E3-4BDE-8D44-DE52EECF50DE}"/>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147846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62313E2-26CC-471C-9086-E4634A46E9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61E051B-92B8-4671-8E0C-465D6BA0CE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B30134C-C4D5-409D-987C-EFDAE2379C84}"/>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5" name="Footer Placeholder 4">
            <a:extLst>
              <a:ext uri="{FF2B5EF4-FFF2-40B4-BE49-F238E27FC236}">
                <a16:creationId xmlns:a16="http://schemas.microsoft.com/office/drawing/2014/main" xmlns="" id="{07400BE6-A5CF-49FC-BF3F-A68E5C94CA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3D217E7-1D57-44A9-94CF-5D5319388203}"/>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101399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980814-724E-4225-B362-6C4EEDCA04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043E8A7-8B24-4570-8D52-C400FF6FFB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432B8BA-3EDA-4AE5-971C-ED98CDFBB333}"/>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5" name="Footer Placeholder 4">
            <a:extLst>
              <a:ext uri="{FF2B5EF4-FFF2-40B4-BE49-F238E27FC236}">
                <a16:creationId xmlns:a16="http://schemas.microsoft.com/office/drawing/2014/main" xmlns="" id="{8C70107A-FF00-431A-91B2-FB8687CFA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7C8AC70-73FF-48D5-BAF5-801709FD00EC}"/>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196639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7A7B09-E259-48BB-B3AF-1279E7E57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A6E48BE-3893-4488-BF10-1115D28305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1E69038-DF1E-43D9-8118-1EA5B7B3722A}"/>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5" name="Footer Placeholder 4">
            <a:extLst>
              <a:ext uri="{FF2B5EF4-FFF2-40B4-BE49-F238E27FC236}">
                <a16:creationId xmlns:a16="http://schemas.microsoft.com/office/drawing/2014/main" xmlns="" id="{7E6906FA-9997-4AC9-85B0-1C93535C5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739EF1-7589-4329-ACBD-1000DF07AB12}"/>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4166590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69F9ED-3371-4B53-9604-550124FAD4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0E1DFDC-0672-4D82-BB63-9FFFA6C815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505A476-F433-4DFB-B6F9-04B7701632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534FF38-4F6F-4C7F-BB7E-00CBB323BA59}"/>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6" name="Footer Placeholder 5">
            <a:extLst>
              <a:ext uri="{FF2B5EF4-FFF2-40B4-BE49-F238E27FC236}">
                <a16:creationId xmlns:a16="http://schemas.microsoft.com/office/drawing/2014/main" xmlns="" id="{483AFD98-4F06-472B-9491-E44333536B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1EEC681-4B74-4D18-912B-7087B1581375}"/>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102524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8917F4-04F5-45EB-9E99-575069FFF7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A877D99-B9C4-4DC1-B5C0-D8665313F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DB5C82-D3FA-4AF1-87CF-9C37E455B3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33248EC2-2EE8-474C-8DF1-A4C8C3E41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BCC340F-9633-4377-B7CB-D75C7B78C8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345C9F5-EC54-4B3E-8278-F8BF0DE76C40}"/>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8" name="Footer Placeholder 7">
            <a:extLst>
              <a:ext uri="{FF2B5EF4-FFF2-40B4-BE49-F238E27FC236}">
                <a16:creationId xmlns:a16="http://schemas.microsoft.com/office/drawing/2014/main" xmlns="" id="{F893333E-BD0F-4B15-881D-1B3624627B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42C0FAD-2F49-4AFF-8D29-B0BBDF7A0501}"/>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325267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D76C9-611B-433F-A12C-B5F79AF2A0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7C38958-699E-40C5-9184-3C2E4EC42ED6}"/>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4" name="Footer Placeholder 3">
            <a:extLst>
              <a:ext uri="{FF2B5EF4-FFF2-40B4-BE49-F238E27FC236}">
                <a16:creationId xmlns:a16="http://schemas.microsoft.com/office/drawing/2014/main" xmlns="" id="{A1F2F54A-D51F-4C7B-8976-764F04B2D5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FB41EED-266B-4D50-AFEA-6A151E3F1A94}"/>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205961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D41F9A1-724E-4698-9250-386F27A92EBA}"/>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3" name="Footer Placeholder 2">
            <a:extLst>
              <a:ext uri="{FF2B5EF4-FFF2-40B4-BE49-F238E27FC236}">
                <a16:creationId xmlns:a16="http://schemas.microsoft.com/office/drawing/2014/main" xmlns="" id="{6575F81F-3C99-45C2-AE56-4193678F50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1BEEEB4-8427-4054-8189-C84EBA30D85B}"/>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3741726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E06B3-EDDA-449C-BB6C-6F94A2CC6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6E3D38F-9302-42B3-8AB4-41DED4AD40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195E5E6-0930-43F1-A32C-DD69FC1BD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A1A7409-B555-4E24-9A20-1E092620C4C2}"/>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6" name="Footer Placeholder 5">
            <a:extLst>
              <a:ext uri="{FF2B5EF4-FFF2-40B4-BE49-F238E27FC236}">
                <a16:creationId xmlns:a16="http://schemas.microsoft.com/office/drawing/2014/main" xmlns="" id="{871609AB-FFF4-4A1F-B8AF-9D52E289B2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F1F279A-42D1-4B5F-9B58-13970962BB3A}"/>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243086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D48FC-36D7-4A1E-A2A6-9FF3FB7EB4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6B6654F-82FF-46EF-917E-93E39CC28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AF75B7B-05AF-4CB7-8F1A-096463C56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B0DBD32-FCDC-4FF1-9A60-12E86A60EF95}"/>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6" name="Footer Placeholder 5">
            <a:extLst>
              <a:ext uri="{FF2B5EF4-FFF2-40B4-BE49-F238E27FC236}">
                <a16:creationId xmlns:a16="http://schemas.microsoft.com/office/drawing/2014/main" xmlns="" id="{B2F517A0-0763-42A6-8F6F-219718ACE2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B651F39-EF71-40D8-AC00-5D5113662E2B}"/>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102405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6274BC0-ED88-4C93-AFD4-E9208822E1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22B8103-0861-43D6-9496-CA9B564B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99842F2-3875-40CE-8FF5-768FF4014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D62A1-B639-410F-9521-7A49F77EA427}" type="datetimeFigureOut">
              <a:rPr lang="en-IN" smtClean="0"/>
              <a:t>05-10-2023</a:t>
            </a:fld>
            <a:endParaRPr lang="en-IN"/>
          </a:p>
        </p:txBody>
      </p:sp>
      <p:sp>
        <p:nvSpPr>
          <p:cNvPr id="5" name="Footer Placeholder 4">
            <a:extLst>
              <a:ext uri="{FF2B5EF4-FFF2-40B4-BE49-F238E27FC236}">
                <a16:creationId xmlns:a16="http://schemas.microsoft.com/office/drawing/2014/main" xmlns="" id="{8DFA41F4-AC9E-46B2-983A-7EABD1F8CB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C5AD059-62AC-4E2B-AFB6-273A3AF710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01AFD-3562-4D7B-8761-9FCAA3683516}" type="slidenum">
              <a:rPr lang="en-IN" smtClean="0"/>
              <a:t>‹#›</a:t>
            </a:fld>
            <a:endParaRPr lang="en-IN"/>
          </a:p>
        </p:txBody>
      </p:sp>
    </p:spTree>
    <p:extLst>
      <p:ext uri="{BB962C8B-B14F-4D97-AF65-F5344CB8AC3E}">
        <p14:creationId xmlns:p14="http://schemas.microsoft.com/office/powerpoint/2010/main" val="380567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140678" y="2532184"/>
            <a:ext cx="11915334" cy="119575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5000" dirty="0">
                <a:latin typeface="Times New Roman"/>
                <a:ea typeface="Times New Roman"/>
                <a:cs typeface="Times New Roman"/>
                <a:sym typeface="Times New Roman"/>
              </a:rPr>
              <a:t>Instruction Formats</a:t>
            </a:r>
            <a:endParaRPr lang="en-IN" sz="5000" b="1" i="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3BA6840E-895B-4FB5-83B4-5752598CCDE8}"/>
              </a:ext>
            </a:extLst>
          </p:cNvPr>
          <p:cNvSpPr txBox="1"/>
          <p:nvPr/>
        </p:nvSpPr>
        <p:spPr>
          <a:xfrm>
            <a:off x="7005710" y="5612061"/>
            <a:ext cx="5050302" cy="646331"/>
          </a:xfrm>
          <a:prstGeom prst="rect">
            <a:avLst/>
          </a:prstGeom>
          <a:noFill/>
        </p:spPr>
        <p:txBody>
          <a:bodyPr wrap="square" rtlCol="0">
            <a:spAutoFit/>
          </a:bodyPr>
          <a:lstStyle/>
          <a:p>
            <a:r>
              <a:rPr lang="en-US" sz="1800" b="0" i="0" u="none" strike="noStrike" baseline="0" dirty="0" smtClean="0">
                <a:latin typeface="Times New Roman" panose="02020603050405020304" pitchFamily="18" charset="0"/>
                <a:cs typeface="Times New Roman" panose="02020603050405020304" pitchFamily="18" charset="0"/>
              </a:rPr>
              <a:t>Department </a:t>
            </a:r>
            <a:r>
              <a:rPr lang="en-US" sz="1800" b="0" i="0" u="none" strike="noStrike" baseline="0" dirty="0">
                <a:latin typeface="Times New Roman" panose="02020603050405020304" pitchFamily="18" charset="0"/>
                <a:cs typeface="Times New Roman" panose="02020603050405020304" pitchFamily="18" charset="0"/>
              </a:rPr>
              <a:t>of Computer Science &amp; Engineering</a:t>
            </a:r>
            <a:endParaRPr lang="en-IN" sz="1800" b="0" i="0" u="none" strike="noStrike" baseline="0" dirty="0">
              <a:latin typeface="Times New Roman" panose="02020603050405020304" pitchFamily="18" charset="0"/>
              <a:cs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cs typeface="Times New Roman" panose="02020603050405020304" pitchFamily="18" charset="0"/>
              </a:rPr>
              <a:t>Pandit Deendayal Energy University, Gandhinagar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36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Three Address Instructions</a:t>
            </a:r>
          </a:p>
        </p:txBody>
      </p:sp>
      <p:sp>
        <p:nvSpPr>
          <p:cNvPr id="3" name="Rectangle 2"/>
          <p:cNvSpPr/>
          <p:nvPr/>
        </p:nvSpPr>
        <p:spPr>
          <a:xfrm>
            <a:off x="949377" y="2547611"/>
            <a:ext cx="3427751" cy="923330"/>
          </a:xfrm>
          <a:prstGeom prst="rect">
            <a:avLst/>
          </a:prstGeom>
        </p:spPr>
        <p:txBody>
          <a:bodyPr wrap="square">
            <a:spAutoFit/>
          </a:bodyPr>
          <a:lstStyle/>
          <a:p>
            <a:r>
              <a:rPr lang="en-US" dirty="0"/>
              <a:t>Expression: X = (A+B)*(C+D)</a:t>
            </a:r>
          </a:p>
          <a:p>
            <a:r>
              <a:rPr lang="en-US" dirty="0"/>
              <a:t>R1, R2 are registers</a:t>
            </a:r>
          </a:p>
          <a:p>
            <a:r>
              <a:rPr lang="en-US" dirty="0"/>
              <a:t>M[] is any memory location</a:t>
            </a:r>
            <a:endParaRPr lang="en-IN" dirty="0"/>
          </a:p>
        </p:txBody>
      </p:sp>
      <p:sp>
        <p:nvSpPr>
          <p:cNvPr id="7" name="Rectangle 6"/>
          <p:cNvSpPr/>
          <p:nvPr/>
        </p:nvSpPr>
        <p:spPr>
          <a:xfrm>
            <a:off x="4377128" y="2547611"/>
            <a:ext cx="6096000" cy="923330"/>
          </a:xfrm>
          <a:prstGeom prst="rect">
            <a:avLst/>
          </a:prstGeom>
        </p:spPr>
        <p:txBody>
          <a:bodyPr>
            <a:spAutoFit/>
          </a:bodyPr>
          <a:lstStyle/>
          <a:p>
            <a:r>
              <a:rPr lang="pt-BR" dirty="0"/>
              <a:t>ADD	R1, A, B	R1 = M[A] + M[B]</a:t>
            </a:r>
          </a:p>
          <a:p>
            <a:r>
              <a:rPr lang="pt-BR" dirty="0"/>
              <a:t>ADD	R2, C, D	R2 = M[C] + M[D]</a:t>
            </a:r>
          </a:p>
          <a:p>
            <a:r>
              <a:rPr lang="pt-BR" dirty="0"/>
              <a:t>MUL	X, R1, R2	M[X] = R1 * R2</a:t>
            </a:r>
            <a:endParaRPr lang="en-IN" dirty="0"/>
          </a:p>
        </p:txBody>
      </p:sp>
    </p:spTree>
    <p:extLst>
      <p:ext uri="{BB962C8B-B14F-4D97-AF65-F5344CB8AC3E}">
        <p14:creationId xmlns:p14="http://schemas.microsoft.com/office/powerpoint/2010/main" val="1634452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Advantages </a:t>
            </a:r>
          </a:p>
        </p:txBody>
      </p:sp>
      <p:sp>
        <p:nvSpPr>
          <p:cNvPr id="2" name="Rectangle 1"/>
          <p:cNvSpPr/>
          <p:nvPr/>
        </p:nvSpPr>
        <p:spPr>
          <a:xfrm>
            <a:off x="98474" y="914400"/>
            <a:ext cx="11741219" cy="5847755"/>
          </a:xfrm>
          <a:prstGeom prst="rect">
            <a:avLst/>
          </a:prstGeom>
        </p:spPr>
        <p:txBody>
          <a:bodyPr wrap="square">
            <a:spAutoFit/>
          </a:bodyPr>
          <a:lstStyle/>
          <a:p>
            <a:pPr algn="just" fontAlgn="base"/>
            <a:r>
              <a:rPr lang="en-US" sz="2200" b="1" dirty="0">
                <a:solidFill>
                  <a:srgbClr val="273239"/>
                </a:solidFill>
                <a:latin typeface="Times New Roman" panose="02020603050405020304" pitchFamily="18" charset="0"/>
                <a:cs typeface="Times New Roman" panose="02020603050405020304" pitchFamily="18" charset="0"/>
              </a:rPr>
              <a:t>Zero-address instructions</a:t>
            </a:r>
          </a:p>
          <a:p>
            <a:pPr marL="342900" indent="-342900" algn="just" fontAlgn="base">
              <a:buFont typeface="Wingdings" panose="05000000000000000000" pitchFamily="2" charset="2"/>
              <a:buChar char="Ø"/>
            </a:pPr>
            <a:r>
              <a:rPr lang="en-US" sz="2200" dirty="0">
                <a:solidFill>
                  <a:srgbClr val="273239"/>
                </a:solidFill>
                <a:latin typeface="Times New Roman" panose="02020603050405020304" pitchFamily="18" charset="0"/>
                <a:cs typeface="Times New Roman" panose="02020603050405020304" pitchFamily="18" charset="0"/>
              </a:rPr>
              <a:t>They are simple and can be executed quickly since they do not require any operand fetching or addressing. They also take up less memory space</a:t>
            </a:r>
            <a:r>
              <a:rPr lang="en-US" sz="2200" dirty="0" smtClean="0">
                <a:solidFill>
                  <a:srgbClr val="273239"/>
                </a:solidFill>
                <a:latin typeface="Times New Roman" panose="02020603050405020304" pitchFamily="18" charset="0"/>
                <a:cs typeface="Times New Roman" panose="02020603050405020304" pitchFamily="18" charset="0"/>
              </a:rPr>
              <a:t>.</a:t>
            </a:r>
          </a:p>
          <a:p>
            <a:pPr marL="342900" indent="-342900" algn="just" fontAlgn="base">
              <a:buFont typeface="Wingdings" panose="05000000000000000000" pitchFamily="2" charset="2"/>
              <a:buChar char="Ø"/>
            </a:pPr>
            <a:endParaRPr lang="en-US" sz="2200" dirty="0">
              <a:solidFill>
                <a:srgbClr val="273239"/>
              </a:solidFill>
              <a:latin typeface="Times New Roman" panose="02020603050405020304" pitchFamily="18" charset="0"/>
              <a:cs typeface="Times New Roman" panose="02020603050405020304" pitchFamily="18" charset="0"/>
            </a:endParaRPr>
          </a:p>
          <a:p>
            <a:pPr algn="just" fontAlgn="base"/>
            <a:r>
              <a:rPr lang="en-US" sz="2200" b="1" dirty="0">
                <a:solidFill>
                  <a:srgbClr val="273239"/>
                </a:solidFill>
                <a:latin typeface="Times New Roman" panose="02020603050405020304" pitchFamily="18" charset="0"/>
                <a:cs typeface="Times New Roman" panose="02020603050405020304" pitchFamily="18" charset="0"/>
              </a:rPr>
              <a:t>One-address instructions</a:t>
            </a:r>
          </a:p>
          <a:p>
            <a:pPr marL="342900" indent="-342900" algn="just" fontAlgn="base">
              <a:buFont typeface="Wingdings" panose="05000000000000000000" pitchFamily="2" charset="2"/>
              <a:buChar char="Ø"/>
            </a:pPr>
            <a:r>
              <a:rPr lang="en-US" sz="2200" dirty="0">
                <a:solidFill>
                  <a:srgbClr val="273239"/>
                </a:solidFill>
                <a:latin typeface="Times New Roman" panose="02020603050405020304" pitchFamily="18" charset="0"/>
                <a:cs typeface="Times New Roman" panose="02020603050405020304" pitchFamily="18" charset="0"/>
              </a:rPr>
              <a:t>They allow for a wide range of addressing modes, making them more flexible than zero-address instructions. They also require less memory space than two or three-address instructions</a:t>
            </a:r>
            <a:r>
              <a:rPr lang="en-US" sz="2200" dirty="0" smtClean="0">
                <a:solidFill>
                  <a:srgbClr val="273239"/>
                </a:solidFill>
                <a:latin typeface="Times New Roman" panose="02020603050405020304" pitchFamily="18" charset="0"/>
                <a:cs typeface="Times New Roman" panose="02020603050405020304" pitchFamily="18" charset="0"/>
              </a:rPr>
              <a:t>.</a:t>
            </a:r>
          </a:p>
          <a:p>
            <a:pPr marL="342900" indent="-342900" algn="just" fontAlgn="base">
              <a:buFont typeface="Wingdings" panose="05000000000000000000" pitchFamily="2" charset="2"/>
              <a:buChar char="Ø"/>
            </a:pPr>
            <a:endParaRPr lang="en-US" sz="2200" dirty="0">
              <a:solidFill>
                <a:srgbClr val="273239"/>
              </a:solidFill>
              <a:latin typeface="Times New Roman" panose="02020603050405020304" pitchFamily="18" charset="0"/>
              <a:cs typeface="Times New Roman" panose="02020603050405020304" pitchFamily="18" charset="0"/>
            </a:endParaRPr>
          </a:p>
          <a:p>
            <a:pPr algn="just" fontAlgn="base"/>
            <a:r>
              <a:rPr lang="en-US" sz="2200" b="1" dirty="0">
                <a:solidFill>
                  <a:srgbClr val="273239"/>
                </a:solidFill>
                <a:latin typeface="Times New Roman" panose="02020603050405020304" pitchFamily="18" charset="0"/>
                <a:cs typeface="Times New Roman" panose="02020603050405020304" pitchFamily="18" charset="0"/>
              </a:rPr>
              <a:t>Two-address instructions</a:t>
            </a:r>
          </a:p>
          <a:p>
            <a:pPr marL="342900" indent="-342900" algn="just" fontAlgn="base">
              <a:buFont typeface="Wingdings" panose="05000000000000000000" pitchFamily="2" charset="2"/>
              <a:buChar char="Ø"/>
            </a:pPr>
            <a:r>
              <a:rPr lang="en-US" sz="2200" dirty="0">
                <a:solidFill>
                  <a:srgbClr val="273239"/>
                </a:solidFill>
                <a:latin typeface="Times New Roman" panose="02020603050405020304" pitchFamily="18" charset="0"/>
                <a:cs typeface="Times New Roman" panose="02020603050405020304" pitchFamily="18" charset="0"/>
              </a:rPr>
              <a:t>They allow for more </a:t>
            </a:r>
            <a:r>
              <a:rPr lang="en-US" sz="2200" dirty="0" smtClean="0">
                <a:solidFill>
                  <a:srgbClr val="273239"/>
                </a:solidFill>
                <a:latin typeface="Times New Roman" panose="02020603050405020304" pitchFamily="18" charset="0"/>
                <a:cs typeface="Times New Roman" panose="02020603050405020304" pitchFamily="18" charset="0"/>
              </a:rPr>
              <a:t>complex </a:t>
            </a:r>
            <a:r>
              <a:rPr lang="en-US" sz="2200" dirty="0">
                <a:solidFill>
                  <a:srgbClr val="273239"/>
                </a:solidFill>
                <a:latin typeface="Times New Roman" panose="02020603050405020304" pitchFamily="18" charset="0"/>
                <a:cs typeface="Times New Roman" panose="02020603050405020304" pitchFamily="18" charset="0"/>
              </a:rPr>
              <a:t>operations and can be more efficient than one-address instructions since they allow for two operands to be processed in a single instruction. They also allow for a wide range of addressing modes</a:t>
            </a:r>
            <a:r>
              <a:rPr lang="en-US" sz="2200" dirty="0" smtClean="0">
                <a:solidFill>
                  <a:srgbClr val="273239"/>
                </a:solidFill>
                <a:latin typeface="Times New Roman" panose="02020603050405020304" pitchFamily="18" charset="0"/>
                <a:cs typeface="Times New Roman" panose="02020603050405020304" pitchFamily="18" charset="0"/>
              </a:rPr>
              <a:t>.</a:t>
            </a:r>
          </a:p>
          <a:p>
            <a:pPr marL="342900" indent="-342900" algn="just" fontAlgn="base">
              <a:buFont typeface="Wingdings" panose="05000000000000000000" pitchFamily="2" charset="2"/>
              <a:buChar char="Ø"/>
            </a:pPr>
            <a:endParaRPr lang="en-US" sz="2200" dirty="0">
              <a:solidFill>
                <a:srgbClr val="273239"/>
              </a:solidFill>
              <a:latin typeface="Times New Roman" panose="02020603050405020304" pitchFamily="18" charset="0"/>
              <a:cs typeface="Times New Roman" panose="02020603050405020304" pitchFamily="18" charset="0"/>
            </a:endParaRPr>
          </a:p>
          <a:p>
            <a:pPr algn="just" fontAlgn="base"/>
            <a:r>
              <a:rPr lang="en-US" sz="2200" b="1" dirty="0">
                <a:solidFill>
                  <a:srgbClr val="273239"/>
                </a:solidFill>
                <a:latin typeface="Times New Roman" panose="02020603050405020304" pitchFamily="18" charset="0"/>
                <a:cs typeface="Times New Roman" panose="02020603050405020304" pitchFamily="18" charset="0"/>
              </a:rPr>
              <a:t>Three-address instructions</a:t>
            </a:r>
          </a:p>
          <a:p>
            <a:pPr marL="342900" indent="-342900" algn="just" fontAlgn="base">
              <a:buFont typeface="Wingdings" panose="05000000000000000000" pitchFamily="2" charset="2"/>
              <a:buChar char="Ø"/>
            </a:pPr>
            <a:r>
              <a:rPr lang="en-US" sz="2200" dirty="0">
                <a:solidFill>
                  <a:srgbClr val="273239"/>
                </a:solidFill>
                <a:latin typeface="Times New Roman" panose="02020603050405020304" pitchFamily="18" charset="0"/>
                <a:cs typeface="Times New Roman" panose="02020603050405020304" pitchFamily="18" charset="0"/>
              </a:rPr>
              <a:t>They allow for even more complex operations and can be more efficient than two-address instructions since they allow for three operands to be processed in a single instruction. They also allow for a wide range of addressing modes.</a:t>
            </a:r>
            <a:endParaRPr lang="en-US" sz="22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868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Disadvantages </a:t>
            </a:r>
          </a:p>
        </p:txBody>
      </p:sp>
      <p:sp>
        <p:nvSpPr>
          <p:cNvPr id="2" name="Rectangle 1"/>
          <p:cNvSpPr/>
          <p:nvPr/>
        </p:nvSpPr>
        <p:spPr>
          <a:xfrm>
            <a:off x="98474" y="914400"/>
            <a:ext cx="11741219" cy="5262979"/>
          </a:xfrm>
          <a:prstGeom prst="rect">
            <a:avLst/>
          </a:prstGeom>
        </p:spPr>
        <p:txBody>
          <a:bodyPr wrap="square">
            <a:spAutoFit/>
          </a:bodyPr>
          <a:lstStyle/>
          <a:p>
            <a:pPr algn="just" fontAlgn="base"/>
            <a:r>
              <a:rPr lang="en-US" sz="2400" b="1" dirty="0">
                <a:latin typeface="Times New Roman" panose="02020603050405020304" pitchFamily="18" charset="0"/>
                <a:cs typeface="Times New Roman" panose="02020603050405020304" pitchFamily="18" charset="0"/>
              </a:rPr>
              <a:t>Zero-address instructions</a:t>
            </a:r>
          </a:p>
          <a:p>
            <a:pPr marL="342900" indent="-342900" algn="just"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They can be limited in their functionality and do not allow for much flexibility in terms of addressing modes or operand types</a:t>
            </a:r>
            <a:r>
              <a:rPr lang="en-US" sz="2400" dirty="0" smtClean="0">
                <a:latin typeface="Times New Roman" panose="02020603050405020304" pitchFamily="18" charset="0"/>
                <a:cs typeface="Times New Roman" panose="02020603050405020304" pitchFamily="18" charset="0"/>
              </a:rPr>
              <a:t>.</a:t>
            </a:r>
          </a:p>
          <a:p>
            <a:pPr marL="342900" indent="-342900" algn="just" fontAlgn="base">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fontAlgn="base"/>
            <a:r>
              <a:rPr lang="en-US" sz="2400" b="1" dirty="0">
                <a:latin typeface="Times New Roman" panose="02020603050405020304" pitchFamily="18" charset="0"/>
                <a:cs typeface="Times New Roman" panose="02020603050405020304" pitchFamily="18" charset="0"/>
              </a:rPr>
              <a:t>One-address instructions</a:t>
            </a:r>
          </a:p>
          <a:p>
            <a:pPr marL="342900" indent="-342900" algn="just"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They can be slower to execute since they require operand fetching and addressing</a:t>
            </a:r>
            <a:r>
              <a:rPr lang="en-US" sz="2400" dirty="0" smtClean="0">
                <a:latin typeface="Times New Roman" panose="02020603050405020304" pitchFamily="18" charset="0"/>
                <a:cs typeface="Times New Roman" panose="02020603050405020304" pitchFamily="18" charset="0"/>
              </a:rPr>
              <a:t>.</a:t>
            </a:r>
          </a:p>
          <a:p>
            <a:pPr marL="342900" indent="-342900" algn="just" fontAlgn="base">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fontAlgn="base"/>
            <a:r>
              <a:rPr lang="en-US" sz="2400" b="1" dirty="0">
                <a:latin typeface="Times New Roman" panose="02020603050405020304" pitchFamily="18" charset="0"/>
                <a:cs typeface="Times New Roman" panose="02020603050405020304" pitchFamily="18" charset="0"/>
              </a:rPr>
              <a:t>Two-address instructions</a:t>
            </a:r>
          </a:p>
          <a:p>
            <a:pPr marL="342900" indent="-342900" algn="just"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They require more memory space than one-address instructions and can be slower to execute since they require operand fetching and addressing</a:t>
            </a:r>
            <a:r>
              <a:rPr lang="en-US" sz="2400" dirty="0" smtClean="0">
                <a:latin typeface="Times New Roman" panose="02020603050405020304" pitchFamily="18" charset="0"/>
                <a:cs typeface="Times New Roman" panose="02020603050405020304" pitchFamily="18" charset="0"/>
              </a:rPr>
              <a:t>.</a:t>
            </a:r>
          </a:p>
          <a:p>
            <a:pPr marL="342900" indent="-342900" algn="just" fontAlgn="base">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fontAlgn="base"/>
            <a:r>
              <a:rPr lang="en-US" sz="2400" b="1" dirty="0">
                <a:latin typeface="Times New Roman" panose="02020603050405020304" pitchFamily="18" charset="0"/>
                <a:cs typeface="Times New Roman" panose="02020603050405020304" pitchFamily="18" charset="0"/>
              </a:rPr>
              <a:t>Three-address instructions</a:t>
            </a:r>
          </a:p>
          <a:p>
            <a:pPr marL="342900" indent="-342900" algn="just"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They require even more memory space than two-address instructions and can be slower to execute since they require operand fetching and addressing.</a:t>
            </a:r>
          </a:p>
        </p:txBody>
      </p:sp>
    </p:spTree>
    <p:extLst>
      <p:ext uri="{BB962C8B-B14F-4D97-AF65-F5344CB8AC3E}">
        <p14:creationId xmlns:p14="http://schemas.microsoft.com/office/powerpoint/2010/main" val="19116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smtClean="0">
                <a:latin typeface="Times New Roman" panose="02020603050405020304" pitchFamily="18" charset="0"/>
                <a:cs typeface="Times New Roman" panose="02020603050405020304" pitchFamily="18" charset="0"/>
              </a:rPr>
              <a:t>Introduction</a:t>
            </a:r>
            <a:endParaRPr lang="en-US" sz="3500" b="1" dirty="0">
              <a:latin typeface="Times New Roman" panose="02020603050405020304" pitchFamily="18" charset="0"/>
              <a:cs typeface="Times New Roman" panose="02020603050405020304" pitchFamily="18" charset="0"/>
            </a:endParaRPr>
          </a:p>
        </p:txBody>
      </p:sp>
      <p:sp>
        <p:nvSpPr>
          <p:cNvPr id="5" name="Rectangle 4"/>
          <p:cNvSpPr/>
          <p:nvPr/>
        </p:nvSpPr>
        <p:spPr>
          <a:xfrm>
            <a:off x="394900" y="1056866"/>
            <a:ext cx="11364686" cy="3170099"/>
          </a:xfrm>
          <a:prstGeom prst="rect">
            <a:avLst/>
          </a:prstGeom>
        </p:spPr>
        <p:txBody>
          <a:bodyPr wrap="square">
            <a:spAutoFit/>
          </a:bodyPr>
          <a:lstStyle/>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In computer organization, instruction formats refer to the way instructions are encoded and represented in machine language. There are several types of instruction formats, including zero, one, two, and three-address instructions</a:t>
            </a:r>
            <a:r>
              <a:rPr lang="en-US" sz="2500" dirty="0" smtClean="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Each type of instruction format has its own advantages and disadvantages in terms of code size, execution time, and flexibility. Modern computer architectures typically use a combination of these formats to provide a balance between simplicity and power.</a:t>
            </a:r>
          </a:p>
        </p:txBody>
      </p:sp>
    </p:spTree>
    <p:extLst>
      <p:ext uri="{BB962C8B-B14F-4D97-AF65-F5344CB8AC3E}">
        <p14:creationId xmlns:p14="http://schemas.microsoft.com/office/powerpoint/2010/main" val="134175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Zero Address Instructions</a:t>
            </a:r>
          </a:p>
        </p:txBody>
      </p:sp>
      <p:sp>
        <p:nvSpPr>
          <p:cNvPr id="5" name="Rectangle 4"/>
          <p:cNvSpPr/>
          <p:nvPr/>
        </p:nvSpPr>
        <p:spPr>
          <a:xfrm>
            <a:off x="394900" y="1056866"/>
            <a:ext cx="11364686" cy="1631216"/>
          </a:xfrm>
          <a:prstGeom prst="rect">
            <a:avLst/>
          </a:prstGeom>
        </p:spPr>
        <p:txBody>
          <a:bodyPr wrap="square">
            <a:spAutoFit/>
          </a:bodyPr>
          <a:lstStyle/>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These instructions do not specify any operands or addresses. Instead, they operate on data stored in registers or memory locations implicitly defined by the instruction. For example, a zero-address instruction might simply add the contents of two registers together without specifying the register names.</a:t>
            </a:r>
          </a:p>
        </p:txBody>
      </p:sp>
      <p:pic>
        <p:nvPicPr>
          <p:cNvPr id="1026" name="Picture 2" descr="Zero Address Instr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509" y="2830548"/>
            <a:ext cx="7399467" cy="3791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30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Zero Address Instructions</a:t>
            </a:r>
          </a:p>
        </p:txBody>
      </p:sp>
      <p:sp>
        <p:nvSpPr>
          <p:cNvPr id="2" name="Rectangle 1"/>
          <p:cNvSpPr>
            <a:spLocks noChangeArrowheads="1"/>
          </p:cNvSpPr>
          <p:nvPr/>
        </p:nvSpPr>
        <p:spPr bwMode="auto">
          <a:xfrm>
            <a:off x="1154244" y="2229867"/>
            <a:ext cx="3202800" cy="1320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Expression: X = (A+B)*(C+D)</a:t>
            </a:r>
            <a:br>
              <a:rPr kumimoji="0" lang="en-US" altLang="en-US" sz="20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smtClean="0">
                <a:ln>
                  <a:noFill/>
                </a:ln>
                <a:solidFill>
                  <a:srgbClr val="273239"/>
                </a:solidFill>
                <a:effectLst/>
                <a:latin typeface="Times New Roman" panose="02020603050405020304" pitchFamily="18" charset="0"/>
                <a:cs typeface="Times New Roman" panose="02020603050405020304" pitchFamily="18" charset="0"/>
              </a:rPr>
              <a:t>Postfixed</a:t>
            </a:r>
            <a:r>
              <a:rPr kumimoji="0" lang="en-US" altLang="en-US" sz="20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 X = AB+CD+*</a:t>
            </a:r>
            <a:br>
              <a:rPr kumimoji="0" lang="en-US" altLang="en-US" sz="20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TOP means top of stack</a:t>
            </a:r>
            <a:br>
              <a:rPr kumimoji="0" lang="en-US" altLang="en-US" sz="20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M[X] is any memory location</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Rectangle 5"/>
          <p:cNvSpPr/>
          <p:nvPr/>
        </p:nvSpPr>
        <p:spPr>
          <a:xfrm>
            <a:off x="5296524" y="2229867"/>
            <a:ext cx="6096000" cy="2308324"/>
          </a:xfrm>
          <a:prstGeom prst="rect">
            <a:avLst/>
          </a:prstGeom>
        </p:spPr>
        <p:txBody>
          <a:bodyPr>
            <a:spAutoFit/>
          </a:bodyPr>
          <a:lstStyle/>
          <a:p>
            <a:r>
              <a:rPr lang="en-US" dirty="0"/>
              <a:t>PUSH	A	TOP = A</a:t>
            </a:r>
          </a:p>
          <a:p>
            <a:r>
              <a:rPr lang="en-US" dirty="0"/>
              <a:t>PUSH	B	TOP = B</a:t>
            </a:r>
          </a:p>
          <a:p>
            <a:r>
              <a:rPr lang="en-US" dirty="0"/>
              <a:t>ADD	 	TOP = A+B</a:t>
            </a:r>
          </a:p>
          <a:p>
            <a:r>
              <a:rPr lang="en-US" dirty="0"/>
              <a:t>PUSH	C	TOP = C</a:t>
            </a:r>
          </a:p>
          <a:p>
            <a:r>
              <a:rPr lang="en-US" dirty="0"/>
              <a:t>PUSH	D	TOP = D</a:t>
            </a:r>
          </a:p>
          <a:p>
            <a:r>
              <a:rPr lang="en-US" dirty="0"/>
              <a:t>ADD	 	TOP = C+D</a:t>
            </a:r>
          </a:p>
          <a:p>
            <a:r>
              <a:rPr lang="en-US" dirty="0"/>
              <a:t>MUL	 	TOP = (C+D)*(A+B)</a:t>
            </a:r>
          </a:p>
          <a:p>
            <a:r>
              <a:rPr lang="en-US" dirty="0"/>
              <a:t>POP	X	M[X] = TOP</a:t>
            </a:r>
            <a:endParaRPr lang="en-IN" dirty="0"/>
          </a:p>
        </p:txBody>
      </p:sp>
    </p:spTree>
    <p:extLst>
      <p:ext uri="{BB962C8B-B14F-4D97-AF65-F5344CB8AC3E}">
        <p14:creationId xmlns:p14="http://schemas.microsoft.com/office/powerpoint/2010/main" val="151483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One Address Instructions</a:t>
            </a:r>
          </a:p>
        </p:txBody>
      </p:sp>
      <p:sp>
        <p:nvSpPr>
          <p:cNvPr id="5" name="Rectangle 4"/>
          <p:cNvSpPr/>
          <p:nvPr/>
        </p:nvSpPr>
        <p:spPr>
          <a:xfrm>
            <a:off x="394900" y="1056866"/>
            <a:ext cx="11364686" cy="3939540"/>
          </a:xfrm>
          <a:prstGeom prst="rect">
            <a:avLst/>
          </a:prstGeom>
        </p:spPr>
        <p:txBody>
          <a:bodyPr wrap="square">
            <a:spAutoFit/>
          </a:bodyPr>
          <a:lstStyle/>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These instructions specify one operand or address, which typically refers to a memory location or register. The instruction operates on the contents of that operand, and the result may be stored in the same or a different location. For example, a one-address instruction might load the contents of a memory location into a register</a:t>
            </a:r>
            <a:r>
              <a:rPr lang="en-US" sz="2500" dirty="0" smtClean="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This uses an implied ACCUMULATOR register for data manipulation. One operand is in the accumulator and the other is in the register or memory location. Implied means that the CPU already knows that one operand is in the accumulator so there is no need to specify it. </a:t>
            </a:r>
          </a:p>
        </p:txBody>
      </p:sp>
      <p:pic>
        <p:nvPicPr>
          <p:cNvPr id="3074" name="Picture 2" descr="One Address Instr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690" y="4969424"/>
            <a:ext cx="8724900"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181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One Address Instructions</a:t>
            </a:r>
          </a:p>
        </p:txBody>
      </p:sp>
      <p:sp>
        <p:nvSpPr>
          <p:cNvPr id="3" name="Rectangle 2"/>
          <p:cNvSpPr/>
          <p:nvPr/>
        </p:nvSpPr>
        <p:spPr>
          <a:xfrm>
            <a:off x="1444053" y="2154279"/>
            <a:ext cx="3097967" cy="1200329"/>
          </a:xfrm>
          <a:prstGeom prst="rect">
            <a:avLst/>
          </a:prstGeom>
        </p:spPr>
        <p:txBody>
          <a:bodyPr wrap="square">
            <a:spAutoFit/>
          </a:bodyPr>
          <a:lstStyle/>
          <a:p>
            <a:r>
              <a:rPr lang="en-US" dirty="0"/>
              <a:t>Expression: X = (A+B)*(C+D)</a:t>
            </a:r>
          </a:p>
          <a:p>
            <a:r>
              <a:rPr lang="en-US" dirty="0"/>
              <a:t>AC is accumulator</a:t>
            </a:r>
          </a:p>
          <a:p>
            <a:r>
              <a:rPr lang="en-US" dirty="0"/>
              <a:t>M[] is any memory location</a:t>
            </a:r>
          </a:p>
          <a:p>
            <a:r>
              <a:rPr lang="en-US" dirty="0"/>
              <a:t>M[T] is temporary location</a:t>
            </a:r>
            <a:endParaRPr lang="en-IN" dirty="0"/>
          </a:p>
        </p:txBody>
      </p:sp>
      <p:sp>
        <p:nvSpPr>
          <p:cNvPr id="7" name="Rectangle 6"/>
          <p:cNvSpPr/>
          <p:nvPr/>
        </p:nvSpPr>
        <p:spPr>
          <a:xfrm>
            <a:off x="5206583" y="2154279"/>
            <a:ext cx="6096000" cy="2031325"/>
          </a:xfrm>
          <a:prstGeom prst="rect">
            <a:avLst/>
          </a:prstGeom>
        </p:spPr>
        <p:txBody>
          <a:bodyPr>
            <a:spAutoFit/>
          </a:bodyPr>
          <a:lstStyle/>
          <a:p>
            <a:r>
              <a:rPr lang="en-IN" dirty="0"/>
              <a:t>LOAD	A	AC = M[A]</a:t>
            </a:r>
          </a:p>
          <a:p>
            <a:r>
              <a:rPr lang="en-IN" dirty="0"/>
              <a:t>ADD	B	AC = AC + M[B]</a:t>
            </a:r>
          </a:p>
          <a:p>
            <a:r>
              <a:rPr lang="en-IN" dirty="0"/>
              <a:t>STORE	T	M[T] = AC</a:t>
            </a:r>
          </a:p>
          <a:p>
            <a:r>
              <a:rPr lang="en-IN" dirty="0"/>
              <a:t>LOAD	C	AC = M[C]</a:t>
            </a:r>
          </a:p>
          <a:p>
            <a:r>
              <a:rPr lang="en-IN" dirty="0"/>
              <a:t>ADD	D	AC = AC + M[D]</a:t>
            </a:r>
          </a:p>
          <a:p>
            <a:r>
              <a:rPr lang="en-IN" dirty="0"/>
              <a:t>MUL	T	AC = AC * M[T]</a:t>
            </a:r>
          </a:p>
          <a:p>
            <a:r>
              <a:rPr lang="en-IN" dirty="0"/>
              <a:t>STORE	X	M[X] = AC</a:t>
            </a:r>
          </a:p>
        </p:txBody>
      </p:sp>
    </p:spTree>
    <p:extLst>
      <p:ext uri="{BB962C8B-B14F-4D97-AF65-F5344CB8AC3E}">
        <p14:creationId xmlns:p14="http://schemas.microsoft.com/office/powerpoint/2010/main" val="3438769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Two Address Instructions</a:t>
            </a:r>
          </a:p>
        </p:txBody>
      </p:sp>
      <p:sp>
        <p:nvSpPr>
          <p:cNvPr id="5" name="Rectangle 4"/>
          <p:cNvSpPr/>
          <p:nvPr/>
        </p:nvSpPr>
        <p:spPr>
          <a:xfrm>
            <a:off x="394900" y="1056866"/>
            <a:ext cx="11364686" cy="3939540"/>
          </a:xfrm>
          <a:prstGeom prst="rect">
            <a:avLst/>
          </a:prstGeom>
        </p:spPr>
        <p:txBody>
          <a:bodyPr wrap="square">
            <a:spAutoFit/>
          </a:bodyPr>
          <a:lstStyle/>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These instructions specify two operands or addresses, which may be memory locations or registers. The instruction operates on the contents of both operands, and the result may be stored in the same or a different location. For example, a two-address instruction might add the contents of two registers together and store the result in one of the registers.</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This is common in commercial computers. Here two addresses can be specified in the instruction. Unlike earlier in one address instruction, the result was stored in the accumulator, here the result can be stored at different locations rather than just accumulators, but require more number of bit to represent the address. </a:t>
            </a:r>
          </a:p>
        </p:txBody>
      </p:sp>
      <p:pic>
        <p:nvPicPr>
          <p:cNvPr id="5122" name="Picture 2" descr="Two Address Instr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473" y="4996406"/>
            <a:ext cx="8724900"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44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Two Address Instructions</a:t>
            </a:r>
          </a:p>
        </p:txBody>
      </p:sp>
      <p:sp>
        <p:nvSpPr>
          <p:cNvPr id="3" name="Rectangle 2"/>
          <p:cNvSpPr/>
          <p:nvPr/>
        </p:nvSpPr>
        <p:spPr>
          <a:xfrm>
            <a:off x="694544" y="2592581"/>
            <a:ext cx="3187908" cy="923330"/>
          </a:xfrm>
          <a:prstGeom prst="rect">
            <a:avLst/>
          </a:prstGeom>
        </p:spPr>
        <p:txBody>
          <a:bodyPr wrap="square">
            <a:spAutoFit/>
          </a:bodyPr>
          <a:lstStyle/>
          <a:p>
            <a:r>
              <a:rPr lang="en-US" dirty="0"/>
              <a:t>Expression: X = (A+B)*(C+D)</a:t>
            </a:r>
          </a:p>
          <a:p>
            <a:r>
              <a:rPr lang="en-US" dirty="0"/>
              <a:t>R1, R2 are registers</a:t>
            </a:r>
          </a:p>
          <a:p>
            <a:r>
              <a:rPr lang="en-US" dirty="0"/>
              <a:t>M[] is any memory location</a:t>
            </a:r>
            <a:endParaRPr lang="en-IN" dirty="0"/>
          </a:p>
        </p:txBody>
      </p:sp>
      <p:sp>
        <p:nvSpPr>
          <p:cNvPr id="7" name="Rectangle 6"/>
          <p:cNvSpPr/>
          <p:nvPr/>
        </p:nvSpPr>
        <p:spPr>
          <a:xfrm>
            <a:off x="4457076" y="2592581"/>
            <a:ext cx="6096000" cy="1754326"/>
          </a:xfrm>
          <a:prstGeom prst="rect">
            <a:avLst/>
          </a:prstGeom>
        </p:spPr>
        <p:txBody>
          <a:bodyPr>
            <a:spAutoFit/>
          </a:bodyPr>
          <a:lstStyle/>
          <a:p>
            <a:r>
              <a:rPr lang="pt-BR" dirty="0"/>
              <a:t>MOV	R1, A	R1 = M[A]</a:t>
            </a:r>
          </a:p>
          <a:p>
            <a:r>
              <a:rPr lang="pt-BR" dirty="0"/>
              <a:t>ADD	R1, B	R1 = R1 + M[B]</a:t>
            </a:r>
          </a:p>
          <a:p>
            <a:r>
              <a:rPr lang="pt-BR" dirty="0"/>
              <a:t>MOV	R2, C	R2 = M[C]</a:t>
            </a:r>
          </a:p>
          <a:p>
            <a:r>
              <a:rPr lang="pt-BR" dirty="0"/>
              <a:t>ADD	R2, D	R2 = R2 + M[D]</a:t>
            </a:r>
          </a:p>
          <a:p>
            <a:r>
              <a:rPr lang="pt-BR" dirty="0"/>
              <a:t>MUL	R1, R2	R1 = R1 * R2</a:t>
            </a:r>
          </a:p>
          <a:p>
            <a:r>
              <a:rPr lang="pt-BR" dirty="0"/>
              <a:t>MOV	X, R1	M[X] = R1</a:t>
            </a:r>
            <a:endParaRPr lang="en-IN" dirty="0"/>
          </a:p>
        </p:txBody>
      </p:sp>
    </p:spTree>
    <p:extLst>
      <p:ext uri="{BB962C8B-B14F-4D97-AF65-F5344CB8AC3E}">
        <p14:creationId xmlns:p14="http://schemas.microsoft.com/office/powerpoint/2010/main" val="367226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Three Address Instructions</a:t>
            </a:r>
          </a:p>
        </p:txBody>
      </p:sp>
      <p:sp>
        <p:nvSpPr>
          <p:cNvPr id="5" name="Rectangle 4"/>
          <p:cNvSpPr/>
          <p:nvPr/>
        </p:nvSpPr>
        <p:spPr>
          <a:xfrm>
            <a:off x="394900" y="1056866"/>
            <a:ext cx="11364686" cy="3816429"/>
          </a:xfrm>
          <a:prstGeom prst="rect">
            <a:avLst/>
          </a:prstGeom>
        </p:spPr>
        <p:txBody>
          <a:bodyPr wrap="square">
            <a:spAutoFit/>
          </a:bodyPr>
          <a:lstStyle/>
          <a:p>
            <a:pPr marL="457200" indent="-4572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These instructions specify three operands or addresses, which may be memory locations or registers. The instruction operates on the contents of all three operands, and the result may be stored in the same or a different location. </a:t>
            </a:r>
            <a:endParaRPr lang="en-US" sz="22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For </a:t>
            </a:r>
            <a:r>
              <a:rPr lang="en-US" sz="2200" dirty="0">
                <a:latin typeface="Times New Roman" panose="02020603050405020304" pitchFamily="18" charset="0"/>
                <a:cs typeface="Times New Roman" panose="02020603050405020304" pitchFamily="18" charset="0"/>
              </a:rPr>
              <a:t>example, a three-address instruction might multiply the contents of two registers together and add the contents of a third register, storing the result in a fourth register.</a:t>
            </a:r>
          </a:p>
          <a:p>
            <a:pPr marL="457200" indent="-457200"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has three address fields to specify a register or a memory location. </a:t>
            </a:r>
            <a:endParaRPr lang="en-US" sz="22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Programs </a:t>
            </a:r>
            <a:r>
              <a:rPr lang="en-US" sz="2200" dirty="0">
                <a:latin typeface="Times New Roman" panose="02020603050405020304" pitchFamily="18" charset="0"/>
                <a:cs typeface="Times New Roman" panose="02020603050405020304" pitchFamily="18" charset="0"/>
              </a:rPr>
              <a:t>created are much short in size but number of bits per instruction increases. These instructions make the creation of the program much easier but it does not mean that program will run much faster because now instructions only contain more information but each micro-operation (changing the content of the register, loading address in the address bus etc.) will be performed in one cycle only. </a:t>
            </a:r>
          </a:p>
        </p:txBody>
      </p:sp>
      <p:pic>
        <p:nvPicPr>
          <p:cNvPr id="7170" name="Picture 2" descr="Three Address Instr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650" y="4873295"/>
            <a:ext cx="8724900"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485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867</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Himanshu Gajera</cp:lastModifiedBy>
  <cp:revision>467</cp:revision>
  <dcterms:created xsi:type="dcterms:W3CDTF">2023-07-24T00:24:04Z</dcterms:created>
  <dcterms:modified xsi:type="dcterms:W3CDTF">2023-10-05T04:04:34Z</dcterms:modified>
</cp:coreProperties>
</file>